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74"/>
  </p:notesMasterIdLst>
  <p:handoutMasterIdLst>
    <p:handoutMasterId r:id="rId175"/>
  </p:handoutMasterIdLst>
  <p:sldIdLst>
    <p:sldId id="156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1568" r:id="rId19"/>
    <p:sldId id="1569" r:id="rId20"/>
    <p:sldId id="1570" r:id="rId21"/>
    <p:sldId id="1571" r:id="rId22"/>
    <p:sldId id="1572" r:id="rId23"/>
    <p:sldId id="1573" r:id="rId24"/>
    <p:sldId id="1574"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328" r:id="rId40"/>
    <p:sldId id="329" r:id="rId41"/>
    <p:sldId id="330" r:id="rId42"/>
    <p:sldId id="331" r:id="rId43"/>
    <p:sldId id="332" r:id="rId44"/>
    <p:sldId id="333" r:id="rId45"/>
    <p:sldId id="465" r:id="rId46"/>
    <p:sldId id="334" r:id="rId47"/>
    <p:sldId id="335" r:id="rId48"/>
    <p:sldId id="336" r:id="rId49"/>
    <p:sldId id="337" r:id="rId50"/>
    <p:sldId id="338" r:id="rId51"/>
    <p:sldId id="339" r:id="rId52"/>
    <p:sldId id="340" r:id="rId53"/>
    <p:sldId id="341" r:id="rId54"/>
    <p:sldId id="342" r:id="rId55"/>
    <p:sldId id="343" r:id="rId56"/>
    <p:sldId id="344" r:id="rId57"/>
    <p:sldId id="345" r:id="rId58"/>
    <p:sldId id="346" r:id="rId59"/>
    <p:sldId id="347" r:id="rId60"/>
    <p:sldId id="348" r:id="rId61"/>
    <p:sldId id="349" r:id="rId62"/>
    <p:sldId id="350" r:id="rId63"/>
    <p:sldId id="351" r:id="rId64"/>
    <p:sldId id="352" r:id="rId65"/>
    <p:sldId id="353" r:id="rId66"/>
    <p:sldId id="354" r:id="rId67"/>
    <p:sldId id="355" r:id="rId68"/>
    <p:sldId id="356" r:id="rId69"/>
    <p:sldId id="357" r:id="rId70"/>
    <p:sldId id="358" r:id="rId71"/>
    <p:sldId id="359" r:id="rId72"/>
    <p:sldId id="360" r:id="rId73"/>
    <p:sldId id="361" r:id="rId74"/>
    <p:sldId id="362" r:id="rId75"/>
    <p:sldId id="363" r:id="rId76"/>
    <p:sldId id="364" r:id="rId77"/>
    <p:sldId id="365" r:id="rId78"/>
    <p:sldId id="366" r:id="rId79"/>
    <p:sldId id="368" r:id="rId80"/>
    <p:sldId id="463" r:id="rId81"/>
    <p:sldId id="370" r:id="rId82"/>
    <p:sldId id="371" r:id="rId83"/>
    <p:sldId id="372" r:id="rId84"/>
    <p:sldId id="373" r:id="rId85"/>
    <p:sldId id="374" r:id="rId86"/>
    <p:sldId id="375" r:id="rId87"/>
    <p:sldId id="376" r:id="rId88"/>
    <p:sldId id="377" r:id="rId89"/>
    <p:sldId id="378" r:id="rId90"/>
    <p:sldId id="379" r:id="rId91"/>
    <p:sldId id="380" r:id="rId92"/>
    <p:sldId id="381" r:id="rId93"/>
    <p:sldId id="382" r:id="rId94"/>
    <p:sldId id="383" r:id="rId95"/>
    <p:sldId id="384" r:id="rId96"/>
    <p:sldId id="385" r:id="rId97"/>
    <p:sldId id="386" r:id="rId98"/>
    <p:sldId id="387" r:id="rId99"/>
    <p:sldId id="388" r:id="rId100"/>
    <p:sldId id="389" r:id="rId101"/>
    <p:sldId id="390" r:id="rId102"/>
    <p:sldId id="391" r:id="rId103"/>
    <p:sldId id="392" r:id="rId104"/>
    <p:sldId id="393" r:id="rId105"/>
    <p:sldId id="394" r:id="rId106"/>
    <p:sldId id="395" r:id="rId107"/>
    <p:sldId id="396" r:id="rId108"/>
    <p:sldId id="397" r:id="rId109"/>
    <p:sldId id="398" r:id="rId110"/>
    <p:sldId id="399" r:id="rId111"/>
    <p:sldId id="400" r:id="rId112"/>
    <p:sldId id="401" r:id="rId113"/>
    <p:sldId id="466" r:id="rId114"/>
    <p:sldId id="1575" r:id="rId115"/>
    <p:sldId id="468" r:id="rId116"/>
    <p:sldId id="469" r:id="rId117"/>
    <p:sldId id="470" r:id="rId118"/>
    <p:sldId id="471" r:id="rId119"/>
    <p:sldId id="472" r:id="rId120"/>
    <p:sldId id="402" r:id="rId121"/>
    <p:sldId id="403" r:id="rId122"/>
    <p:sldId id="404" r:id="rId123"/>
    <p:sldId id="405" r:id="rId124"/>
    <p:sldId id="406" r:id="rId125"/>
    <p:sldId id="407" r:id="rId126"/>
    <p:sldId id="408" r:id="rId127"/>
    <p:sldId id="409" r:id="rId128"/>
    <p:sldId id="410" r:id="rId129"/>
    <p:sldId id="412" r:id="rId130"/>
    <p:sldId id="416" r:id="rId131"/>
    <p:sldId id="417" r:id="rId132"/>
    <p:sldId id="418" r:id="rId133"/>
    <p:sldId id="419" r:id="rId134"/>
    <p:sldId id="420" r:id="rId135"/>
    <p:sldId id="421" r:id="rId136"/>
    <p:sldId id="422" r:id="rId137"/>
    <p:sldId id="423" r:id="rId138"/>
    <p:sldId id="424" r:id="rId139"/>
    <p:sldId id="425" r:id="rId140"/>
    <p:sldId id="426" r:id="rId141"/>
    <p:sldId id="427" r:id="rId142"/>
    <p:sldId id="428" r:id="rId143"/>
    <p:sldId id="429" r:id="rId144"/>
    <p:sldId id="430" r:id="rId145"/>
    <p:sldId id="431" r:id="rId146"/>
    <p:sldId id="461" r:id="rId147"/>
    <p:sldId id="462" r:id="rId148"/>
    <p:sldId id="432" r:id="rId149"/>
    <p:sldId id="433" r:id="rId150"/>
    <p:sldId id="434" r:id="rId151"/>
    <p:sldId id="435" r:id="rId152"/>
    <p:sldId id="436" r:id="rId153"/>
    <p:sldId id="437" r:id="rId154"/>
    <p:sldId id="438" r:id="rId155"/>
    <p:sldId id="439" r:id="rId156"/>
    <p:sldId id="440" r:id="rId157"/>
    <p:sldId id="441" r:id="rId158"/>
    <p:sldId id="442" r:id="rId159"/>
    <p:sldId id="443" r:id="rId160"/>
    <p:sldId id="444" r:id="rId161"/>
    <p:sldId id="445" r:id="rId162"/>
    <p:sldId id="446" r:id="rId163"/>
    <p:sldId id="464" r:id="rId164"/>
    <p:sldId id="448" r:id="rId165"/>
    <p:sldId id="449" r:id="rId166"/>
    <p:sldId id="450" r:id="rId167"/>
    <p:sldId id="451" r:id="rId168"/>
    <p:sldId id="452" r:id="rId169"/>
    <p:sldId id="453" r:id="rId170"/>
    <p:sldId id="454" r:id="rId171"/>
    <p:sldId id="1344" r:id="rId172"/>
    <p:sldId id="1567" r:id="rId173"/>
  </p:sldIdLst>
  <p:sldSz cx="9144000" cy="6858000" type="overhead"/>
  <p:notesSz cx="7315200" cy="9601200"/>
  <p:defaultTextStyle>
    <a:defPPr>
      <a:defRPr lang="en-US"/>
    </a:defPPr>
    <a:lvl1pPr algn="r" rtl="0" eaLnBrk="0" fontAlgn="base" hangingPunct="0">
      <a:spcBef>
        <a:spcPct val="0"/>
      </a:spcBef>
      <a:spcAft>
        <a:spcPct val="0"/>
      </a:spcAft>
      <a:defRPr sz="2400" kern="1200">
        <a:solidFill>
          <a:srgbClr val="0000FF"/>
        </a:solidFill>
        <a:latin typeface="Comic Sans MS" pitchFamily="66" charset="0"/>
        <a:ea typeface="+mn-ea"/>
        <a:cs typeface="+mn-cs"/>
      </a:defRPr>
    </a:lvl1pPr>
    <a:lvl2pPr marL="457200" algn="r" rtl="0" eaLnBrk="0" fontAlgn="base" hangingPunct="0">
      <a:spcBef>
        <a:spcPct val="0"/>
      </a:spcBef>
      <a:spcAft>
        <a:spcPct val="0"/>
      </a:spcAft>
      <a:defRPr sz="2400" kern="1200">
        <a:solidFill>
          <a:srgbClr val="0000FF"/>
        </a:solidFill>
        <a:latin typeface="Comic Sans MS" pitchFamily="66" charset="0"/>
        <a:ea typeface="+mn-ea"/>
        <a:cs typeface="+mn-cs"/>
      </a:defRPr>
    </a:lvl2pPr>
    <a:lvl3pPr marL="914400" algn="r" rtl="0" eaLnBrk="0" fontAlgn="base" hangingPunct="0">
      <a:spcBef>
        <a:spcPct val="0"/>
      </a:spcBef>
      <a:spcAft>
        <a:spcPct val="0"/>
      </a:spcAft>
      <a:defRPr sz="2400" kern="1200">
        <a:solidFill>
          <a:srgbClr val="0000FF"/>
        </a:solidFill>
        <a:latin typeface="Comic Sans MS" pitchFamily="66" charset="0"/>
        <a:ea typeface="+mn-ea"/>
        <a:cs typeface="+mn-cs"/>
      </a:defRPr>
    </a:lvl3pPr>
    <a:lvl4pPr marL="1371600" algn="r" rtl="0" eaLnBrk="0" fontAlgn="base" hangingPunct="0">
      <a:spcBef>
        <a:spcPct val="0"/>
      </a:spcBef>
      <a:spcAft>
        <a:spcPct val="0"/>
      </a:spcAft>
      <a:defRPr sz="2400" kern="1200">
        <a:solidFill>
          <a:srgbClr val="0000FF"/>
        </a:solidFill>
        <a:latin typeface="Comic Sans MS" pitchFamily="66" charset="0"/>
        <a:ea typeface="+mn-ea"/>
        <a:cs typeface="+mn-cs"/>
      </a:defRPr>
    </a:lvl4pPr>
    <a:lvl5pPr marL="1828800" algn="r" rtl="0" eaLnBrk="0" fontAlgn="base" hangingPunct="0">
      <a:spcBef>
        <a:spcPct val="0"/>
      </a:spcBef>
      <a:spcAft>
        <a:spcPct val="0"/>
      </a:spcAft>
      <a:defRPr sz="2400" kern="1200">
        <a:solidFill>
          <a:srgbClr val="0000FF"/>
        </a:solidFill>
        <a:latin typeface="Comic Sans MS" pitchFamily="66" charset="0"/>
        <a:ea typeface="+mn-ea"/>
        <a:cs typeface="+mn-cs"/>
      </a:defRPr>
    </a:lvl5pPr>
    <a:lvl6pPr marL="2286000" algn="l" defTabSz="914400" rtl="0" eaLnBrk="1" latinLnBrk="0" hangingPunct="1">
      <a:defRPr sz="2400" kern="1200">
        <a:solidFill>
          <a:srgbClr val="0000FF"/>
        </a:solidFill>
        <a:latin typeface="Comic Sans MS" pitchFamily="66" charset="0"/>
        <a:ea typeface="+mn-ea"/>
        <a:cs typeface="+mn-cs"/>
      </a:defRPr>
    </a:lvl6pPr>
    <a:lvl7pPr marL="2743200" algn="l" defTabSz="914400" rtl="0" eaLnBrk="1" latinLnBrk="0" hangingPunct="1">
      <a:defRPr sz="2400" kern="1200">
        <a:solidFill>
          <a:srgbClr val="0000FF"/>
        </a:solidFill>
        <a:latin typeface="Comic Sans MS" pitchFamily="66" charset="0"/>
        <a:ea typeface="+mn-ea"/>
        <a:cs typeface="+mn-cs"/>
      </a:defRPr>
    </a:lvl7pPr>
    <a:lvl8pPr marL="3200400" algn="l" defTabSz="914400" rtl="0" eaLnBrk="1" latinLnBrk="0" hangingPunct="1">
      <a:defRPr sz="2400" kern="1200">
        <a:solidFill>
          <a:srgbClr val="0000FF"/>
        </a:solidFill>
        <a:latin typeface="Comic Sans MS" pitchFamily="66" charset="0"/>
        <a:ea typeface="+mn-ea"/>
        <a:cs typeface="+mn-cs"/>
      </a:defRPr>
    </a:lvl8pPr>
    <a:lvl9pPr marL="3657600" algn="l" defTabSz="914400" rtl="0" eaLnBrk="1" latinLnBrk="0" hangingPunct="1">
      <a:defRPr sz="2400" kern="1200">
        <a:solidFill>
          <a:srgbClr val="0000FF"/>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1404">
          <p15:clr>
            <a:srgbClr val="A4A3A4"/>
          </p15:clr>
        </p15:guide>
        <p15:guide id="2" pos="31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66CC"/>
    <a:srgbClr val="FF9900"/>
    <a:srgbClr val="0000FF"/>
    <a:srgbClr val="996633"/>
    <a:srgbClr val="FFFF00"/>
    <a:srgbClr val="FF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73" autoAdjust="0"/>
    <p:restoredTop sz="85891" autoAdjust="0"/>
  </p:normalViewPr>
  <p:slideViewPr>
    <p:cSldViewPr snapToGrid="0">
      <p:cViewPr varScale="1">
        <p:scale>
          <a:sx n="83" d="100"/>
          <a:sy n="83" d="100"/>
        </p:scale>
        <p:origin x="1748" y="60"/>
      </p:cViewPr>
      <p:guideLst>
        <p:guide orient="horz" pos="1404"/>
        <p:guide pos="319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viewProps" Target="view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notesMaster" Target="notesMasters/notesMaster1.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handoutMaster" Target="handoutMasters/handout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l" defTabSz="966788">
              <a:defRPr sz="1300"/>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defTabSz="966788">
              <a:defRPr sz="1300"/>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l" defTabSz="966788">
              <a:defRPr sz="1300"/>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defTabSz="966788">
              <a:defRPr sz="1300"/>
            </a:lvl1pPr>
          </a:lstStyle>
          <a:p>
            <a:pPr>
              <a:defRPr/>
            </a:pPr>
            <a:fld id="{2DE1825C-D343-4452-8C1A-FB420729D016}" type="slidenum">
              <a:rPr lang="x-none">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1156597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Marlett" pitchFamily="2" charset="2"/>
              </a:defRPr>
            </a:lvl1pPr>
          </a:lstStyle>
          <a:p>
            <a:pPr>
              <a:defRPr/>
            </a:pPr>
            <a:endParaRPr lang="en-US" dirty="0"/>
          </a:p>
        </p:txBody>
      </p:sp>
      <p:sp>
        <p:nvSpPr>
          <p:cNvPr id="20890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Marlett" pitchFamily="2" charset="2"/>
              </a:defRPr>
            </a:lvl1pPr>
          </a:lstStyle>
          <a:p>
            <a:pPr>
              <a:defRPr/>
            </a:pPr>
            <a:fld id="{D6AAC80D-0738-41B1-A4F7-B08ADC9DA747}" type="slidenum">
              <a:rPr lang="x-none"/>
              <a:pPr>
                <a:defRPr/>
              </a:pPr>
              <a:t>‹#›</a:t>
            </a:fld>
            <a:endParaRPr lang="en-US" dirty="0"/>
          </a:p>
        </p:txBody>
      </p:sp>
    </p:spTree>
    <p:extLst>
      <p:ext uri="{BB962C8B-B14F-4D97-AF65-F5344CB8AC3E}">
        <p14:creationId xmlns:p14="http://schemas.microsoft.com/office/powerpoint/2010/main" val="31558653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A0AB4CB6-42FC-4FA6-BAEE-8475C087805E}" type="slidenum">
              <a:rPr lang="x-none" smtClean="0"/>
              <a:pPr/>
              <a:t>2</a:t>
            </a:fld>
            <a:endParaRPr lang="en-US" dirty="0"/>
          </a:p>
        </p:txBody>
      </p:sp>
      <p:sp>
        <p:nvSpPr>
          <p:cNvPr id="2109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23FFCEE-7B7E-459D-B1E8-805A23F0173E}" type="slidenum">
              <a:rPr lang="x-none" sz="1300">
                <a:latin typeface="Marlett" pitchFamily="2" charset="2"/>
              </a:rPr>
              <a:pPr defTabSz="966788"/>
              <a:t>2</a:t>
            </a:fld>
            <a:endParaRPr lang="en-US" sz="1300" dirty="0">
              <a:latin typeface="Marlett" pitchFamily="2" charset="2"/>
              <a:cs typeface="Courier New" pitchFamily="49" charset="0"/>
            </a:endParaRPr>
          </a:p>
        </p:txBody>
      </p:sp>
      <p:sp>
        <p:nvSpPr>
          <p:cNvPr id="210948" name="Rectangle 2"/>
          <p:cNvSpPr>
            <a:spLocks noGrp="1" noRot="1" noChangeAspect="1" noChangeArrowheads="1" noTextEdit="1"/>
          </p:cNvSpPr>
          <p:nvPr>
            <p:ph type="sldImg"/>
          </p:nvPr>
        </p:nvSpPr>
        <p:spPr>
          <a:ln/>
        </p:spPr>
      </p:sp>
      <p:sp>
        <p:nvSpPr>
          <p:cNvPr id="210949" name="Rectangle 3"/>
          <p:cNvSpPr>
            <a:spLocks noGrp="1" noChangeArrowheads="1"/>
          </p:cNvSpPr>
          <p:nvPr>
            <p:ph type="body" idx="1"/>
          </p:nvPr>
        </p:nvSpPr>
        <p:spPr>
          <a:noFill/>
          <a:ln/>
        </p:spPr>
        <p:txBody>
          <a:bodyPr/>
          <a:lstStyle/>
          <a:p>
            <a:r>
              <a:rPr lang="en-US" dirty="0"/>
              <a:t>We saw 4 approaches to concurrent data structure design.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7FBC278E-BFF2-40A5-ADE8-40AF2881A6B2}" type="slidenum">
              <a:rPr lang="x-none" smtClean="0"/>
              <a:pPr/>
              <a:t>3</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E7D572A-7B40-4D09-8F6B-2046B45AC19F}" type="slidenum">
              <a:rPr lang="x-none" sz="1300">
                <a:latin typeface="Marlett" pitchFamily="2" charset="2"/>
              </a:rPr>
              <a:pPr defTabSz="966788"/>
              <a:t>3</a:t>
            </a:fld>
            <a:endParaRPr lang="en-US" sz="1300" dirty="0">
              <a:latin typeface="Marlett" pitchFamily="2" charset="2"/>
              <a:cs typeface="Courier New" pitchFamily="49" charset="0"/>
            </a:endParaRPr>
          </a:p>
        </p:txBody>
      </p:sp>
      <p:sp>
        <p:nvSpPr>
          <p:cNvPr id="211972" name="Rectangle 2"/>
          <p:cNvSpPr>
            <a:spLocks noGrp="1" noRot="1" noChangeAspect="1" noChangeArrowheads="1" noTextEdit="1"/>
          </p:cNvSpPr>
          <p:nvPr>
            <p:ph type="sldImg"/>
          </p:nvPr>
        </p:nvSpPr>
        <p:spPr>
          <a:ln/>
        </p:spPr>
      </p:sp>
      <p:sp>
        <p:nvSpPr>
          <p:cNvPr id="211973" name="Rectangle 3"/>
          <p:cNvSpPr>
            <a:spLocks noGrp="1" noChangeArrowheads="1"/>
          </p:cNvSpPr>
          <p:nvPr>
            <p:ph type="body" idx="1"/>
          </p:nvPr>
        </p:nvSpPr>
        <p:spPr>
          <a:noFill/>
          <a:ln/>
        </p:spPr>
        <p:txBody>
          <a:bodyPr/>
          <a:lstStyle/>
          <a:p>
            <a:r>
              <a:rPr lang="en-US" dirty="0"/>
              <a:t>We have already talked about concurrent lists, and today we look at another ubiquitous data structure: queues. Queues provide enqueue and dequeue methods and they are used to route requests from one place to another. For example, a web site might queue up requests for pages, for disk writes, for credit card validations and so 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p>
            <a:fld id="{761024DD-F133-401A-8017-E3448B322E84}" type="slidenum">
              <a:rPr lang="x-none" smtClean="0"/>
              <a:pPr/>
              <a:t>4</a:t>
            </a:fld>
            <a:endParaRPr lang="en-US" dirty="0"/>
          </a:p>
        </p:txBody>
      </p:sp>
      <p:sp>
        <p:nvSpPr>
          <p:cNvPr id="2129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29106B6-688D-4F1A-AE61-08DD87EBD5AA}" type="slidenum">
              <a:rPr lang="x-none" sz="1300">
                <a:latin typeface="Marlett" pitchFamily="2" charset="2"/>
              </a:rPr>
              <a:pPr defTabSz="966788"/>
              <a:t>4</a:t>
            </a:fld>
            <a:endParaRPr lang="en-US" sz="1300" dirty="0">
              <a:latin typeface="Marlett" pitchFamily="2" charset="2"/>
              <a:cs typeface="Courier New" pitchFamily="49" charset="0"/>
            </a:endParaRPr>
          </a:p>
        </p:txBody>
      </p:sp>
      <p:sp>
        <p:nvSpPr>
          <p:cNvPr id="212996" name="Rectangle 2"/>
          <p:cNvSpPr>
            <a:spLocks noGrp="1" noRot="1" noChangeAspect="1" noChangeArrowheads="1" noTextEdit="1"/>
          </p:cNvSpPr>
          <p:nvPr>
            <p:ph type="sldImg"/>
          </p:nvPr>
        </p:nvSpPr>
        <p:spPr>
          <a:ln/>
        </p:spPr>
      </p:sp>
      <p:sp>
        <p:nvSpPr>
          <p:cNvPr id="21299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1B3118CB-5EA5-4F24-9E09-30BA9123B92E}" type="slidenum">
              <a:rPr lang="x-none" smtClean="0"/>
              <a:pPr/>
              <a:t>5</a:t>
            </a:fld>
            <a:endParaRPr lang="en-US" dirty="0"/>
          </a:p>
        </p:txBody>
      </p:sp>
      <p:sp>
        <p:nvSpPr>
          <p:cNvPr id="2140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51682CD-9A97-4865-A2F1-7F233DC6B118}" type="slidenum">
              <a:rPr lang="x-none" sz="1300">
                <a:latin typeface="Marlett" pitchFamily="2" charset="2"/>
              </a:rPr>
              <a:pPr defTabSz="966788"/>
              <a:t>5</a:t>
            </a:fld>
            <a:endParaRPr lang="en-US" sz="1300" dirty="0">
              <a:latin typeface="Marlett" pitchFamily="2" charset="2"/>
              <a:cs typeface="Courier New" pitchFamily="49" charset="0"/>
            </a:endParaRPr>
          </a:p>
        </p:txBody>
      </p:sp>
      <p:sp>
        <p:nvSpPr>
          <p:cNvPr id="214020" name="Rectangle 2"/>
          <p:cNvSpPr>
            <a:spLocks noGrp="1" noRot="1" noChangeAspect="1" noChangeArrowheads="1" noTextEdit="1"/>
          </p:cNvSpPr>
          <p:nvPr>
            <p:ph type="sldImg"/>
          </p:nvPr>
        </p:nvSpPr>
        <p:spPr>
          <a:ln/>
        </p:spPr>
      </p:sp>
      <p:sp>
        <p:nvSpPr>
          <p:cNvPr id="21402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46B633D8-8F12-4615-880E-33527DC2BA26}" type="slidenum">
              <a:rPr lang="x-none" smtClean="0"/>
              <a:pPr/>
              <a:t>6</a:t>
            </a:fld>
            <a:endParaRPr lang="en-US" dirty="0"/>
          </a:p>
        </p:txBody>
      </p:sp>
      <p:sp>
        <p:nvSpPr>
          <p:cNvPr id="2150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706959D-9A30-4A85-87DF-25E4E28DC13B}" type="slidenum">
              <a:rPr lang="x-none" sz="1300">
                <a:latin typeface="Marlett" pitchFamily="2" charset="2"/>
              </a:rPr>
              <a:pPr defTabSz="966788"/>
              <a:t>6</a:t>
            </a:fld>
            <a:endParaRPr lang="en-US" sz="1300" dirty="0">
              <a:latin typeface="Marlett" pitchFamily="2" charset="2"/>
              <a:cs typeface="Courier New" pitchFamily="49" charset="0"/>
            </a:endParaRPr>
          </a:p>
        </p:txBody>
      </p:sp>
      <p:sp>
        <p:nvSpPr>
          <p:cNvPr id="215044" name="Rectangle 2"/>
          <p:cNvSpPr>
            <a:spLocks noGrp="1" noRot="1" noChangeAspect="1" noChangeArrowheads="1" noTextEdit="1"/>
          </p:cNvSpPr>
          <p:nvPr>
            <p:ph type="sldImg"/>
          </p:nvPr>
        </p:nvSpPr>
        <p:spPr>
          <a:ln/>
        </p:spPr>
      </p:sp>
      <p:sp>
        <p:nvSpPr>
          <p:cNvPr id="21504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24FA1405-D50E-40DE-836F-4DC89BE0229D}" type="slidenum">
              <a:rPr lang="x-none" smtClean="0"/>
              <a:pPr/>
              <a:t>7</a:t>
            </a:fld>
            <a:endParaRPr lang="en-US" dirty="0"/>
          </a:p>
        </p:txBody>
      </p:sp>
      <p:sp>
        <p:nvSpPr>
          <p:cNvPr id="2160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18B48C3-238D-4563-87B7-50EB31839EF8}" type="slidenum">
              <a:rPr lang="x-none" sz="1300">
                <a:latin typeface="Marlett" pitchFamily="2" charset="2"/>
              </a:rPr>
              <a:pPr defTabSz="966788"/>
              <a:t>7</a:t>
            </a:fld>
            <a:endParaRPr lang="en-US" sz="1300" dirty="0">
              <a:latin typeface="Marlett" pitchFamily="2" charset="2"/>
              <a:cs typeface="Courier New" pitchFamily="49" charset="0"/>
            </a:endParaRPr>
          </a:p>
        </p:txBody>
      </p:sp>
      <p:sp>
        <p:nvSpPr>
          <p:cNvPr id="216068" name="Rectangle 2"/>
          <p:cNvSpPr>
            <a:spLocks noGrp="1" noRot="1" noChangeAspect="1" noChangeArrowheads="1" noTextEdit="1"/>
          </p:cNvSpPr>
          <p:nvPr>
            <p:ph type="sldImg"/>
          </p:nvPr>
        </p:nvSpPr>
        <p:spPr>
          <a:ln/>
        </p:spPr>
      </p:sp>
      <p:sp>
        <p:nvSpPr>
          <p:cNvPr id="216069" name="Rectangle 3"/>
          <p:cNvSpPr>
            <a:spLocks noGrp="1" noChangeArrowheads="1"/>
          </p:cNvSpPr>
          <p:nvPr>
            <p:ph type="body" idx="1"/>
          </p:nvPr>
        </p:nvSpPr>
        <p:spPr>
          <a:noFill/>
          <a:ln/>
        </p:spPr>
        <p:txBody>
          <a:bodyPr/>
          <a:lstStyle/>
          <a:p>
            <a:r>
              <a:rPr lang="en-US" dirty="0"/>
              <a:t>When designing a pool interface, one choice is whether the make the pool bounded or unbounded. A bounded pool has a fixed capacity (maximum number of objects it holds). Bounded pools are useful when resources are an issue. For example, if you are concerned that the producers will get too far ahead of the consumers, you should bound the pool. An unbounded pool, by contrast, holds an unbounded number of objects.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A920E8BF-85FC-4C48-A1CF-8332F6D9208C}" type="slidenum">
              <a:rPr lang="x-none" smtClean="0"/>
              <a:pPr/>
              <a:t>8</a:t>
            </a:fld>
            <a:endParaRPr lang="en-US" dirty="0"/>
          </a:p>
        </p:txBody>
      </p:sp>
      <p:sp>
        <p:nvSpPr>
          <p:cNvPr id="2170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20CA378-EB16-484C-B0D8-5C8A32E27B37}" type="slidenum">
              <a:rPr lang="x-none" sz="1300">
                <a:latin typeface="Marlett" pitchFamily="2" charset="2"/>
              </a:rPr>
              <a:pPr defTabSz="966788"/>
              <a:t>8</a:t>
            </a:fld>
            <a:endParaRPr lang="en-US" sz="1300" dirty="0">
              <a:latin typeface="Marlett" pitchFamily="2" charset="2"/>
              <a:cs typeface="Courier New" pitchFamily="49" charset="0"/>
            </a:endParaRPr>
          </a:p>
        </p:txBody>
      </p:sp>
      <p:sp>
        <p:nvSpPr>
          <p:cNvPr id="217092" name="Rectangle 2"/>
          <p:cNvSpPr>
            <a:spLocks noGrp="1" noRot="1" noChangeAspect="1" noChangeArrowheads="1" noTextEdit="1"/>
          </p:cNvSpPr>
          <p:nvPr>
            <p:ph type="sldImg"/>
          </p:nvPr>
        </p:nvSpPr>
        <p:spPr>
          <a:ln/>
        </p:spPr>
      </p:sp>
      <p:sp>
        <p:nvSpPr>
          <p:cNvPr id="217093" name="Rectangle 3"/>
          <p:cNvSpPr>
            <a:spLocks noGrp="1" noChangeArrowheads="1"/>
          </p:cNvSpPr>
          <p:nvPr>
            <p:ph type="body" idx="1"/>
          </p:nvPr>
        </p:nvSpPr>
        <p:spPr>
          <a:noFill/>
          <a:ln/>
        </p:spPr>
        <p:txBody>
          <a:bodyPr/>
          <a:lstStyle/>
          <a:p>
            <a:r>
              <a:rPr lang="en-US" dirty="0"/>
              <a:t>When designing a pool interface, one choice is whether the make the pool bounded or unbounded. A bounded pool has a fixed capacity (maximum number of objects it holds). Bounded pools are useful when resources are an issue. For example, if you are concerned that the producers will get too far ahead of the consumers, you should bound the pool. An unbounded pool, by contrast, holds an unbounded number of objects.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1E154011-DF71-43CA-AA7F-9CD5E82BE413}" type="slidenum">
              <a:rPr lang="x-none" smtClean="0"/>
              <a:pPr/>
              <a:t>9</a:t>
            </a:fld>
            <a:endParaRPr lang="en-US" dirty="0"/>
          </a:p>
        </p:txBody>
      </p:sp>
      <p:sp>
        <p:nvSpPr>
          <p:cNvPr id="218115" name="Rectangle 2"/>
          <p:cNvSpPr>
            <a:spLocks noGrp="1" noRot="1" noChangeAspect="1" noChangeArrowheads="1" noTextEdit="1"/>
          </p:cNvSpPr>
          <p:nvPr>
            <p:ph type="sldImg"/>
          </p:nvPr>
        </p:nvSpPr>
        <p:spPr>
          <a:xfrm>
            <a:off x="1258888" y="720725"/>
            <a:ext cx="4799012" cy="3598863"/>
          </a:xfrm>
          <a:ln/>
        </p:spPr>
      </p:sp>
      <p:sp>
        <p:nvSpPr>
          <p:cNvPr id="218116" name="Rectangle 3"/>
          <p:cNvSpPr>
            <a:spLocks noGrp="1" noChangeArrowheads="1"/>
          </p:cNvSpPr>
          <p:nvPr>
            <p:ph type="body" idx="1"/>
          </p:nvPr>
        </p:nvSpPr>
        <p:spPr>
          <a:xfrm>
            <a:off x="974725" y="4559300"/>
            <a:ext cx="5365750" cy="4321175"/>
          </a:xfrm>
          <a:noFill/>
          <a:ln/>
        </p:spPr>
        <p:txBody>
          <a:bodyPr/>
          <a:lstStyle/>
          <a:p>
            <a:r>
              <a:rPr lang="en-US" dirty="0"/>
              <a:t>When you try to dequeue from an empty queue, it makes sense to block if you don’t have anything else to do.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18536571-0412-4998-AE91-B45D45C28349}" type="slidenum">
              <a:rPr lang="x-none" smtClean="0"/>
              <a:pPr/>
              <a:t>10</a:t>
            </a:fld>
            <a:endParaRPr lang="en-US" dirty="0"/>
          </a:p>
        </p:txBody>
      </p:sp>
      <p:sp>
        <p:nvSpPr>
          <p:cNvPr id="219139" name="Rectangle 2"/>
          <p:cNvSpPr>
            <a:spLocks noGrp="1" noRot="1" noChangeAspect="1" noChangeArrowheads="1" noTextEdit="1"/>
          </p:cNvSpPr>
          <p:nvPr>
            <p:ph type="sldImg"/>
          </p:nvPr>
        </p:nvSpPr>
        <p:spPr>
          <a:xfrm>
            <a:off x="1258888" y="720725"/>
            <a:ext cx="4799012" cy="3598863"/>
          </a:xfrm>
          <a:ln/>
        </p:spPr>
      </p:sp>
      <p:sp>
        <p:nvSpPr>
          <p:cNvPr id="219140" name="Rectangle 3"/>
          <p:cNvSpPr>
            <a:spLocks noGrp="1" noChangeArrowheads="1"/>
          </p:cNvSpPr>
          <p:nvPr>
            <p:ph type="body" idx="1"/>
          </p:nvPr>
        </p:nvSpPr>
        <p:spPr>
          <a:xfrm>
            <a:off x="974725" y="4559300"/>
            <a:ext cx="5365750" cy="4321175"/>
          </a:xfrm>
          <a:noFill/>
          <a:ln/>
        </p:spPr>
        <p:txBody>
          <a:bodyPr/>
          <a:lstStyle/>
          <a:p>
            <a:r>
              <a:rPr lang="en-US" dirty="0"/>
              <a:t>Same is true for adding to a full bounded stack or queue.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88B99387-C25F-474C-ADE5-BA9E5E6056A7}" type="slidenum">
              <a:rPr lang="x-none" smtClean="0"/>
              <a:pPr/>
              <a:t>11</a:t>
            </a:fld>
            <a:endParaRPr lang="en-US" dirty="0"/>
          </a:p>
        </p:txBody>
      </p:sp>
      <p:sp>
        <p:nvSpPr>
          <p:cNvPr id="220163" name="Rectangle 2"/>
          <p:cNvSpPr>
            <a:spLocks noGrp="1" noRot="1" noChangeAspect="1" noChangeArrowheads="1" noTextEdit="1"/>
          </p:cNvSpPr>
          <p:nvPr>
            <p:ph type="sldImg"/>
          </p:nvPr>
        </p:nvSpPr>
        <p:spPr>
          <a:xfrm>
            <a:off x="1258888" y="720725"/>
            <a:ext cx="4799012" cy="3598863"/>
          </a:xfrm>
          <a:ln/>
        </p:spPr>
      </p:sp>
      <p:sp>
        <p:nvSpPr>
          <p:cNvPr id="220164" name="Rectangle 3"/>
          <p:cNvSpPr>
            <a:spLocks noGrp="1" noChangeArrowheads="1"/>
          </p:cNvSpPr>
          <p:nvPr>
            <p:ph type="body" idx="1"/>
          </p:nvPr>
        </p:nvSpPr>
        <p:spPr>
          <a:xfrm>
            <a:off x="974725" y="4559300"/>
            <a:ext cx="5365750" cy="4321175"/>
          </a:xfrm>
          <a:noFill/>
          <a:ln/>
        </p:spPr>
        <p:txBody>
          <a:bodyPr/>
          <a:lstStyle/>
          <a:p>
            <a:r>
              <a:rPr lang="en-US" dirty="0"/>
              <a:t>The alternative is to throw an exception. This choice makes sense when the thread can profitably turn its attention to other activities.</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p>
            <a:fld id="{7DDE538F-6B6E-4F3C-B9C7-91564BBDA8E9}" type="slidenum">
              <a:rPr lang="x-none" smtClean="0"/>
              <a:pPr/>
              <a:t>12</a:t>
            </a:fld>
            <a:endParaRPr lang="en-US" dirty="0"/>
          </a:p>
        </p:txBody>
      </p:sp>
      <p:sp>
        <p:nvSpPr>
          <p:cNvPr id="2211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ADE6F3A-DE6F-4082-B436-859CAB08D4C6}" type="slidenum">
              <a:rPr lang="x-none" sz="1300">
                <a:latin typeface="Marlett" pitchFamily="2" charset="2"/>
              </a:rPr>
              <a:pPr defTabSz="966788"/>
              <a:t>12</a:t>
            </a:fld>
            <a:endParaRPr lang="en-US" sz="1300" dirty="0">
              <a:latin typeface="Marlett" pitchFamily="2" charset="2"/>
              <a:cs typeface="Courier New" pitchFamily="49" charset="0"/>
            </a:endParaRPr>
          </a:p>
        </p:txBody>
      </p:sp>
      <p:sp>
        <p:nvSpPr>
          <p:cNvPr id="221188" name="Rectangle 2"/>
          <p:cNvSpPr>
            <a:spLocks noGrp="1" noRot="1" noChangeAspect="1" noChangeArrowheads="1" noTextEdit="1"/>
          </p:cNvSpPr>
          <p:nvPr>
            <p:ph type="sldImg"/>
          </p:nvPr>
        </p:nvSpPr>
        <p:spPr>
          <a:ln/>
        </p:spPr>
      </p:sp>
      <p:sp>
        <p:nvSpPr>
          <p:cNvPr id="221189" name="Rectangle 3"/>
          <p:cNvSpPr>
            <a:spLocks noGrp="1" noChangeArrowheads="1"/>
          </p:cNvSpPr>
          <p:nvPr>
            <p:ph type="body" idx="1"/>
          </p:nvPr>
        </p:nvSpPr>
        <p:spPr>
          <a:noFill/>
          <a:ln/>
        </p:spPr>
        <p:txBody>
          <a:bodyPr/>
          <a:lstStyle/>
          <a:p>
            <a:r>
              <a:rPr lang="en-US" dirty="0"/>
              <a:t>In this lecture we are going to look at two alternative highly-concurrent queue implementations. The first is a bounded, blocking, lock-based queue. This implementation uses a combination of techniques due to Doug Lea and to Maged Michael and Michael Scott. The second implementation is an unbounded, non-blocking, lock-free implementation due to Michael and Scott. We will then continue to examine the design of concurrent stacks, show Treiber’s lock-free stack and then how one can add parallelism to a stack through a technique called elimination.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p>
            <a:fld id="{046BC7E6-1DCE-4D72-9E33-88D40AB41D36}" type="slidenum">
              <a:rPr lang="x-none" smtClean="0"/>
              <a:pPr/>
              <a:t>13</a:t>
            </a:fld>
            <a:endParaRPr lang="en-US" dirty="0"/>
          </a:p>
        </p:txBody>
      </p:sp>
      <p:sp>
        <p:nvSpPr>
          <p:cNvPr id="2222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973C7BC-23EC-4848-B602-8E8F86875884}" type="slidenum">
              <a:rPr lang="x-none" sz="1300">
                <a:latin typeface="Marlett" pitchFamily="2" charset="2"/>
              </a:rPr>
              <a:pPr defTabSz="966788"/>
              <a:t>13</a:t>
            </a:fld>
            <a:endParaRPr lang="en-US" sz="1300" dirty="0">
              <a:latin typeface="Marlett" pitchFamily="2" charset="2"/>
              <a:cs typeface="Courier New" pitchFamily="49" charset="0"/>
            </a:endParaRPr>
          </a:p>
        </p:txBody>
      </p:sp>
      <p:sp>
        <p:nvSpPr>
          <p:cNvPr id="222212" name="Rectangle 2"/>
          <p:cNvSpPr>
            <a:spLocks noGrp="1" noRot="1" noChangeAspect="1" noChangeArrowheads="1" noTextEdit="1"/>
          </p:cNvSpPr>
          <p:nvPr>
            <p:ph type="sldImg"/>
          </p:nvPr>
        </p:nvSpPr>
        <p:spPr>
          <a:ln/>
        </p:spPr>
      </p:sp>
      <p:sp>
        <p:nvSpPr>
          <p:cNvPr id="222213" name="Rectangle 3"/>
          <p:cNvSpPr>
            <a:spLocks noGrp="1" noChangeArrowheads="1"/>
          </p:cNvSpPr>
          <p:nvPr>
            <p:ph type="body" idx="1"/>
          </p:nvPr>
        </p:nvSpPr>
        <p:spPr>
          <a:noFill/>
          <a:ln/>
        </p:spPr>
        <p:txBody>
          <a:bodyPr/>
          <a:lstStyle/>
          <a:p>
            <a:r>
              <a:rPr lang="en-US" dirty="0"/>
              <a:t>Making a queue concurrent is quite a challenge. Very informally, it seems that it should be OK for one thread to enqueue an item at one end of the queue while another thread dequeues an item from the other end, since they are working on disjoint parts of the data structure. Does that kind of concurrency seem easy to realize? (Answer: next slide)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B40B0708-9B11-4C9C-BB8C-85638D0CC6FC}" type="slidenum">
              <a:rPr lang="x-none" smtClean="0"/>
              <a:pPr/>
              <a:t>14</a:t>
            </a:fld>
            <a:endParaRPr lang="en-US" dirty="0"/>
          </a:p>
        </p:txBody>
      </p:sp>
      <p:sp>
        <p:nvSpPr>
          <p:cNvPr id="2232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BBB9FF5-8597-4E38-8AFB-27F8F7BCCE04}" type="slidenum">
              <a:rPr lang="x-none" sz="1300">
                <a:latin typeface="Marlett" pitchFamily="2" charset="2"/>
              </a:rPr>
              <a:pPr defTabSz="966788"/>
              <a:t>14</a:t>
            </a:fld>
            <a:endParaRPr lang="en-US" sz="1300" dirty="0">
              <a:latin typeface="Marlett" pitchFamily="2" charset="2"/>
              <a:cs typeface="Courier New" pitchFamily="49" charset="0"/>
            </a:endParaRPr>
          </a:p>
        </p:txBody>
      </p:sp>
      <p:sp>
        <p:nvSpPr>
          <p:cNvPr id="223236" name="Rectangle 2"/>
          <p:cNvSpPr>
            <a:spLocks noGrp="1" noRot="1" noChangeAspect="1" noChangeArrowheads="1" noTextEdit="1"/>
          </p:cNvSpPr>
          <p:nvPr>
            <p:ph type="sldImg"/>
          </p:nvPr>
        </p:nvSpPr>
        <p:spPr>
          <a:ln/>
        </p:spPr>
      </p:sp>
      <p:sp>
        <p:nvSpPr>
          <p:cNvPr id="223237" name="Rectangle 3"/>
          <p:cNvSpPr>
            <a:spLocks noGrp="1" noChangeArrowheads="1"/>
          </p:cNvSpPr>
          <p:nvPr>
            <p:ph type="body" idx="1"/>
          </p:nvPr>
        </p:nvSpPr>
        <p:spPr>
          <a:noFill/>
          <a:ln/>
        </p:spPr>
        <p:txBody>
          <a:bodyPr/>
          <a:lstStyle/>
          <a:p>
            <a:r>
              <a:rPr lang="en-US" dirty="0"/>
              <a:t>Concurrent enqueue and dequeue calls should in principle be able to proceed without interference, but it gets tricky when the queue is nearly full or empty, because then one method call should affect the other. The problem is that whether the two method calls interfere (that is, need to synchronize) depends on the dynamic state of the queue. In pretty much all of the other kinds of synchronization we considered, whether or not method calls needed to synchronize was determined statically (say read/write locks) or was unlikely to change very often (resizable hash tables).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7A589AB4-22C8-4793-B2ED-734FD53928F7}" type="slidenum">
              <a:rPr lang="x-none" smtClean="0"/>
              <a:pPr/>
              <a:t>15</a:t>
            </a:fld>
            <a:endParaRPr lang="en-US" dirty="0"/>
          </a:p>
        </p:txBody>
      </p:sp>
      <p:sp>
        <p:nvSpPr>
          <p:cNvPr id="2242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50519F3-1762-49BA-9C37-D9924FFEC592}" type="slidenum">
              <a:rPr lang="x-none" sz="1300">
                <a:latin typeface="Marlett" pitchFamily="2" charset="2"/>
              </a:rPr>
              <a:pPr defTabSz="966788"/>
              <a:t>15</a:t>
            </a:fld>
            <a:endParaRPr lang="en-US" sz="1300" dirty="0">
              <a:latin typeface="Marlett" pitchFamily="2" charset="2"/>
              <a:cs typeface="Courier New" pitchFamily="49" charset="0"/>
            </a:endParaRPr>
          </a:p>
        </p:txBody>
      </p:sp>
      <p:sp>
        <p:nvSpPr>
          <p:cNvPr id="224260" name="Rectangle 2"/>
          <p:cNvSpPr>
            <a:spLocks noGrp="1" noRot="1" noChangeAspect="1" noChangeArrowheads="1" noTextEdit="1"/>
          </p:cNvSpPr>
          <p:nvPr>
            <p:ph type="sldImg"/>
          </p:nvPr>
        </p:nvSpPr>
        <p:spPr>
          <a:ln/>
        </p:spPr>
      </p:sp>
      <p:sp>
        <p:nvSpPr>
          <p:cNvPr id="224261" name="Rectangle 3"/>
          <p:cNvSpPr>
            <a:spLocks noGrp="1" noChangeArrowheads="1"/>
          </p:cNvSpPr>
          <p:nvPr>
            <p:ph type="body" idx="1"/>
          </p:nvPr>
        </p:nvSpPr>
        <p:spPr>
          <a:noFill/>
          <a:ln/>
        </p:spPr>
        <p:txBody>
          <a:bodyPr/>
          <a:lstStyle/>
          <a:p>
            <a:r>
              <a:rPr lang="en-US" dirty="0"/>
              <a:t>Let’s use a list-based structure, although arrays would also work. We start out with head and tail fields that point to the first and last entries in the list. The first Node in the list is a sentinel Node whose value field is meaningless. The sentinel acts as a placeholder.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EED0C929-CE8C-4F55-9F9C-4DA8B2AD95D6}" type="slidenum">
              <a:rPr lang="x-none" smtClean="0"/>
              <a:pPr/>
              <a:t>16</a:t>
            </a:fld>
            <a:endParaRPr lang="en-US" dirty="0"/>
          </a:p>
        </p:txBody>
      </p:sp>
      <p:sp>
        <p:nvSpPr>
          <p:cNvPr id="2252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FB7533A-A2EA-4301-9A1F-7ED2B11111B2}" type="slidenum">
              <a:rPr lang="x-none" sz="1300">
                <a:latin typeface="Marlett" pitchFamily="2" charset="2"/>
              </a:rPr>
              <a:pPr defTabSz="966788"/>
              <a:t>16</a:t>
            </a:fld>
            <a:endParaRPr lang="en-US" sz="1300" dirty="0">
              <a:latin typeface="Marlett" pitchFamily="2" charset="2"/>
              <a:cs typeface="Courier New" pitchFamily="49" charset="0"/>
            </a:endParaRPr>
          </a:p>
        </p:txBody>
      </p:sp>
      <p:sp>
        <p:nvSpPr>
          <p:cNvPr id="225284" name="Rectangle 2"/>
          <p:cNvSpPr>
            <a:spLocks noGrp="1" noRot="1" noChangeAspect="1" noChangeArrowheads="1" noTextEdit="1"/>
          </p:cNvSpPr>
          <p:nvPr>
            <p:ph type="sldImg"/>
          </p:nvPr>
        </p:nvSpPr>
        <p:spPr>
          <a:ln/>
        </p:spPr>
      </p:sp>
      <p:sp>
        <p:nvSpPr>
          <p:cNvPr id="225285" name="Rectangle 3"/>
          <p:cNvSpPr>
            <a:spLocks noGrp="1" noChangeArrowheads="1"/>
          </p:cNvSpPr>
          <p:nvPr>
            <p:ph type="body" idx="1"/>
          </p:nvPr>
        </p:nvSpPr>
        <p:spPr>
          <a:noFill/>
          <a:ln/>
        </p:spPr>
        <p:txBody>
          <a:bodyPr/>
          <a:lstStyle/>
          <a:p>
            <a:r>
              <a:rPr lang="en-US" dirty="0"/>
              <a:t>When we add actual items to the queue, we will hang them off the sentinel Node at the head.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53A7AC90-B15B-4723-A5DA-05DE80A9A614}" type="slidenum">
              <a:rPr lang="x-none" smtClean="0"/>
              <a:pPr/>
              <a:t>17</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8405099-575D-47B1-9373-1F5E12D5CA74}" type="slidenum">
              <a:rPr lang="x-none" sz="1300">
                <a:latin typeface="Marlett" pitchFamily="2" charset="2"/>
              </a:rPr>
              <a:pPr defTabSz="966788"/>
              <a:t>17</a:t>
            </a:fld>
            <a:endParaRPr lang="en-US" sz="1300" dirty="0">
              <a:latin typeface="Marlett" pitchFamily="2" charset="2"/>
              <a:cs typeface="Courier New" pitchFamily="49"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p:spPr>
        <p:txBody>
          <a:bodyPr/>
          <a:lstStyle/>
          <a:p>
            <a:r>
              <a:rPr lang="en-US" dirty="0"/>
              <a:t>The most straightforward way to allow concurrent enq and deq calls is to use one lock at each end of the queue. To make sure that only one dequeuer is accessing the queue at a time, we introduce a dequeue lock field. Could we get the same effect just by locking the tail Node? (Answer: there’s a race condition between when a thread reads the tail field and when it acquires the lock. Another thread might have enqueued something in that interval. Of course you could check after you acquire the lock that the tail pointer hadn’t changed, but that seems needlessly complicated.)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53A7AC90-B15B-4723-A5DA-05DE80A9A614}" type="slidenum">
              <a:rPr lang="x-none" smtClean="0"/>
              <a:pPr/>
              <a:t>18</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8405099-575D-47B1-9373-1F5E12D5CA74}" type="slidenum">
              <a:rPr lang="x-none" sz="1300">
                <a:latin typeface="Marlett" pitchFamily="2" charset="2"/>
              </a:rPr>
              <a:pPr defTabSz="966788"/>
              <a:t>18</a:t>
            </a:fld>
            <a:endParaRPr lang="en-US" sz="1300" dirty="0">
              <a:latin typeface="Marlett" pitchFamily="2" charset="2"/>
              <a:cs typeface="Courier New" pitchFamily="49"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p:spPr>
        <p:txBody>
          <a:bodyPr/>
          <a:lstStyle/>
          <a:p>
            <a:r>
              <a:rPr lang="en-US" dirty="0"/>
              <a:t>In the same way, we introduce an explicit enqLock field to ensure that only one enqueuer can be accessing the queue at a time. Would it work if we replaced the enqLock by a lock on the first sentinel Node? (Answer: Yes, it would because the value of the head field never changes. Nevertheless we use an enqLock field to be symmetric with the deqLock.)</a:t>
            </a:r>
          </a:p>
        </p:txBody>
      </p:sp>
    </p:spTree>
    <p:extLst>
      <p:ext uri="{BB962C8B-B14F-4D97-AF65-F5344CB8AC3E}">
        <p14:creationId xmlns:p14="http://schemas.microsoft.com/office/powerpoint/2010/main" val="3445575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53A7AC90-B15B-4723-A5DA-05DE80A9A614}" type="slidenum">
              <a:rPr lang="x-none" smtClean="0"/>
              <a:pPr/>
              <a:t>19</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8405099-575D-47B1-9373-1F5E12D5CA74}" type="slidenum">
              <a:rPr lang="x-none" sz="1300">
                <a:latin typeface="Marlett" pitchFamily="2" charset="2"/>
              </a:rPr>
              <a:pPr defTabSz="966788"/>
              <a:t>19</a:t>
            </a:fld>
            <a:endParaRPr lang="en-US" sz="1300" dirty="0">
              <a:latin typeface="Marlett" pitchFamily="2" charset="2"/>
              <a:cs typeface="Courier New" pitchFamily="49"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p:spPr>
        <p:txBody>
          <a:bodyPr/>
          <a:lstStyle/>
          <a:p>
            <a:r>
              <a:rPr lang="en-US" dirty="0"/>
              <a:t>Let’s add another size field, which will keep track of the number of items. </a:t>
            </a:r>
          </a:p>
        </p:txBody>
      </p:sp>
    </p:spTree>
    <p:extLst>
      <p:ext uri="{BB962C8B-B14F-4D97-AF65-F5344CB8AC3E}">
        <p14:creationId xmlns:p14="http://schemas.microsoft.com/office/powerpoint/2010/main" val="3744315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53A7AC90-B15B-4723-A5DA-05DE80A9A614}" type="slidenum">
              <a:rPr lang="x-none" smtClean="0"/>
              <a:pPr/>
              <a:t>20</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8405099-575D-47B1-9373-1F5E12D5CA74}" type="slidenum">
              <a:rPr lang="x-none" sz="1300">
                <a:latin typeface="Marlett" pitchFamily="2" charset="2"/>
              </a:rPr>
              <a:pPr defTabSz="966788"/>
              <a:t>20</a:t>
            </a:fld>
            <a:endParaRPr lang="en-US" sz="1300" dirty="0">
              <a:latin typeface="Marlett" pitchFamily="2" charset="2"/>
              <a:cs typeface="Courier New" pitchFamily="49"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p:spPr>
        <p:txBody>
          <a:bodyPr/>
          <a:lstStyle/>
          <a:p>
            <a:r>
              <a:rPr lang="en-US" dirty="0"/>
              <a:t>Let’s add another size field, which will keep track of the number of items. </a:t>
            </a:r>
          </a:p>
        </p:txBody>
      </p:sp>
    </p:spTree>
    <p:extLst>
      <p:ext uri="{BB962C8B-B14F-4D97-AF65-F5344CB8AC3E}">
        <p14:creationId xmlns:p14="http://schemas.microsoft.com/office/powerpoint/2010/main" val="3851963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53A7AC90-B15B-4723-A5DA-05DE80A9A614}" type="slidenum">
              <a:rPr lang="x-none" smtClean="0"/>
              <a:pPr/>
              <a:t>21</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8405099-575D-47B1-9373-1F5E12D5CA74}" type="slidenum">
              <a:rPr lang="x-none" sz="1300">
                <a:latin typeface="Marlett" pitchFamily="2" charset="2"/>
              </a:rPr>
              <a:pPr defTabSz="966788"/>
              <a:t>21</a:t>
            </a:fld>
            <a:endParaRPr lang="en-US" sz="1300" dirty="0">
              <a:latin typeface="Marlett" pitchFamily="2" charset="2"/>
              <a:cs typeface="Courier New" pitchFamily="49"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p:spPr>
        <p:txBody>
          <a:bodyPr/>
          <a:lstStyle/>
          <a:p>
            <a:r>
              <a:rPr lang="en-US" dirty="0"/>
              <a:t>Let’s add another size field, which will keep track of the number of items. </a:t>
            </a:r>
          </a:p>
        </p:txBody>
      </p:sp>
    </p:spTree>
    <p:extLst>
      <p:ext uri="{BB962C8B-B14F-4D97-AF65-F5344CB8AC3E}">
        <p14:creationId xmlns:p14="http://schemas.microsoft.com/office/powerpoint/2010/main" val="4046570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53A7AC90-B15B-4723-A5DA-05DE80A9A614}" type="slidenum">
              <a:rPr lang="x-none" smtClean="0"/>
              <a:pPr/>
              <a:t>22</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8405099-575D-47B1-9373-1F5E12D5CA74}" type="slidenum">
              <a:rPr lang="x-none" sz="1300">
                <a:latin typeface="Marlett" pitchFamily="2" charset="2"/>
              </a:rPr>
              <a:pPr defTabSz="966788"/>
              <a:t>22</a:t>
            </a:fld>
            <a:endParaRPr lang="en-US" sz="1300" dirty="0">
              <a:latin typeface="Marlett" pitchFamily="2" charset="2"/>
              <a:cs typeface="Courier New" pitchFamily="49"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p:spPr>
        <p:txBody>
          <a:bodyPr/>
          <a:lstStyle/>
          <a:p>
            <a:r>
              <a:rPr lang="en-US" dirty="0"/>
              <a:t>Let’s walk through a very simple implementation. A thread that wants to enqueue an item first acquires the enqLock. At this point, we know there are no other enq calls in progress.</a:t>
            </a:r>
          </a:p>
        </p:txBody>
      </p:sp>
    </p:spTree>
    <p:extLst>
      <p:ext uri="{BB962C8B-B14F-4D97-AF65-F5344CB8AC3E}">
        <p14:creationId xmlns:p14="http://schemas.microsoft.com/office/powerpoint/2010/main" val="1391903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53A7AC90-B15B-4723-A5DA-05DE80A9A614}" type="slidenum">
              <a:rPr lang="x-none" smtClean="0"/>
              <a:pPr/>
              <a:t>23</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8405099-575D-47B1-9373-1F5E12D5CA74}" type="slidenum">
              <a:rPr lang="x-none" sz="1300">
                <a:latin typeface="Marlett" pitchFamily="2" charset="2"/>
              </a:rPr>
              <a:pPr defTabSz="966788"/>
              <a:t>23</a:t>
            </a:fld>
            <a:endParaRPr lang="en-US" sz="1300" dirty="0">
              <a:latin typeface="Marlett" pitchFamily="2" charset="2"/>
              <a:cs typeface="Courier New" pitchFamily="49"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p:spPr>
        <p:txBody>
          <a:bodyPr/>
          <a:lstStyle/>
          <a:p>
            <a:r>
              <a:rPr lang="en-US" dirty="0"/>
              <a:t>Next, the thread reads the size. What do we know about how this field behaves when the thread is holding the enqLock? (Answer: it can only decrease. Dequeuers can decrement the counter, but all the enqueuers are locked out.) If the enqueuing thread sees a value less than 8 for size, it can proceed.</a:t>
            </a:r>
          </a:p>
        </p:txBody>
      </p:sp>
    </p:spTree>
    <p:extLst>
      <p:ext uri="{BB962C8B-B14F-4D97-AF65-F5344CB8AC3E}">
        <p14:creationId xmlns:p14="http://schemas.microsoft.com/office/powerpoint/2010/main" val="2168481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53A7AC90-B15B-4723-A5DA-05DE80A9A614}" type="slidenum">
              <a:rPr lang="x-none" smtClean="0"/>
              <a:pPr/>
              <a:t>24</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8405099-575D-47B1-9373-1F5E12D5CA74}" type="slidenum">
              <a:rPr lang="x-none" sz="1300">
                <a:latin typeface="Marlett" pitchFamily="2" charset="2"/>
              </a:rPr>
              <a:pPr defTabSz="966788"/>
              <a:t>24</a:t>
            </a:fld>
            <a:endParaRPr lang="en-US" sz="1300" dirty="0">
              <a:latin typeface="Marlett" pitchFamily="2" charset="2"/>
              <a:cs typeface="Courier New" pitchFamily="49" charset="0"/>
            </a:endParaRPr>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p:spPr>
        <p:txBody>
          <a:bodyPr/>
          <a:lstStyle/>
          <a:p>
            <a:r>
              <a:rPr lang="en-US" dirty="0"/>
              <a:t>The thread does not need to lock tail Node before appending a new Node. Clearly, there is no conflict with another enqueuer and we will see a clever way to avoid conflict with a dequeuer.</a:t>
            </a:r>
          </a:p>
        </p:txBody>
      </p:sp>
    </p:spTree>
    <p:extLst>
      <p:ext uri="{BB962C8B-B14F-4D97-AF65-F5344CB8AC3E}">
        <p14:creationId xmlns:p14="http://schemas.microsoft.com/office/powerpoint/2010/main" val="4102729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170A461D-2E21-4044-AA1E-14BF09D0D5D3}" type="slidenum">
              <a:rPr lang="x-none" smtClean="0"/>
              <a:pPr/>
              <a:t>25</a:t>
            </a:fld>
            <a:endParaRPr lang="en-US" dirty="0"/>
          </a:p>
        </p:txBody>
      </p:sp>
      <p:sp>
        <p:nvSpPr>
          <p:cNvPr id="2344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1D96B5C-5B36-4957-933B-1148896869B6}" type="slidenum">
              <a:rPr lang="x-none" sz="1300">
                <a:latin typeface="Marlett" pitchFamily="2" charset="2"/>
              </a:rPr>
              <a:pPr defTabSz="966788"/>
              <a:t>25</a:t>
            </a:fld>
            <a:endParaRPr lang="en-US" sz="1300" dirty="0">
              <a:latin typeface="Marlett" pitchFamily="2" charset="2"/>
              <a:cs typeface="Courier New" pitchFamily="49" charset="0"/>
            </a:endParaRPr>
          </a:p>
        </p:txBody>
      </p:sp>
      <p:sp>
        <p:nvSpPr>
          <p:cNvPr id="234500" name="Rectangle 2"/>
          <p:cNvSpPr>
            <a:spLocks noGrp="1" noRot="1" noChangeAspect="1" noChangeArrowheads="1" noTextEdit="1"/>
          </p:cNvSpPr>
          <p:nvPr>
            <p:ph type="sldImg"/>
          </p:nvPr>
        </p:nvSpPr>
        <p:spPr>
          <a:ln/>
        </p:spPr>
      </p:sp>
      <p:sp>
        <p:nvSpPr>
          <p:cNvPr id="234501" name="Rectangle 3"/>
          <p:cNvSpPr>
            <a:spLocks noGrp="1" noChangeArrowheads="1"/>
          </p:cNvSpPr>
          <p:nvPr>
            <p:ph type="body" idx="1"/>
          </p:nvPr>
        </p:nvSpPr>
        <p:spPr>
          <a:noFill/>
          <a:ln/>
        </p:spPr>
        <p:txBody>
          <a:bodyPr/>
          <a:lstStyle/>
          <a:p>
            <a:r>
              <a:rPr lang="en-US" dirty="0"/>
              <a:t>Still holding the enqLock, the thread redirects both the tail Node’s next field and the queue’s tail field to point to the new Node.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0CE14A93-CA9B-4BC7-BD81-ED4B516BE8EA}" type="slidenum">
              <a:rPr lang="x-none" smtClean="0"/>
              <a:pPr/>
              <a:t>26</a:t>
            </a:fld>
            <a:endParaRPr lang="en-US" dirty="0"/>
          </a:p>
        </p:txBody>
      </p:sp>
      <p:sp>
        <p:nvSpPr>
          <p:cNvPr id="2355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FC60788-26AD-4F74-A5E9-7F9FB93FB44B}" type="slidenum">
              <a:rPr lang="x-none" sz="1300">
                <a:latin typeface="Marlett" pitchFamily="2" charset="2"/>
              </a:rPr>
              <a:pPr defTabSz="966788"/>
              <a:t>26</a:t>
            </a:fld>
            <a:endParaRPr lang="en-US" sz="1300" dirty="0">
              <a:latin typeface="Marlett" pitchFamily="2" charset="2"/>
              <a:cs typeface="Courier New" pitchFamily="49" charset="0"/>
            </a:endParaRPr>
          </a:p>
        </p:txBody>
      </p:sp>
      <p:sp>
        <p:nvSpPr>
          <p:cNvPr id="235524" name="Rectangle 2"/>
          <p:cNvSpPr>
            <a:spLocks noGrp="1" noRot="1" noChangeAspect="1" noChangeArrowheads="1" noTextEdit="1"/>
          </p:cNvSpPr>
          <p:nvPr>
            <p:ph type="sldImg"/>
          </p:nvPr>
        </p:nvSpPr>
        <p:spPr>
          <a:ln/>
        </p:spPr>
      </p:sp>
      <p:sp>
        <p:nvSpPr>
          <p:cNvPr id="235525" name="Rectangle 3"/>
          <p:cNvSpPr>
            <a:spLocks noGrp="1" noChangeArrowheads="1"/>
          </p:cNvSpPr>
          <p:nvPr>
            <p:ph type="body" idx="1"/>
          </p:nvPr>
        </p:nvSpPr>
        <p:spPr>
          <a:noFill/>
          <a:ln/>
        </p:spPr>
        <p:txBody>
          <a:bodyPr/>
          <a:lstStyle/>
          <a:p>
            <a:r>
              <a:rPr lang="en-US" dirty="0"/>
              <a:t>Still holding the enqLock, the thread calls getAndIncrement() to increase the size. Remember that we know the number is less than 8, although we don’t know exactly what it is now. Why can’t we release the enqLock before the increment? (Answer: because then other enqueuers won’t know when they have run out of size.)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F996112E-EFED-441A-BC82-90033803855E}" type="slidenum">
              <a:rPr lang="x-none" smtClean="0"/>
              <a:pPr/>
              <a:t>27</a:t>
            </a:fld>
            <a:endParaRPr lang="en-US" dirty="0"/>
          </a:p>
        </p:txBody>
      </p:sp>
      <p:sp>
        <p:nvSpPr>
          <p:cNvPr id="2365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D301B23-7DC3-4B92-9178-C862E0053A79}" type="slidenum">
              <a:rPr lang="x-none" sz="1300">
                <a:latin typeface="Marlett" pitchFamily="2" charset="2"/>
              </a:rPr>
              <a:pPr defTabSz="966788"/>
              <a:t>27</a:t>
            </a:fld>
            <a:endParaRPr lang="en-US" sz="1300" dirty="0">
              <a:latin typeface="Marlett" pitchFamily="2" charset="2"/>
              <a:cs typeface="Courier New" pitchFamily="49" charset="0"/>
            </a:endParaRPr>
          </a:p>
        </p:txBody>
      </p:sp>
      <p:sp>
        <p:nvSpPr>
          <p:cNvPr id="236548" name="Rectangle 2"/>
          <p:cNvSpPr>
            <a:spLocks noGrp="1" noRot="1" noChangeAspect="1" noChangeArrowheads="1" noTextEdit="1"/>
          </p:cNvSpPr>
          <p:nvPr>
            <p:ph type="sldImg"/>
          </p:nvPr>
        </p:nvSpPr>
        <p:spPr>
          <a:ln/>
        </p:spPr>
      </p:sp>
      <p:sp>
        <p:nvSpPr>
          <p:cNvPr id="236549" name="Rectangle 3"/>
          <p:cNvSpPr>
            <a:spLocks noGrp="1" noChangeArrowheads="1"/>
          </p:cNvSpPr>
          <p:nvPr>
            <p:ph type="body" idx="1"/>
          </p:nvPr>
        </p:nvSpPr>
        <p:spPr>
          <a:noFill/>
          <a:ln/>
        </p:spPr>
        <p:txBody>
          <a:bodyPr/>
          <a:lstStyle/>
          <a:p>
            <a:r>
              <a:rPr lang="en-US" dirty="0"/>
              <a:t>Finally, we can release the enqLock and return.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89911E44-0B4C-4144-8302-8EB4ABB21A64}" type="slidenum">
              <a:rPr lang="x-none" smtClean="0"/>
              <a:pPr/>
              <a:t>28</a:t>
            </a:fld>
            <a:endParaRPr lang="en-US" dirty="0"/>
          </a:p>
        </p:txBody>
      </p:sp>
      <p:sp>
        <p:nvSpPr>
          <p:cNvPr id="2375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0E6B12E-8A05-41C2-A303-8531569A5DFB}" type="slidenum">
              <a:rPr lang="x-none" sz="1300">
                <a:latin typeface="Marlett" pitchFamily="2" charset="2"/>
              </a:rPr>
              <a:pPr defTabSz="966788"/>
              <a:t>28</a:t>
            </a:fld>
            <a:endParaRPr lang="en-US" sz="1300" dirty="0">
              <a:latin typeface="Marlett" pitchFamily="2" charset="2"/>
              <a:cs typeface="Courier New" pitchFamily="49" charset="0"/>
            </a:endParaRPr>
          </a:p>
        </p:txBody>
      </p:sp>
      <p:sp>
        <p:nvSpPr>
          <p:cNvPr id="237572" name="Rectangle 2"/>
          <p:cNvSpPr>
            <a:spLocks noGrp="1" noRot="1" noChangeAspect="1" noChangeArrowheads="1" noTextEdit="1"/>
          </p:cNvSpPr>
          <p:nvPr>
            <p:ph type="sldImg"/>
          </p:nvPr>
        </p:nvSpPr>
        <p:spPr>
          <a:ln/>
        </p:spPr>
      </p:sp>
      <p:sp>
        <p:nvSpPr>
          <p:cNvPr id="237573" name="Rectangle 3"/>
          <p:cNvSpPr>
            <a:spLocks noGrp="1" noChangeArrowheads="1"/>
          </p:cNvSpPr>
          <p:nvPr>
            <p:ph type="body" idx="1"/>
          </p:nvPr>
        </p:nvSpPr>
        <p:spPr>
          <a:noFill/>
          <a:ln/>
        </p:spPr>
        <p:txBody>
          <a:bodyPr/>
          <a:lstStyle/>
          <a:p>
            <a:r>
              <a:rPr lang="en-US" dirty="0"/>
              <a:t>There is one more issue to consider. If the queue was empty, then one or more dequeuers may be waiting for an item to appear. If the dequeuer is spinning then we don’t need to do anything, but if the dequeuers are suspended in the usual Java way, then we need to notify them. There are many ways to do this, but for simplicity we will not try to be clever, and simply require any enqueuer who puts an item in an empty queue to acquire the deqLock and notify any waiting threads.</a:t>
            </a:r>
          </a:p>
          <a:p>
            <a:endParaRPr lang="en-US" dirty="0"/>
          </a:p>
          <a:p>
            <a:r>
              <a:rPr lang="en-US" dirty="0"/>
              <a:t>TALKING POINT; Notice that Java requires you to acquire the lock for an object before you can notify threads waiting to reacquire that lock. Not clear if this design is a good idea. Does it invite deadlock? Discuss.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3EB44A9A-25D2-4817-B3FF-F137A2EDA906}" type="slidenum">
              <a:rPr lang="x-none" smtClean="0"/>
              <a:pPr/>
              <a:t>29</a:t>
            </a:fld>
            <a:endParaRPr lang="en-US" dirty="0"/>
          </a:p>
        </p:txBody>
      </p:sp>
      <p:sp>
        <p:nvSpPr>
          <p:cNvPr id="2385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7C9F7B7-6FCC-45F4-8F34-0EAA70C2432A}" type="slidenum">
              <a:rPr lang="x-none" sz="1300">
                <a:latin typeface="Marlett" pitchFamily="2" charset="2"/>
              </a:rPr>
              <a:pPr defTabSz="966788"/>
              <a:t>29</a:t>
            </a:fld>
            <a:endParaRPr lang="en-US" sz="1300" dirty="0">
              <a:latin typeface="Marlett" pitchFamily="2" charset="2"/>
              <a:cs typeface="Courier New" pitchFamily="49" charset="0"/>
            </a:endParaRPr>
          </a:p>
        </p:txBody>
      </p:sp>
      <p:sp>
        <p:nvSpPr>
          <p:cNvPr id="238596" name="Rectangle 2"/>
          <p:cNvSpPr>
            <a:spLocks noGrp="1" noRot="1" noChangeAspect="1" noChangeArrowheads="1" noTextEdit="1"/>
          </p:cNvSpPr>
          <p:nvPr>
            <p:ph type="sldImg"/>
          </p:nvPr>
        </p:nvSpPr>
        <p:spPr>
          <a:ln/>
        </p:spPr>
      </p:sp>
      <p:sp>
        <p:nvSpPr>
          <p:cNvPr id="238597" name="Rectangle 3"/>
          <p:cNvSpPr>
            <a:spLocks noGrp="1" noChangeArrowheads="1"/>
          </p:cNvSpPr>
          <p:nvPr>
            <p:ph type="body" idx="1"/>
          </p:nvPr>
        </p:nvSpPr>
        <p:spPr>
          <a:noFill/>
          <a:ln/>
        </p:spPr>
        <p:txBody>
          <a:bodyPr/>
          <a:lstStyle/>
          <a:p>
            <a:r>
              <a:rPr lang="en-US" dirty="0"/>
              <a:t>Let’s rewind and consider what happens if the enqueuing thread found the queue full. Suppose the threads synchronize by blocking, say using the Java wait() method. In this case, the thread can wait() on the enqLock, provided the first dequeuer to remove an item notifies the waiting thread.</a:t>
            </a:r>
          </a:p>
          <a:p>
            <a:endParaRPr lang="en-US" dirty="0"/>
          </a:p>
          <a:p>
            <a:r>
              <a:rPr lang="en-US" dirty="0"/>
              <a:t>An alternative is for the enqueuer to spin waiting for the number of size to be less than 8. In general, it is a dangerous practice to spin while holding a lock. It so happens that it works in this case, provided the dequeuer also spins when the queue is empty. Spinning here is cache-friendly, since the thread is spinning on a locally-cached value, and stops spinning as soon as the field value changes.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FF8B3532-C439-4CC1-8213-0039BA81E8C8}" type="slidenum">
              <a:rPr lang="x-none" smtClean="0"/>
              <a:pPr/>
              <a:t>30</a:t>
            </a:fld>
            <a:endParaRPr lang="en-US" dirty="0"/>
          </a:p>
        </p:txBody>
      </p:sp>
      <p:sp>
        <p:nvSpPr>
          <p:cNvPr id="2396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EA0F640-6A86-43AC-B70B-D980B644BEA5}" type="slidenum">
              <a:rPr lang="x-none" sz="1300">
                <a:latin typeface="Marlett" pitchFamily="2" charset="2"/>
              </a:rPr>
              <a:pPr defTabSz="966788"/>
              <a:t>30</a:t>
            </a:fld>
            <a:endParaRPr lang="en-US" sz="1300" dirty="0">
              <a:latin typeface="Marlett" pitchFamily="2" charset="2"/>
              <a:cs typeface="Courier New" pitchFamily="49" charset="0"/>
            </a:endParaRPr>
          </a:p>
        </p:txBody>
      </p:sp>
      <p:sp>
        <p:nvSpPr>
          <p:cNvPr id="239620" name="Rectangle 2"/>
          <p:cNvSpPr>
            <a:spLocks noGrp="1" noRot="1" noChangeAspect="1" noChangeArrowheads="1" noTextEdit="1"/>
          </p:cNvSpPr>
          <p:nvPr>
            <p:ph type="sldImg"/>
          </p:nvPr>
        </p:nvSpPr>
        <p:spPr>
          <a:ln/>
        </p:spPr>
      </p:sp>
      <p:sp>
        <p:nvSpPr>
          <p:cNvPr id="239621" name="Rectangle 3"/>
          <p:cNvSpPr>
            <a:spLocks noGrp="1" noChangeArrowheads="1"/>
          </p:cNvSpPr>
          <p:nvPr>
            <p:ph type="body" idx="1"/>
          </p:nvPr>
        </p:nvSpPr>
        <p:spPr>
          <a:noFill/>
          <a:ln/>
        </p:spPr>
        <p:txBody>
          <a:bodyPr/>
          <a:lstStyle/>
          <a:p>
            <a:r>
              <a:rPr lang="en-US" dirty="0"/>
              <a:t>Now let’s walk through a similar deq() implementation. The code is similar, but not at all identical. As a first step, the dequeuer thread acquires the deqLock.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2F6B5F70-D7BC-41F0-A41A-C3BC78C16EB3}" type="slidenum">
              <a:rPr lang="x-none" smtClean="0"/>
              <a:pPr/>
              <a:t>31</a:t>
            </a:fld>
            <a:endParaRPr lang="en-US" dirty="0"/>
          </a:p>
        </p:txBody>
      </p:sp>
      <p:sp>
        <p:nvSpPr>
          <p:cNvPr id="2406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2D59419-1FC5-4827-977D-BA747DEDD7FF}" type="slidenum">
              <a:rPr lang="x-none" sz="1300">
                <a:latin typeface="Marlett" pitchFamily="2" charset="2"/>
              </a:rPr>
              <a:pPr defTabSz="966788"/>
              <a:t>31</a:t>
            </a:fld>
            <a:endParaRPr lang="en-US" sz="1300" dirty="0">
              <a:latin typeface="Marlett" pitchFamily="2" charset="2"/>
              <a:cs typeface="Courier New" pitchFamily="49" charset="0"/>
            </a:endParaRPr>
          </a:p>
        </p:txBody>
      </p:sp>
      <p:sp>
        <p:nvSpPr>
          <p:cNvPr id="240644" name="Rectangle 2"/>
          <p:cNvSpPr>
            <a:spLocks noGrp="1" noRot="1" noChangeAspect="1" noChangeArrowheads="1" noTextEdit="1"/>
          </p:cNvSpPr>
          <p:nvPr>
            <p:ph type="sldImg"/>
          </p:nvPr>
        </p:nvSpPr>
        <p:spPr>
          <a:ln/>
        </p:spPr>
      </p:sp>
      <p:sp>
        <p:nvSpPr>
          <p:cNvPr id="240645" name="Rectangle 3"/>
          <p:cNvSpPr>
            <a:spLocks noGrp="1" noChangeArrowheads="1"/>
          </p:cNvSpPr>
          <p:nvPr>
            <p:ph type="body" idx="1"/>
          </p:nvPr>
        </p:nvSpPr>
        <p:spPr>
          <a:noFill/>
          <a:ln/>
        </p:spPr>
        <p:txBody>
          <a:bodyPr/>
          <a:lstStyle/>
          <a:p>
            <a:r>
              <a:rPr lang="en-US" dirty="0"/>
              <a:t>Next, the thread reads the sentinel node’s next field. If that field is non-null, the queue is non-empty. Once the enqueuer sees a non-empty next field, that field will remain that way. Why? (ANSWER: the deq() code, which we have seen, changes null references to non-null, but never changes a non-null reference). The enqueuers are all locked out, and no dequeuer will modify a non-null field. There is no need to lock the Node itself, because it is implicitly protected by the enqLock.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E91AC5A1-7B82-47DC-9F85-8AA5B1FBC31C}" type="slidenum">
              <a:rPr lang="x-none" smtClean="0"/>
              <a:pPr/>
              <a:t>32</a:t>
            </a:fld>
            <a:endParaRPr lang="en-US" dirty="0"/>
          </a:p>
        </p:txBody>
      </p:sp>
      <p:sp>
        <p:nvSpPr>
          <p:cNvPr id="2416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D81CE65-BD79-45A3-BBEA-27D3D293A88E}" type="slidenum">
              <a:rPr lang="x-none" sz="1300">
                <a:latin typeface="Marlett" pitchFamily="2" charset="2"/>
              </a:rPr>
              <a:pPr defTabSz="966788"/>
              <a:t>32</a:t>
            </a:fld>
            <a:endParaRPr lang="en-US" sz="1300" dirty="0">
              <a:latin typeface="Marlett" pitchFamily="2" charset="2"/>
              <a:cs typeface="Courier New" pitchFamily="49" charset="0"/>
            </a:endParaRPr>
          </a:p>
        </p:txBody>
      </p:sp>
      <p:sp>
        <p:nvSpPr>
          <p:cNvPr id="241668" name="Rectangle 2"/>
          <p:cNvSpPr>
            <a:spLocks noGrp="1" noRot="1" noChangeAspect="1" noChangeArrowheads="1" noTextEdit="1"/>
          </p:cNvSpPr>
          <p:nvPr>
            <p:ph type="sldImg"/>
          </p:nvPr>
        </p:nvSpPr>
        <p:spPr>
          <a:ln/>
        </p:spPr>
      </p:sp>
      <p:sp>
        <p:nvSpPr>
          <p:cNvPr id="241669" name="Rectangle 3"/>
          <p:cNvSpPr>
            <a:spLocks noGrp="1" noChangeArrowheads="1"/>
          </p:cNvSpPr>
          <p:nvPr>
            <p:ph type="body" idx="1"/>
          </p:nvPr>
        </p:nvSpPr>
        <p:spPr>
          <a:noFill/>
          <a:ln/>
        </p:spPr>
        <p:txBody>
          <a:bodyPr/>
          <a:lstStyle/>
          <a:p>
            <a:r>
              <a:rPr lang="en-US" dirty="0"/>
              <a:t>Next, the thread reads the first Node’s value, and stores it in a local variable.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BE4B7C4A-9515-47FD-94E3-C24C1DC9A0DF}" type="slidenum">
              <a:rPr lang="x-none" smtClean="0"/>
              <a:pPr/>
              <a:t>33</a:t>
            </a:fld>
            <a:endParaRPr lang="en-US" dirty="0"/>
          </a:p>
        </p:txBody>
      </p:sp>
      <p:sp>
        <p:nvSpPr>
          <p:cNvPr id="2426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E8D7842-3B11-4F1B-8D7E-9FF706CB28A2}" type="slidenum">
              <a:rPr lang="x-none" sz="1300">
                <a:latin typeface="Marlett" pitchFamily="2" charset="2"/>
              </a:rPr>
              <a:pPr defTabSz="966788"/>
              <a:t>33</a:t>
            </a:fld>
            <a:endParaRPr lang="en-US" sz="1300" dirty="0">
              <a:latin typeface="Marlett" pitchFamily="2" charset="2"/>
              <a:cs typeface="Courier New" pitchFamily="49" charset="0"/>
            </a:endParaRPr>
          </a:p>
        </p:txBody>
      </p:sp>
      <p:sp>
        <p:nvSpPr>
          <p:cNvPr id="242692" name="Rectangle 2"/>
          <p:cNvSpPr>
            <a:spLocks noGrp="1" noRot="1" noChangeAspect="1" noChangeArrowheads="1" noTextEdit="1"/>
          </p:cNvSpPr>
          <p:nvPr>
            <p:ph type="sldImg"/>
          </p:nvPr>
        </p:nvSpPr>
        <p:spPr>
          <a:ln/>
        </p:spPr>
      </p:sp>
      <p:sp>
        <p:nvSpPr>
          <p:cNvPr id="242693" name="Rectangle 3"/>
          <p:cNvSpPr>
            <a:spLocks noGrp="1" noChangeArrowheads="1"/>
          </p:cNvSpPr>
          <p:nvPr>
            <p:ph type="body" idx="1"/>
          </p:nvPr>
        </p:nvSpPr>
        <p:spPr>
          <a:noFill/>
          <a:ln/>
        </p:spPr>
        <p:txBody>
          <a:bodyPr/>
          <a:lstStyle/>
          <a:p>
            <a:r>
              <a:rPr lang="en-US" dirty="0"/>
              <a:t>The thread then makes the first Node the new sentinel, and discards the old sentinel. This step may seem obvious, but, in fact, it is enormously clever. If we had tried to physically remove the Node, we would soon become bogged down in quagmire of complications. Instead, we discard the prior sentinel, and transform the prior first real Node into a sentinel. Brilliant.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p>
            <a:fld id="{80D5270F-C0D8-4205-8D61-0C200B32A4FE}" type="slidenum">
              <a:rPr lang="x-none" smtClean="0"/>
              <a:pPr/>
              <a:t>34</a:t>
            </a:fld>
            <a:endParaRPr lang="en-US" dirty="0"/>
          </a:p>
        </p:txBody>
      </p:sp>
      <p:sp>
        <p:nvSpPr>
          <p:cNvPr id="2437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AC4BDD1-35A0-4122-9803-C36344AE45CE}" type="slidenum">
              <a:rPr lang="x-none" sz="1300">
                <a:latin typeface="Marlett" pitchFamily="2" charset="2"/>
              </a:rPr>
              <a:pPr defTabSz="966788"/>
              <a:t>34</a:t>
            </a:fld>
            <a:endParaRPr lang="en-US" sz="1300" dirty="0">
              <a:latin typeface="Marlett" pitchFamily="2" charset="2"/>
              <a:cs typeface="Courier New" pitchFamily="49" charset="0"/>
            </a:endParaRPr>
          </a:p>
        </p:txBody>
      </p:sp>
      <p:sp>
        <p:nvSpPr>
          <p:cNvPr id="243716" name="Rectangle 2"/>
          <p:cNvSpPr>
            <a:spLocks noGrp="1" noRot="1" noChangeAspect="1" noChangeArrowheads="1" noTextEdit="1"/>
          </p:cNvSpPr>
          <p:nvPr>
            <p:ph type="sldImg"/>
          </p:nvPr>
        </p:nvSpPr>
        <p:spPr>
          <a:ln/>
        </p:spPr>
      </p:sp>
      <p:sp>
        <p:nvSpPr>
          <p:cNvPr id="243717" name="Rectangle 3"/>
          <p:cNvSpPr>
            <a:spLocks noGrp="1" noChangeArrowheads="1"/>
          </p:cNvSpPr>
          <p:nvPr>
            <p:ph type="body" idx="1"/>
          </p:nvPr>
        </p:nvSpPr>
        <p:spPr>
          <a:noFill/>
          <a:ln/>
        </p:spPr>
        <p:txBody>
          <a:bodyPr/>
          <a:lstStyle/>
          <a:p>
            <a:r>
              <a:rPr lang="en-US" dirty="0"/>
              <a:t>Finally, we decrement the number of size. By contrast with enqueuers, we do not need to hold the lock while we decrement the size. Why? (Answer: we had to hold the lock while enqueuing to prevent lots of enqueuers from proceeding without noticing that the capacity had been exceeded. Dequeuers will notice the queue is empty when they observe that the sentinel’s next field is null.)</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F436F4F4-52A8-4245-9F38-FB4B95B07E00}" type="slidenum">
              <a:rPr lang="x-none" smtClean="0"/>
              <a:pPr/>
              <a:t>35</a:t>
            </a:fld>
            <a:endParaRPr lang="en-US" dirty="0"/>
          </a:p>
        </p:txBody>
      </p:sp>
      <p:sp>
        <p:nvSpPr>
          <p:cNvPr id="2447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4FAEBB9-F457-4928-B0E7-F90C39852808}" type="slidenum">
              <a:rPr lang="x-none" sz="1300">
                <a:latin typeface="Marlett" pitchFamily="2" charset="2"/>
              </a:rPr>
              <a:pPr defTabSz="966788"/>
              <a:t>35</a:t>
            </a:fld>
            <a:endParaRPr lang="en-US" sz="1300" dirty="0">
              <a:latin typeface="Marlett" pitchFamily="2" charset="2"/>
              <a:cs typeface="Courier New" pitchFamily="49" charset="0"/>
            </a:endParaRPr>
          </a:p>
        </p:txBody>
      </p:sp>
      <p:sp>
        <p:nvSpPr>
          <p:cNvPr id="244740" name="Rectangle 2"/>
          <p:cNvSpPr>
            <a:spLocks noGrp="1" noRot="1" noChangeAspect="1" noChangeArrowheads="1" noTextEdit="1"/>
          </p:cNvSpPr>
          <p:nvPr>
            <p:ph type="sldImg"/>
          </p:nvPr>
        </p:nvSpPr>
        <p:spPr>
          <a:ln/>
        </p:spPr>
      </p:sp>
      <p:sp>
        <p:nvSpPr>
          <p:cNvPr id="244741" name="Rectangle 3"/>
          <p:cNvSpPr>
            <a:spLocks noGrp="1" noChangeArrowheads="1"/>
          </p:cNvSpPr>
          <p:nvPr>
            <p:ph type="body" idx="1"/>
          </p:nvPr>
        </p:nvSpPr>
        <p:spPr>
          <a:noFill/>
          <a:ln/>
        </p:spPr>
        <p:txBody>
          <a:bodyPr/>
          <a:lstStyle/>
          <a:p>
            <a:r>
              <a:rPr lang="en-US" dirty="0"/>
              <a:t>Next we can release the deqLock</a:t>
            </a:r>
          </a:p>
          <a:p>
            <a:endParaRPr lang="en-US" dirty="0"/>
          </a:p>
          <a:p>
            <a:endParaRPr lang="en-US" dirty="0"/>
          </a:p>
          <a:p>
            <a:endParaRPr lang="en-US" dirty="0"/>
          </a:p>
          <a:p>
            <a:r>
              <a:rPr lang="en-US" dirty="0"/>
              <a:t>ck.</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3B82E3E6-375D-4A01-AFEA-9E7F18329481}" type="slidenum">
              <a:rPr lang="x-none" smtClean="0"/>
              <a:pPr/>
              <a:t>36</a:t>
            </a:fld>
            <a:endParaRPr lang="en-US" dirty="0"/>
          </a:p>
        </p:txBody>
      </p:sp>
      <p:sp>
        <p:nvSpPr>
          <p:cNvPr id="2457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2A2AD5B-B406-45B5-A38B-905C0E570654}" type="slidenum">
              <a:rPr lang="x-none" sz="1300">
                <a:latin typeface="Marlett" pitchFamily="2" charset="2"/>
              </a:rPr>
              <a:pPr defTabSz="966788"/>
              <a:t>36</a:t>
            </a:fld>
            <a:endParaRPr lang="en-US" sz="1300" dirty="0">
              <a:latin typeface="Marlett" pitchFamily="2" charset="2"/>
              <a:cs typeface="Courier New" pitchFamily="49" charset="0"/>
            </a:endParaRPr>
          </a:p>
        </p:txBody>
      </p:sp>
      <p:sp>
        <p:nvSpPr>
          <p:cNvPr id="245764" name="Rectangle 2"/>
          <p:cNvSpPr>
            <a:spLocks noGrp="1" noRot="1" noChangeAspect="1" noChangeArrowheads="1" noTextEdit="1"/>
          </p:cNvSpPr>
          <p:nvPr>
            <p:ph type="sldImg"/>
          </p:nvPr>
        </p:nvSpPr>
        <p:spPr>
          <a:ln/>
        </p:spPr>
      </p:sp>
      <p:sp>
        <p:nvSpPr>
          <p:cNvPr id="245765" name="Rectangle 3"/>
          <p:cNvSpPr>
            <a:spLocks noGrp="1" noChangeArrowheads="1"/>
          </p:cNvSpPr>
          <p:nvPr>
            <p:ph type="body" idx="1"/>
          </p:nvPr>
        </p:nvSpPr>
        <p:spPr>
          <a:noFill/>
          <a:ln/>
        </p:spPr>
        <p:txBody>
          <a:bodyPr/>
          <a:lstStyle/>
          <a:p>
            <a:r>
              <a:rPr lang="en-US" dirty="0"/>
              <a:t>If the dequeuer observes that the sentinel’s next field is null, then it must wait for something to be enqueued. As with the dequeuer, the simplest approach is just to wait() on the deqLock, with the understanding that any enqueuer who makes the queue non-empty will notify any waiting threads. Spinning works too, even though the thread is holding a lock. Clearly, mixing the two strategies will not work: if a dequeuer spins while holding the deq lock and an enqueuer tries to acquire the deq lock to notify waiting threads, then a deadlock ensues.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6EE7A53A-DA8D-44C9-BF4B-EF5B522E85EB}" type="slidenum">
              <a:rPr lang="x-none" smtClean="0"/>
              <a:pPr/>
              <a:t>37</a:t>
            </a:fld>
            <a:endParaRPr lang="en-US" dirty="0"/>
          </a:p>
        </p:txBody>
      </p:sp>
      <p:sp>
        <p:nvSpPr>
          <p:cNvPr id="2467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A8D46E3-3A07-45A7-96C9-8F8AA663C773}" type="slidenum">
              <a:rPr lang="x-none" sz="1300">
                <a:latin typeface="Marlett" pitchFamily="2" charset="2"/>
              </a:rPr>
              <a:pPr defTabSz="966788"/>
              <a:t>37</a:t>
            </a:fld>
            <a:endParaRPr lang="en-US" sz="1300" dirty="0">
              <a:latin typeface="Marlett" pitchFamily="2" charset="2"/>
              <a:cs typeface="Courier New" pitchFamily="49" charset="0"/>
            </a:endParaRPr>
          </a:p>
        </p:txBody>
      </p:sp>
      <p:sp>
        <p:nvSpPr>
          <p:cNvPr id="246788" name="Rectangle 2"/>
          <p:cNvSpPr>
            <a:spLocks noGrp="1" noRot="1" noChangeAspect="1" noChangeArrowheads="1" noTextEdit="1"/>
          </p:cNvSpPr>
          <p:nvPr>
            <p:ph type="sldImg"/>
          </p:nvPr>
        </p:nvSpPr>
        <p:spPr>
          <a:ln/>
        </p:spPr>
      </p:sp>
      <p:sp>
        <p:nvSpPr>
          <p:cNvPr id="246789" name="Rectangle 3"/>
          <p:cNvSpPr>
            <a:spLocks noGrp="1" noChangeArrowheads="1"/>
          </p:cNvSpPr>
          <p:nvPr>
            <p:ph type="body" idx="1"/>
          </p:nvPr>
        </p:nvSpPr>
        <p:spPr>
          <a:noFill/>
          <a:ln/>
        </p:spPr>
        <p:txBody>
          <a:bodyPr/>
          <a:lstStyle/>
          <a:p>
            <a:endParaRPr lang="en-US" dirty="0"/>
          </a:p>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D7D67FAC-4A8A-457B-8F8C-0BBB6D964C64}" type="slidenum">
              <a:rPr lang="x-none" smtClean="0"/>
              <a:pPr/>
              <a:t>38</a:t>
            </a:fld>
            <a:endParaRPr lang="en-US" dirty="0"/>
          </a:p>
        </p:txBody>
      </p:sp>
      <p:sp>
        <p:nvSpPr>
          <p:cNvPr id="2478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CAB6B47-903D-4E4D-B381-0230DB649F1F}" type="slidenum">
              <a:rPr lang="x-none" sz="1300">
                <a:latin typeface="Marlett" pitchFamily="2" charset="2"/>
              </a:rPr>
              <a:pPr defTabSz="966788"/>
              <a:t>38</a:t>
            </a:fld>
            <a:endParaRPr lang="en-US" sz="1300" dirty="0">
              <a:latin typeface="Marlett" pitchFamily="2" charset="2"/>
              <a:cs typeface="Courier New" pitchFamily="49" charset="0"/>
            </a:endParaRPr>
          </a:p>
        </p:txBody>
      </p:sp>
      <p:sp>
        <p:nvSpPr>
          <p:cNvPr id="247812" name="Rectangle 2"/>
          <p:cNvSpPr>
            <a:spLocks noGrp="1" noRot="1" noChangeAspect="1" noChangeArrowheads="1" noTextEdit="1"/>
          </p:cNvSpPr>
          <p:nvPr>
            <p:ph type="sldImg"/>
          </p:nvPr>
        </p:nvSpPr>
        <p:spPr>
          <a:ln/>
        </p:spPr>
      </p:sp>
      <p:sp>
        <p:nvSpPr>
          <p:cNvPr id="247813" name="Rectangle 3"/>
          <p:cNvSpPr>
            <a:spLocks noGrp="1" noChangeArrowheads="1"/>
          </p:cNvSpPr>
          <p:nvPr>
            <p:ph type="body" idx="1"/>
          </p:nvPr>
        </p:nvSpPr>
        <p:spPr>
          <a:noFill/>
          <a:ln/>
        </p:spPr>
        <p:txBody>
          <a:bodyPr/>
          <a:lstStyle/>
          <a:p>
            <a:endParaRPr lang="en-US" dirty="0"/>
          </a:p>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7549AD38-9FE8-420C-B18C-03F0B2844ECB}" type="slidenum">
              <a:rPr lang="x-none" smtClean="0"/>
              <a:pPr/>
              <a:t>39</a:t>
            </a:fld>
            <a:endParaRPr lang="en-US" dirty="0"/>
          </a:p>
        </p:txBody>
      </p:sp>
      <p:sp>
        <p:nvSpPr>
          <p:cNvPr id="2775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5EAD3B7-0497-41C2-86D6-2A6092FBDE5E}" type="slidenum">
              <a:rPr lang="x-none" sz="1300">
                <a:latin typeface="Marlett" pitchFamily="2" charset="2"/>
              </a:rPr>
              <a:pPr defTabSz="966788"/>
              <a:t>39</a:t>
            </a:fld>
            <a:endParaRPr lang="en-US" sz="1300" dirty="0">
              <a:latin typeface="Marlett" pitchFamily="2" charset="2"/>
              <a:cs typeface="Courier New" pitchFamily="49" charset="0"/>
            </a:endParaRPr>
          </a:p>
        </p:txBody>
      </p:sp>
      <p:sp>
        <p:nvSpPr>
          <p:cNvPr id="277508" name="Rectangle 2"/>
          <p:cNvSpPr>
            <a:spLocks noGrp="1" noRot="1" noChangeAspect="1" noChangeArrowheads="1" noTextEdit="1"/>
          </p:cNvSpPr>
          <p:nvPr>
            <p:ph type="sldImg"/>
          </p:nvPr>
        </p:nvSpPr>
        <p:spPr>
          <a:ln/>
        </p:spPr>
      </p:sp>
      <p:sp>
        <p:nvSpPr>
          <p:cNvPr id="277509" name="Rectangle 3"/>
          <p:cNvSpPr>
            <a:spLocks noGrp="1" noChangeArrowheads="1"/>
          </p:cNvSpPr>
          <p:nvPr>
            <p:ph type="body" idx="1"/>
          </p:nvPr>
        </p:nvSpPr>
        <p:spPr>
          <a:noFill/>
          <a:ln/>
        </p:spPr>
        <p:txBody>
          <a:bodyPr/>
          <a:lstStyle/>
          <a:p>
            <a:endParaRPr lang="en-US" dirty="0"/>
          </a:p>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6561B45A-2AA4-4965-983F-3CD17D530EE9}" type="slidenum">
              <a:rPr lang="x-none" smtClean="0"/>
              <a:pPr/>
              <a:t>40</a:t>
            </a:fld>
            <a:endParaRPr lang="en-US" dirty="0"/>
          </a:p>
        </p:txBody>
      </p:sp>
      <p:sp>
        <p:nvSpPr>
          <p:cNvPr id="2785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8A11674-F2C1-4491-A73F-4A349E92DC21}" type="slidenum">
              <a:rPr lang="x-none" sz="1300">
                <a:latin typeface="Marlett" pitchFamily="2" charset="2"/>
              </a:rPr>
              <a:pPr defTabSz="966788"/>
              <a:t>40</a:t>
            </a:fld>
            <a:endParaRPr lang="en-US" sz="1300" dirty="0">
              <a:latin typeface="Marlett" pitchFamily="2" charset="2"/>
              <a:cs typeface="Courier New" pitchFamily="49" charset="0"/>
            </a:endParaRPr>
          </a:p>
        </p:txBody>
      </p:sp>
      <p:sp>
        <p:nvSpPr>
          <p:cNvPr id="278532" name="Rectangle 2"/>
          <p:cNvSpPr>
            <a:spLocks noGrp="1" noRot="1" noChangeAspect="1" noChangeArrowheads="1" noTextEdit="1"/>
          </p:cNvSpPr>
          <p:nvPr>
            <p:ph type="sldImg"/>
          </p:nvPr>
        </p:nvSpPr>
        <p:spPr>
          <a:ln/>
        </p:spPr>
      </p:sp>
      <p:sp>
        <p:nvSpPr>
          <p:cNvPr id="278533" name="Rectangle 3"/>
          <p:cNvSpPr>
            <a:spLocks noGrp="1" noChangeArrowheads="1"/>
          </p:cNvSpPr>
          <p:nvPr>
            <p:ph type="body" idx="1"/>
          </p:nvPr>
        </p:nvSpPr>
        <p:spPr>
          <a:noFill/>
          <a:ln/>
        </p:spPr>
        <p:txBody>
          <a:bodyPr/>
          <a:lstStyle/>
          <a:p>
            <a:endParaRPr lang="en-US" dirty="0"/>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9F0E7F1B-C360-436C-A468-03BF51E96DE9}" type="slidenum">
              <a:rPr lang="x-none" smtClean="0"/>
              <a:pPr/>
              <a:t>41</a:t>
            </a:fld>
            <a:endParaRPr lang="en-US" dirty="0"/>
          </a:p>
        </p:txBody>
      </p:sp>
      <p:sp>
        <p:nvSpPr>
          <p:cNvPr id="2795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67AC2AE-6834-4FD6-A420-E908834C64E6}" type="slidenum">
              <a:rPr lang="x-none" sz="1300">
                <a:latin typeface="Marlett" pitchFamily="2" charset="2"/>
              </a:rPr>
              <a:pPr defTabSz="966788"/>
              <a:t>41</a:t>
            </a:fld>
            <a:endParaRPr lang="en-US" sz="1300" dirty="0">
              <a:latin typeface="Marlett" pitchFamily="2" charset="2"/>
              <a:cs typeface="Courier New" pitchFamily="49" charset="0"/>
            </a:endParaRPr>
          </a:p>
        </p:txBody>
      </p:sp>
      <p:sp>
        <p:nvSpPr>
          <p:cNvPr id="279556" name="Rectangle 2"/>
          <p:cNvSpPr>
            <a:spLocks noGrp="1" noRot="1" noChangeAspect="1" noChangeArrowheads="1" noTextEdit="1"/>
          </p:cNvSpPr>
          <p:nvPr>
            <p:ph type="sldImg"/>
          </p:nvPr>
        </p:nvSpPr>
        <p:spPr>
          <a:ln/>
        </p:spPr>
      </p:sp>
      <p:sp>
        <p:nvSpPr>
          <p:cNvPr id="279557" name="Rectangle 3"/>
          <p:cNvSpPr>
            <a:spLocks noGrp="1" noChangeArrowheads="1"/>
          </p:cNvSpPr>
          <p:nvPr>
            <p:ph type="body" idx="1"/>
          </p:nvPr>
        </p:nvSpPr>
        <p:spPr>
          <a:noFill/>
          <a:ln/>
        </p:spPr>
        <p:txBody>
          <a:bodyPr/>
          <a:lstStyle/>
          <a:p>
            <a:endParaRPr lang="en-US" dirty="0"/>
          </a:p>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4C25D013-F80D-4E61-A3DA-76958EACF7C7}" type="slidenum">
              <a:rPr lang="x-none" smtClean="0"/>
              <a:pPr/>
              <a:t>42</a:t>
            </a:fld>
            <a:endParaRPr lang="en-US" dirty="0"/>
          </a:p>
        </p:txBody>
      </p:sp>
      <p:sp>
        <p:nvSpPr>
          <p:cNvPr id="2805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5664E6C-9735-41AB-AC86-36BEBE25496B}" type="slidenum">
              <a:rPr lang="x-none" sz="1300">
                <a:latin typeface="Marlett" pitchFamily="2" charset="2"/>
              </a:rPr>
              <a:pPr defTabSz="966788"/>
              <a:t>42</a:t>
            </a:fld>
            <a:endParaRPr lang="en-US" sz="1300" dirty="0">
              <a:latin typeface="Marlett" pitchFamily="2" charset="2"/>
              <a:cs typeface="Courier New" pitchFamily="49" charset="0"/>
            </a:endParaRPr>
          </a:p>
        </p:txBody>
      </p:sp>
      <p:sp>
        <p:nvSpPr>
          <p:cNvPr id="280580" name="Rectangle 2"/>
          <p:cNvSpPr>
            <a:spLocks noGrp="1" noRot="1" noChangeAspect="1" noChangeArrowheads="1" noTextEdit="1"/>
          </p:cNvSpPr>
          <p:nvPr>
            <p:ph type="sldImg"/>
          </p:nvPr>
        </p:nvSpPr>
        <p:spPr>
          <a:ln/>
        </p:spPr>
      </p:sp>
      <p:sp>
        <p:nvSpPr>
          <p:cNvPr id="280581" name="Rectangle 3"/>
          <p:cNvSpPr>
            <a:spLocks noGrp="1" noChangeArrowheads="1"/>
          </p:cNvSpPr>
          <p:nvPr>
            <p:ph type="body" idx="1"/>
          </p:nvPr>
        </p:nvSpPr>
        <p:spPr>
          <a:noFill/>
          <a:ln/>
        </p:spPr>
        <p:txBody>
          <a:bodyPr/>
          <a:lstStyle/>
          <a:p>
            <a:r>
              <a:rPr lang="en-US" dirty="0"/>
              <a:t>A remarkable aspect of this queue implementation is that the methods are subtle, but they fit on a single slide.</a:t>
            </a:r>
          </a:p>
          <a:p>
            <a:endParaRPr lang="en-US" dirty="0"/>
          </a:p>
          <a:p>
            <a:r>
              <a:rPr lang="en-US" dirty="0"/>
              <a:t>The \mEnq{} method (Figure~\ref{figure:boundedQueue:enq})</a:t>
            </a:r>
          </a:p>
          <a:p>
            <a:r>
              <a:rPr lang="en-US" dirty="0"/>
              <a:t>works as follows.</a:t>
            </a:r>
          </a:p>
          <a:p>
            <a:r>
              <a:rPr lang="en-US" dirty="0"/>
              <a:t>A thread acquires the \fEnqLock{}</a:t>
            </a:r>
          </a:p>
          <a:p>
            <a:r>
              <a:rPr lang="en-US" dirty="0"/>
              <a:t>(Line \ref{line:bounded:lock}),</a:t>
            </a:r>
          </a:p>
          <a:p>
            <a:r>
              <a:rPr lang="en-US" dirty="0"/>
              <a:t>and repeatedly reads the \fsize{} field</a:t>
            </a:r>
          </a:p>
          <a:p>
            <a:r>
              <a:rPr lang="en-US" dirty="0"/>
              <a:t>(Line \ref{line:bounded:size}).</a:t>
            </a:r>
          </a:p>
          <a:p>
            <a:r>
              <a:rPr lang="en-US" dirty="0"/>
              <a:t>While that field</a:t>
            </a:r>
          </a:p>
          <a:p>
            <a:r>
              <a:rPr lang="en-US" dirty="0"/>
              <a:t>is zero, the queue is full, and the enqueuer must wait until a</a:t>
            </a:r>
          </a:p>
          <a:p>
            <a:r>
              <a:rPr lang="en-US" dirty="0"/>
              <a:t>dequeuer makes room.</a:t>
            </a:r>
          </a:p>
          <a:p>
            <a:r>
              <a:rPr lang="en-US" dirty="0"/>
              <a:t>The enqueuer waits by waiting on the \fNotFullCondition{} field</a:t>
            </a:r>
          </a:p>
          <a:p>
            <a:r>
              <a:rPr lang="en-US" dirty="0"/>
              <a:t>(Line \ref{line:bounded:notfull}),</a:t>
            </a:r>
          </a:p>
          <a:p>
            <a:r>
              <a:rPr lang="en-US" dirty="0"/>
              <a:t>which releases the enqueue lock temporarily,</a:t>
            </a:r>
          </a:p>
          <a:p>
            <a:r>
              <a:rPr lang="en-US" dirty="0"/>
              <a:t>and blocks until the condition is signaled.</a:t>
            </a:r>
          </a:p>
          <a:p>
            <a:r>
              <a:rPr lang="en-US" dirty="0"/>
              <a:t>Each time the thread awakens</a:t>
            </a:r>
          </a:p>
          <a:p>
            <a:r>
              <a:rPr lang="en-US" dirty="0"/>
              <a:t>(Line \ref{line:bounded:notfull}),</a:t>
            </a:r>
          </a:p>
          <a:p>
            <a:r>
              <a:rPr lang="en-US" dirty="0"/>
              <a:t>it checks whether the</a:t>
            </a:r>
          </a:p>
          <a:p>
            <a:r>
              <a:rPr lang="en-US" dirty="0"/>
              <a:t>\fsize{} field is positive (that is, the queue is not empty)</a:t>
            </a:r>
          </a:p>
          <a:p>
            <a:r>
              <a:rPr lang="en-US" dirty="0"/>
              <a:t>and if not, goes back to sleep.</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0DDCAC11-85CF-4EB2-9E2B-CDB1F7C6565B}" type="slidenum">
              <a:rPr lang="x-none" smtClean="0"/>
              <a:pPr/>
              <a:t>43</a:t>
            </a:fld>
            <a:endParaRPr lang="en-US" dirty="0"/>
          </a:p>
        </p:txBody>
      </p:sp>
      <p:sp>
        <p:nvSpPr>
          <p:cNvPr id="2816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8992DBC-1C4C-4ECF-8289-1E010CBFAD98}" type="slidenum">
              <a:rPr lang="x-none" sz="1300">
                <a:latin typeface="Marlett" pitchFamily="2" charset="2"/>
              </a:rPr>
              <a:pPr defTabSz="966788"/>
              <a:t>43</a:t>
            </a:fld>
            <a:endParaRPr lang="en-US" sz="1300" dirty="0">
              <a:latin typeface="Marlett" pitchFamily="2" charset="2"/>
              <a:cs typeface="Courier New" pitchFamily="49" charset="0"/>
            </a:endParaRPr>
          </a:p>
        </p:txBody>
      </p:sp>
      <p:sp>
        <p:nvSpPr>
          <p:cNvPr id="281604" name="Rectangle 2"/>
          <p:cNvSpPr>
            <a:spLocks noGrp="1" noRot="1" noChangeAspect="1" noChangeArrowheads="1" noTextEdit="1"/>
          </p:cNvSpPr>
          <p:nvPr>
            <p:ph type="sldImg"/>
          </p:nvPr>
        </p:nvSpPr>
        <p:spPr>
          <a:ln/>
        </p:spPr>
      </p:sp>
      <p:sp>
        <p:nvSpPr>
          <p:cNvPr id="281605" name="Rectangle 3"/>
          <p:cNvSpPr>
            <a:spLocks noGrp="1" noChangeArrowheads="1"/>
          </p:cNvSpPr>
          <p:nvPr>
            <p:ph type="body" idx="1"/>
          </p:nvPr>
        </p:nvSpPr>
        <p:spPr>
          <a:noFill/>
          <a:ln/>
        </p:spPr>
        <p:txBody>
          <a:bodyPr/>
          <a:lstStyle/>
          <a:p>
            <a:r>
              <a:rPr lang="en-US" dirty="0"/>
              <a:t>A remarkable aspect of this queue implementation is that the methods are subtle, but they fit on a single slide.</a:t>
            </a:r>
          </a:p>
          <a:p>
            <a:endParaRPr lang="en-US" dirty="0"/>
          </a:p>
          <a:p>
            <a:r>
              <a:rPr lang="en-US" dirty="0"/>
              <a:t>The \mEnq{} method (Figure~\ref{figure:boundedQueue:enq})</a:t>
            </a:r>
          </a:p>
          <a:p>
            <a:r>
              <a:rPr lang="en-US" dirty="0"/>
              <a:t>works as follows.</a:t>
            </a:r>
          </a:p>
          <a:p>
            <a:r>
              <a:rPr lang="en-US" dirty="0"/>
              <a:t>A thread acquires the \fEnqLock{}</a:t>
            </a:r>
          </a:p>
          <a:p>
            <a:r>
              <a:rPr lang="en-US" dirty="0"/>
              <a:t>(Line \ref{line:bounded:lock}),</a:t>
            </a:r>
          </a:p>
          <a:p>
            <a:r>
              <a:rPr lang="en-US" dirty="0"/>
              <a:t>and repeatedly reads the \fsize{} field</a:t>
            </a:r>
          </a:p>
          <a:p>
            <a:r>
              <a:rPr lang="en-US" dirty="0"/>
              <a:t>(Line \ref{line:bounded:size}).</a:t>
            </a:r>
          </a:p>
          <a:p>
            <a:r>
              <a:rPr lang="en-US" dirty="0"/>
              <a:t>While that field</a:t>
            </a:r>
          </a:p>
          <a:p>
            <a:r>
              <a:rPr lang="en-US" dirty="0"/>
              <a:t>is zero, the queue is full, and the enqueuer must wait until a</a:t>
            </a:r>
          </a:p>
          <a:p>
            <a:r>
              <a:rPr lang="en-US" dirty="0"/>
              <a:t>dequeuer makes room.</a:t>
            </a:r>
          </a:p>
          <a:p>
            <a:r>
              <a:rPr lang="en-US" dirty="0"/>
              <a:t>The enqueuer waits by waiting on the \fNotFullCondition{} field</a:t>
            </a:r>
          </a:p>
          <a:p>
            <a:r>
              <a:rPr lang="en-US" dirty="0"/>
              <a:t>(Line \ref{line:bounded:notfull}),</a:t>
            </a:r>
          </a:p>
          <a:p>
            <a:r>
              <a:rPr lang="en-US" dirty="0"/>
              <a:t>which releases the enqueue lock temporarily,</a:t>
            </a:r>
          </a:p>
          <a:p>
            <a:r>
              <a:rPr lang="en-US" dirty="0"/>
              <a:t>and blocks until the condition is signaled.</a:t>
            </a:r>
          </a:p>
          <a:p>
            <a:r>
              <a:rPr lang="en-US" dirty="0"/>
              <a:t>Each time the thread awakens</a:t>
            </a:r>
          </a:p>
          <a:p>
            <a:r>
              <a:rPr lang="en-US" dirty="0"/>
              <a:t>(Line \ref{line:bounded:notfull}),</a:t>
            </a:r>
          </a:p>
          <a:p>
            <a:r>
              <a:rPr lang="en-US" dirty="0"/>
              <a:t>it checks whether the</a:t>
            </a:r>
          </a:p>
          <a:p>
            <a:r>
              <a:rPr lang="en-US" dirty="0"/>
              <a:t>\fsize{} field is positive (that is, the queue is not empty)</a:t>
            </a:r>
          </a:p>
          <a:p>
            <a:r>
              <a:rPr lang="en-US" dirty="0"/>
              <a:t>and if not, goes back to sleep.</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146BEA8E-2E47-4105-AB91-3C33BF3FBFE8}" type="slidenum">
              <a:rPr lang="x-none" smtClean="0"/>
              <a:pPr/>
              <a:t>44</a:t>
            </a:fld>
            <a:endParaRPr lang="en-US" dirty="0"/>
          </a:p>
        </p:txBody>
      </p:sp>
      <p:sp>
        <p:nvSpPr>
          <p:cNvPr id="2826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860EBEF-BCA9-4F87-9EEE-152972FECDD4}" type="slidenum">
              <a:rPr lang="x-none" sz="1300">
                <a:latin typeface="Marlett" pitchFamily="2" charset="2"/>
              </a:rPr>
              <a:pPr defTabSz="966788"/>
              <a:t>44</a:t>
            </a:fld>
            <a:endParaRPr lang="en-US" sz="1300" dirty="0">
              <a:latin typeface="Marlett" pitchFamily="2" charset="2"/>
              <a:cs typeface="Courier New" pitchFamily="49" charset="0"/>
            </a:endParaRPr>
          </a:p>
        </p:txBody>
      </p:sp>
      <p:sp>
        <p:nvSpPr>
          <p:cNvPr id="282628" name="Rectangle 2"/>
          <p:cNvSpPr>
            <a:spLocks noGrp="1" noRot="1" noChangeAspect="1" noChangeArrowheads="1" noTextEdit="1"/>
          </p:cNvSpPr>
          <p:nvPr>
            <p:ph type="sldImg"/>
          </p:nvPr>
        </p:nvSpPr>
        <p:spPr>
          <a:ln/>
        </p:spPr>
      </p:sp>
      <p:sp>
        <p:nvSpPr>
          <p:cNvPr id="282629" name="Rectangle 3"/>
          <p:cNvSpPr>
            <a:spLocks noGrp="1" noChangeArrowheads="1"/>
          </p:cNvSpPr>
          <p:nvPr>
            <p:ph type="body" idx="1"/>
          </p:nvPr>
        </p:nvSpPr>
        <p:spPr>
          <a:noFill/>
          <a:ln/>
        </p:spPr>
        <p:txBody>
          <a:bodyPr/>
          <a:lstStyle/>
          <a:p>
            <a:r>
              <a:rPr lang="en-US" dirty="0"/>
              <a:t>Once the number of size exceeds zero, however, the enqueuer may proceed.</a:t>
            </a:r>
          </a:p>
          <a:p>
            <a:r>
              <a:rPr lang="en-US" dirty="0"/>
              <a:t>Note that once the enqueuer observes a positive number of size,</a:t>
            </a:r>
          </a:p>
          <a:p>
            <a:r>
              <a:rPr lang="en-US" dirty="0"/>
              <a:t>then while the enqueue is in progress no other thread can cause the number of</a:t>
            </a:r>
          </a:p>
          <a:p>
            <a:r>
              <a:rPr lang="en-US" dirty="0"/>
              <a:t>size to fall back to zero,</a:t>
            </a:r>
          </a:p>
          <a:p>
            <a:r>
              <a:rPr lang="en-US" dirty="0"/>
              <a:t>because all the other enqueuers are locked out,</a:t>
            </a:r>
          </a:p>
          <a:p>
            <a:r>
              <a:rPr lang="en-US" dirty="0"/>
              <a:t>and a concurrent dequeuer can only increase the number of size.</a:t>
            </a:r>
          </a:p>
          <a:p>
            <a:endParaRPr lang="en-US" dirty="0"/>
          </a:p>
          <a:p>
            <a:endParaRPr lang="en-US" dirty="0"/>
          </a:p>
          <a:p>
            <a:r>
              <a:rPr lang="en-US" dirty="0"/>
              <a:t>We must check carefully that this implementation does not suffer</a:t>
            </a:r>
          </a:p>
          <a:p>
            <a:r>
              <a:rPr lang="en-US" dirty="0"/>
              <a:t>from a ``lost-wakeup'' bug. Care is needed because an enqueuer</a:t>
            </a:r>
          </a:p>
          <a:p>
            <a:r>
              <a:rPr lang="en-US" dirty="0"/>
              <a:t>encounters a full queue in two steps: first, it sees that</a:t>
            </a:r>
          </a:p>
          <a:p>
            <a:r>
              <a:rPr lang="en-US" dirty="0"/>
              <a:t>\fsize{} is zero, and second, it waits on the</a:t>
            </a:r>
          </a:p>
          <a:p>
            <a:r>
              <a:rPr lang="en-US" dirty="0"/>
              <a:t>\fNotFullCondition{} condition until there is room in the queue.</a:t>
            </a:r>
          </a:p>
          <a:p>
            <a:r>
              <a:rPr lang="en-US" dirty="0"/>
              <a:t>When a dequeuer changes the queue from full to not-full, it</a:t>
            </a:r>
          </a:p>
          <a:p>
            <a:r>
              <a:rPr lang="en-US" dirty="0"/>
              <a:t>acquires \fEnqLock{} and signals the \fNotFullCondition{}</a:t>
            </a:r>
          </a:p>
          <a:p>
            <a:r>
              <a:rPr lang="en-US" dirty="0"/>
              <a:t>condition. Even though the \fsize{} field is not protected by</a:t>
            </a:r>
          </a:p>
          <a:p>
            <a:r>
              <a:rPr lang="en-US" dirty="0"/>
              <a:t>the \fEnqLock{}, the dequeuer acquires the \fEnqLock{} before it</a:t>
            </a:r>
          </a:p>
          <a:p>
            <a:r>
              <a:rPr lang="en-US" dirty="0"/>
              <a:t>signals the condition, so the dequeuer cannot signal between the</a:t>
            </a:r>
          </a:p>
          <a:p>
            <a:r>
              <a:rPr lang="en-US" dirty="0"/>
              <a:t>enqueuer's two steps.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146BEA8E-2E47-4105-AB91-3C33BF3FBFE8}" type="slidenum">
              <a:rPr lang="x-none" smtClean="0"/>
              <a:pPr/>
              <a:t>45</a:t>
            </a:fld>
            <a:endParaRPr lang="en-US" dirty="0"/>
          </a:p>
        </p:txBody>
      </p:sp>
      <p:sp>
        <p:nvSpPr>
          <p:cNvPr id="2826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860EBEF-BCA9-4F87-9EEE-152972FECDD4}" type="slidenum">
              <a:rPr lang="x-none" sz="1300">
                <a:latin typeface="Marlett" pitchFamily="2" charset="2"/>
              </a:rPr>
              <a:pPr defTabSz="966788"/>
              <a:t>45</a:t>
            </a:fld>
            <a:endParaRPr lang="en-US" sz="1300" dirty="0">
              <a:latin typeface="Marlett" pitchFamily="2" charset="2"/>
              <a:cs typeface="Courier New" pitchFamily="49" charset="0"/>
            </a:endParaRPr>
          </a:p>
        </p:txBody>
      </p:sp>
      <p:sp>
        <p:nvSpPr>
          <p:cNvPr id="282628" name="Rectangle 2"/>
          <p:cNvSpPr>
            <a:spLocks noGrp="1" noRot="1" noChangeAspect="1" noChangeArrowheads="1" noTextEdit="1"/>
          </p:cNvSpPr>
          <p:nvPr>
            <p:ph type="sldImg"/>
          </p:nvPr>
        </p:nvSpPr>
        <p:spPr>
          <a:ln/>
        </p:spPr>
      </p:sp>
      <p:sp>
        <p:nvSpPr>
          <p:cNvPr id="282629" name="Rectangle 3"/>
          <p:cNvSpPr>
            <a:spLocks noGrp="1" noChangeArrowheads="1"/>
          </p:cNvSpPr>
          <p:nvPr>
            <p:ph type="body" idx="1"/>
          </p:nvPr>
        </p:nvSpPr>
        <p:spPr>
          <a:noFill/>
          <a:ln/>
        </p:spPr>
        <p:txBody>
          <a:bodyPr/>
          <a:lstStyle/>
          <a:p>
            <a:r>
              <a:rPr lang="en-US" dirty="0"/>
              <a:t>Once the number of size exceeds zero, however, the enqueuer may proceed.</a:t>
            </a:r>
          </a:p>
          <a:p>
            <a:r>
              <a:rPr lang="en-US" dirty="0"/>
              <a:t>Note that once the enqueuer observes a positive number of size,</a:t>
            </a:r>
          </a:p>
          <a:p>
            <a:r>
              <a:rPr lang="en-US" dirty="0"/>
              <a:t>then while the enqueue is in progress no other thread can cause the number of</a:t>
            </a:r>
          </a:p>
          <a:p>
            <a:r>
              <a:rPr lang="en-US" dirty="0"/>
              <a:t>size to fall back to zero,</a:t>
            </a:r>
          </a:p>
          <a:p>
            <a:r>
              <a:rPr lang="en-US" dirty="0"/>
              <a:t>because all the other enqueuers are locked out,</a:t>
            </a:r>
          </a:p>
          <a:p>
            <a:r>
              <a:rPr lang="en-US" dirty="0"/>
              <a:t>and a concurrent dequeuer can only increase the number of size.</a:t>
            </a:r>
          </a:p>
          <a:p>
            <a:endParaRPr lang="en-US" dirty="0"/>
          </a:p>
          <a:p>
            <a:endParaRPr lang="en-US" dirty="0"/>
          </a:p>
          <a:p>
            <a:r>
              <a:rPr lang="en-US" dirty="0"/>
              <a:t>We must check carefully that this implementation does not suffer</a:t>
            </a:r>
          </a:p>
          <a:p>
            <a:r>
              <a:rPr lang="en-US" dirty="0"/>
              <a:t>from a ``lost-wakeup'' bug. Care is needed because an enqueuer</a:t>
            </a:r>
          </a:p>
          <a:p>
            <a:r>
              <a:rPr lang="en-US" dirty="0"/>
              <a:t>encounters a full queue in two steps: first, it sees that</a:t>
            </a:r>
          </a:p>
          <a:p>
            <a:r>
              <a:rPr lang="en-US" dirty="0"/>
              <a:t>\fsize{} is zero, and second, it waits on the</a:t>
            </a:r>
          </a:p>
          <a:p>
            <a:r>
              <a:rPr lang="en-US" dirty="0"/>
              <a:t>\fNotFullCondition{} condition until there is room in the queue.</a:t>
            </a:r>
          </a:p>
          <a:p>
            <a:r>
              <a:rPr lang="en-US" dirty="0"/>
              <a:t>When a dequeuer changes the queue from full to not-full, it</a:t>
            </a:r>
          </a:p>
          <a:p>
            <a:r>
              <a:rPr lang="en-US" dirty="0"/>
              <a:t>acquires \fEnqLock{} and signals the \fNotFullCondition{}</a:t>
            </a:r>
          </a:p>
          <a:p>
            <a:r>
              <a:rPr lang="en-US" dirty="0"/>
              <a:t>condition. Even though the \fsize{} field is not protected by</a:t>
            </a:r>
          </a:p>
          <a:p>
            <a:r>
              <a:rPr lang="en-US" dirty="0"/>
              <a:t>the \fEnqLock{}, the dequeuer acquires the \fEnqLock{} before it</a:t>
            </a:r>
          </a:p>
          <a:p>
            <a:r>
              <a:rPr lang="en-US" dirty="0"/>
              <a:t>signals the condition, so the dequeuer cannot signal between the</a:t>
            </a:r>
          </a:p>
          <a:p>
            <a:r>
              <a:rPr lang="en-US" dirty="0"/>
              <a:t>enqueuer's two steps.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0E39B450-E147-41FD-8161-7B84AE81669A}" type="slidenum">
              <a:rPr lang="x-none" smtClean="0"/>
              <a:pPr/>
              <a:t>46</a:t>
            </a:fld>
            <a:endParaRPr lang="en-US" dirty="0"/>
          </a:p>
        </p:txBody>
      </p:sp>
      <p:sp>
        <p:nvSpPr>
          <p:cNvPr id="2836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6A523BB-82E1-4FBC-AC25-A65C8207E180}" type="slidenum">
              <a:rPr lang="x-none" sz="1300">
                <a:latin typeface="Marlett" pitchFamily="2" charset="2"/>
              </a:rPr>
              <a:pPr defTabSz="966788"/>
              <a:t>46</a:t>
            </a:fld>
            <a:endParaRPr lang="en-US" sz="1300" dirty="0">
              <a:latin typeface="Marlett" pitchFamily="2" charset="2"/>
              <a:cs typeface="Courier New" pitchFamily="49" charset="0"/>
            </a:endParaRPr>
          </a:p>
        </p:txBody>
      </p:sp>
      <p:sp>
        <p:nvSpPr>
          <p:cNvPr id="283652" name="Rectangle 2"/>
          <p:cNvSpPr>
            <a:spLocks noGrp="1" noRot="1" noChangeAspect="1" noChangeArrowheads="1" noTextEdit="1"/>
          </p:cNvSpPr>
          <p:nvPr>
            <p:ph type="sldImg"/>
          </p:nvPr>
        </p:nvSpPr>
        <p:spPr>
          <a:ln/>
        </p:spPr>
      </p:sp>
      <p:sp>
        <p:nvSpPr>
          <p:cNvPr id="283653" name="Rectangle 3"/>
          <p:cNvSpPr>
            <a:spLocks noGrp="1" noChangeArrowheads="1"/>
          </p:cNvSpPr>
          <p:nvPr>
            <p:ph type="body" idx="1"/>
          </p:nvPr>
        </p:nvSpPr>
        <p:spPr>
          <a:noFill/>
          <a:ln/>
        </p:spPr>
        <p:txBody>
          <a:bodyPr/>
          <a:lstStyle/>
          <a:p>
            <a:r>
              <a:rPr lang="en-US" dirty="0"/>
              <a:t>Once the size is below the capacity, however, the enqueuer may proceed. Once the enqueuer observes the size is less than capacity,</a:t>
            </a:r>
          </a:p>
          <a:p>
            <a:r>
              <a:rPr lang="en-US" dirty="0"/>
              <a:t>then while the enqueue is in progress no other thread can cause size to become capacity, because all the other enqueuers are locked out,</a:t>
            </a:r>
          </a:p>
          <a:p>
            <a:r>
              <a:rPr lang="en-US" dirty="0"/>
              <a:t>and a concurrent dequeuer can only decrease the size.</a:t>
            </a:r>
          </a:p>
          <a:p>
            <a:endParaRPr lang="en-US" dirty="0"/>
          </a:p>
          <a:p>
            <a:endParaRPr lang="en-US" dirty="0"/>
          </a:p>
          <a:p>
            <a:r>
              <a:rPr lang="en-US" dirty="0"/>
              <a:t>We must check carefully that this implementation does not suffer</a:t>
            </a:r>
          </a:p>
          <a:p>
            <a:r>
              <a:rPr lang="en-US" dirty="0"/>
              <a:t>from a ``lost-wakeup'' bug. Care is needed because an enqueuer</a:t>
            </a:r>
          </a:p>
          <a:p>
            <a:r>
              <a:rPr lang="en-US" dirty="0"/>
              <a:t>encounters a full queue in two steps: first, it sees that</a:t>
            </a:r>
          </a:p>
          <a:p>
            <a:r>
              <a:rPr lang="en-US" dirty="0"/>
              <a:t>\fsize{} is zero, and second, it waits on the</a:t>
            </a:r>
          </a:p>
          <a:p>
            <a:r>
              <a:rPr lang="en-US" dirty="0"/>
              <a:t>\fNotFullCondition{} condition until there is room in the queue.</a:t>
            </a:r>
          </a:p>
          <a:p>
            <a:r>
              <a:rPr lang="en-US" dirty="0"/>
              <a:t>When a dequeuer changes the queue from full to not-full, it</a:t>
            </a:r>
          </a:p>
          <a:p>
            <a:r>
              <a:rPr lang="en-US" dirty="0"/>
              <a:t>acquires \fEnqLock{} and signals the \fNotFullCondition{}</a:t>
            </a:r>
          </a:p>
          <a:p>
            <a:r>
              <a:rPr lang="en-US" dirty="0"/>
              <a:t>condition. Even though the \fsize{} field is not protected by</a:t>
            </a:r>
          </a:p>
          <a:p>
            <a:r>
              <a:rPr lang="en-US" dirty="0"/>
              <a:t>the \fEnqLock{}, the dequeuer acquires the \fEnqLock{} before it</a:t>
            </a:r>
          </a:p>
          <a:p>
            <a:r>
              <a:rPr lang="en-US" dirty="0"/>
              <a:t>signals the condition, so the dequeuer cannot signal between the</a:t>
            </a:r>
          </a:p>
          <a:p>
            <a:r>
              <a:rPr lang="en-US" dirty="0"/>
              <a:t>enqueuer's two steps.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B2B16A56-BAD4-46E0-8A36-118F2801F0FC}" type="slidenum">
              <a:rPr lang="x-none" smtClean="0"/>
              <a:pPr/>
              <a:t>47</a:t>
            </a:fld>
            <a:endParaRPr lang="en-US" dirty="0"/>
          </a:p>
        </p:txBody>
      </p:sp>
      <p:sp>
        <p:nvSpPr>
          <p:cNvPr id="2846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14CFF69-006F-4966-8FD8-F72CDF106FA7}" type="slidenum">
              <a:rPr lang="x-none" sz="1300">
                <a:latin typeface="Marlett" pitchFamily="2" charset="2"/>
              </a:rPr>
              <a:pPr defTabSz="966788"/>
              <a:t>47</a:t>
            </a:fld>
            <a:endParaRPr lang="en-US" sz="1300" dirty="0">
              <a:latin typeface="Marlett" pitchFamily="2" charset="2"/>
              <a:cs typeface="Courier New" pitchFamily="49" charset="0"/>
            </a:endParaRPr>
          </a:p>
        </p:txBody>
      </p:sp>
      <p:sp>
        <p:nvSpPr>
          <p:cNvPr id="284676" name="Rectangle 2"/>
          <p:cNvSpPr>
            <a:spLocks noGrp="1" noRot="1" noChangeAspect="1" noChangeArrowheads="1" noTextEdit="1"/>
          </p:cNvSpPr>
          <p:nvPr>
            <p:ph type="sldImg"/>
          </p:nvPr>
        </p:nvSpPr>
        <p:spPr>
          <a:ln/>
        </p:spPr>
      </p:sp>
      <p:sp>
        <p:nvSpPr>
          <p:cNvPr id="28467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p:spPr>
        <p:txBody>
          <a:bodyPr/>
          <a:lstStyle/>
          <a:p>
            <a:fld id="{27D40FAB-AF23-4D76-92B7-503B21A1CE2E}" type="slidenum">
              <a:rPr lang="x-none" smtClean="0"/>
              <a:pPr/>
              <a:t>48</a:t>
            </a:fld>
            <a:endParaRPr lang="en-US" dirty="0"/>
          </a:p>
        </p:txBody>
      </p:sp>
      <p:sp>
        <p:nvSpPr>
          <p:cNvPr id="2856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8EA4022-B3AD-45E5-A343-97540817ED5E}" type="slidenum">
              <a:rPr lang="x-none" sz="1300">
                <a:latin typeface="Marlett" pitchFamily="2" charset="2"/>
              </a:rPr>
              <a:pPr defTabSz="966788"/>
              <a:t>48</a:t>
            </a:fld>
            <a:endParaRPr lang="en-US" sz="1300" dirty="0">
              <a:latin typeface="Marlett" pitchFamily="2" charset="2"/>
              <a:cs typeface="Courier New" pitchFamily="49" charset="0"/>
            </a:endParaRPr>
          </a:p>
        </p:txBody>
      </p:sp>
      <p:sp>
        <p:nvSpPr>
          <p:cNvPr id="285700" name="Rectangle 2"/>
          <p:cNvSpPr>
            <a:spLocks noGrp="1" noRot="1" noChangeAspect="1" noChangeArrowheads="1" noTextEdit="1"/>
          </p:cNvSpPr>
          <p:nvPr>
            <p:ph type="sldImg"/>
          </p:nvPr>
        </p:nvSpPr>
        <p:spPr>
          <a:ln/>
        </p:spPr>
      </p:sp>
      <p:sp>
        <p:nvSpPr>
          <p:cNvPr id="28570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p>
            <a:fld id="{E1360E18-D648-4F74-BA30-EB94256BDDE7}" type="slidenum">
              <a:rPr lang="x-none" smtClean="0"/>
              <a:pPr/>
              <a:t>49</a:t>
            </a:fld>
            <a:endParaRPr lang="en-US" dirty="0"/>
          </a:p>
        </p:txBody>
      </p:sp>
      <p:sp>
        <p:nvSpPr>
          <p:cNvPr id="2928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B7BC2F9-442E-4DE6-ACF5-224596832742}" type="slidenum">
              <a:rPr lang="x-none" sz="1300">
                <a:latin typeface="Marlett" pitchFamily="2" charset="2"/>
              </a:rPr>
              <a:pPr defTabSz="966788"/>
              <a:t>49</a:t>
            </a:fld>
            <a:endParaRPr lang="en-US" sz="1300" dirty="0">
              <a:latin typeface="Marlett" pitchFamily="2" charset="2"/>
              <a:cs typeface="Courier New" pitchFamily="49" charset="0"/>
            </a:endParaRPr>
          </a:p>
        </p:txBody>
      </p:sp>
      <p:sp>
        <p:nvSpPr>
          <p:cNvPr id="292868" name="Rectangle 2"/>
          <p:cNvSpPr>
            <a:spLocks noGrp="1" noRot="1" noChangeAspect="1" noChangeArrowheads="1" noTextEdit="1"/>
          </p:cNvSpPr>
          <p:nvPr>
            <p:ph type="sldImg"/>
          </p:nvPr>
        </p:nvSpPr>
        <p:spPr>
          <a:ln/>
        </p:spPr>
      </p:sp>
      <p:sp>
        <p:nvSpPr>
          <p:cNvPr id="292869" name="Rectangle 3"/>
          <p:cNvSpPr>
            <a:spLocks noGrp="1" noChangeArrowheads="1"/>
          </p:cNvSpPr>
          <p:nvPr>
            <p:ph type="body" idx="1"/>
          </p:nvPr>
        </p:nvSpPr>
        <p:spPr>
          <a:noFill/>
          <a:ln/>
        </p:spPr>
        <p:txBody>
          <a:bodyPr/>
          <a:lstStyle/>
          <a:p>
            <a:r>
              <a:rPr lang="en-US" dirty="0"/>
              <a:t>Why do we hold the lock during signaling. Well, as explained by David Holmes, a top java concurrency programmer/designer, once you wait() for a condition there is an expectation that some other thread will cause the condition to become true and notify you of that fact.</a:t>
            </a:r>
          </a:p>
          <a:p>
            <a:br>
              <a:rPr lang="en-US" dirty="0"/>
            </a:br>
            <a:r>
              <a:rPr lang="en-US" dirty="0"/>
              <a:t>The notification must only occur before the waiter sees the condition</a:t>
            </a:r>
            <a:br>
              <a:rPr lang="en-US" dirty="0"/>
            </a:br>
            <a:r>
              <a:rPr lang="en-US" dirty="0"/>
              <a:t>doesn't hold (queue is full), or after the waiter enters the actual wait, otherwise the</a:t>
            </a:r>
            <a:br>
              <a:rPr lang="en-US" dirty="0"/>
            </a:br>
            <a:r>
              <a:rPr lang="en-US" dirty="0"/>
              <a:t>notification won't be seen. In our case these are the lines</a:t>
            </a:r>
          </a:p>
          <a:p>
            <a:endParaRPr lang="en-US" dirty="0"/>
          </a:p>
          <a:p>
            <a:r>
              <a:rPr lang="en-US" b="1" dirty="0">
                <a:solidFill>
                  <a:schemeClr val="folHlink"/>
                </a:solidFill>
                <a:latin typeface="Consolas" panose="020B0609020204030204" pitchFamily="49" charset="0"/>
                <a:cs typeface="Courier New" pitchFamily="49" charset="0"/>
              </a:rPr>
              <a:t>while (size.get() == capacity) </a:t>
            </a:r>
          </a:p>
          <a:p>
            <a:r>
              <a:rPr lang="en-US" b="1" dirty="0">
                <a:solidFill>
                  <a:schemeClr val="folHlink"/>
                </a:solidFill>
                <a:latin typeface="Consolas" panose="020B0609020204030204" pitchFamily="49" charset="0"/>
                <a:cs typeface="Courier New" pitchFamily="49" charset="0"/>
              </a:rPr>
              <a:t>    notFullCondition.await(); </a:t>
            </a:r>
          </a:p>
          <a:p>
            <a:endParaRPr lang="en-US" dirty="0"/>
          </a:p>
          <a:p>
            <a:endParaRPr lang="en-US" dirty="0"/>
          </a:p>
          <a:p>
            <a:endParaRPr lang="en-US" dirty="0"/>
          </a:p>
          <a:p>
            <a:r>
              <a:rPr lang="en-US" dirty="0"/>
              <a:t>Hence the notifying thread has to hold the same</a:t>
            </a:r>
            <a:br>
              <a:rPr lang="en-US" dirty="0"/>
            </a:br>
            <a:r>
              <a:rPr lang="en-US" dirty="0"/>
              <a:t>lock while it sets the condition and performs the notification. </a:t>
            </a:r>
            <a:br>
              <a:rPr lang="en-US" dirty="0"/>
            </a:br>
            <a:br>
              <a:rPr lang="en-US" dirty="0"/>
            </a:br>
            <a:r>
              <a:rPr lang="en-US" dirty="0"/>
              <a:t>Now strictly speaking in terms of synchronization correctness it is not</a:t>
            </a:r>
            <a:br>
              <a:rPr lang="en-US" dirty="0"/>
            </a:br>
            <a:r>
              <a:rPr lang="en-US" dirty="0"/>
              <a:t>necessary to hold a lock when you do a condition signal - as long as you</a:t>
            </a:r>
            <a:br>
              <a:rPr lang="en-US" dirty="0"/>
            </a:br>
            <a:r>
              <a:rPr lang="en-US" dirty="0"/>
              <a:t>signal AFTER changing the state. However Java requires that you do hold the</a:t>
            </a:r>
            <a:br>
              <a:rPr lang="en-US" dirty="0"/>
            </a:br>
            <a:r>
              <a:rPr lang="en-US" dirty="0"/>
              <a:t>lock - why? Because otherwise people would forget to hold the lock when</a:t>
            </a:r>
            <a:br>
              <a:rPr lang="en-US" dirty="0"/>
            </a:br>
            <a:r>
              <a:rPr lang="en-US" dirty="0"/>
              <a:t>setting the condition and the program would be incorrect. The situation</a:t>
            </a:r>
            <a:br>
              <a:rPr lang="en-US" dirty="0"/>
            </a:br>
            <a:r>
              <a:rPr lang="en-US" dirty="0"/>
              <a:t>where doing a notification/signal without holding the lock is beneficial</a:t>
            </a:r>
            <a:br>
              <a:rPr lang="en-US" dirty="0"/>
            </a:br>
            <a:r>
              <a:rPr lang="en-US" dirty="0"/>
              <a:t>only in rare circumstances as a potential performance optimization. This is</a:t>
            </a:r>
            <a:br>
              <a:rPr lang="en-US" dirty="0"/>
            </a:br>
            <a:r>
              <a:rPr lang="en-US" dirty="0"/>
              <a:t>an example of the language designers choosing what's best for the majority</a:t>
            </a:r>
            <a:br>
              <a:rPr lang="en-US" dirty="0"/>
            </a:br>
            <a:r>
              <a:rPr lang="en-US" dirty="0"/>
              <a:t>of programmers.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p>
            <a:fld id="{75374AE0-0F06-4384-919A-24145557580F}" type="slidenum">
              <a:rPr lang="x-none" smtClean="0"/>
              <a:pPr/>
              <a:t>50</a:t>
            </a:fld>
            <a:endParaRPr lang="en-US" dirty="0"/>
          </a:p>
        </p:txBody>
      </p:sp>
      <p:sp>
        <p:nvSpPr>
          <p:cNvPr id="2938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BF4CF13-0240-4FBA-89C4-C24232B90029}" type="slidenum">
              <a:rPr lang="x-none" sz="1300">
                <a:latin typeface="Marlett" pitchFamily="2" charset="2"/>
              </a:rPr>
              <a:pPr defTabSz="966788"/>
              <a:t>50</a:t>
            </a:fld>
            <a:endParaRPr lang="en-US" sz="1300" dirty="0">
              <a:latin typeface="Marlett" pitchFamily="2" charset="2"/>
              <a:cs typeface="Courier New" pitchFamily="49" charset="0"/>
            </a:endParaRPr>
          </a:p>
        </p:txBody>
      </p:sp>
      <p:sp>
        <p:nvSpPr>
          <p:cNvPr id="293892" name="Rectangle 2"/>
          <p:cNvSpPr>
            <a:spLocks noGrp="1" noRot="1" noChangeAspect="1" noChangeArrowheads="1" noTextEdit="1"/>
          </p:cNvSpPr>
          <p:nvPr>
            <p:ph type="sldImg"/>
          </p:nvPr>
        </p:nvSpPr>
        <p:spPr>
          <a:ln/>
        </p:spPr>
      </p:sp>
      <p:sp>
        <p:nvSpPr>
          <p:cNvPr id="293893" name="Rectangle 3"/>
          <p:cNvSpPr>
            <a:spLocks noGrp="1" noChangeArrowheads="1"/>
          </p:cNvSpPr>
          <p:nvPr>
            <p:ph type="body" idx="1"/>
          </p:nvPr>
        </p:nvSpPr>
        <p:spPr>
          <a:noFill/>
          <a:ln/>
        </p:spPr>
        <p:txBody>
          <a:bodyPr/>
          <a:lstStyle/>
          <a:p>
            <a:r>
              <a:rPr lang="en-US" dirty="0"/>
              <a:t>Why do we hold the lock during signaling. Well, as explained by David Holmes, a top java concurrency programmer/designer, once you wait() for a condition there is an expectation that some other thread will cause the condition to become true and notify you of that fact.</a:t>
            </a:r>
          </a:p>
          <a:p>
            <a:br>
              <a:rPr lang="en-US" dirty="0"/>
            </a:br>
            <a:r>
              <a:rPr lang="en-US" dirty="0"/>
              <a:t>The notification must only occur before the waiter sees the condition</a:t>
            </a:r>
            <a:br>
              <a:rPr lang="en-US" dirty="0"/>
            </a:br>
            <a:r>
              <a:rPr lang="en-US" dirty="0"/>
              <a:t>doesn't hold (queue is full), or after the waiter enters the actual wait, otherwise the</a:t>
            </a:r>
            <a:br>
              <a:rPr lang="en-US" dirty="0"/>
            </a:br>
            <a:r>
              <a:rPr lang="en-US" dirty="0"/>
              <a:t>notification won't be seen. In our case these are the lines</a:t>
            </a:r>
          </a:p>
          <a:p>
            <a:endParaRPr lang="en-US" dirty="0"/>
          </a:p>
          <a:p>
            <a:r>
              <a:rPr lang="en-US" b="1" dirty="0">
                <a:solidFill>
                  <a:schemeClr val="folHlink"/>
                </a:solidFill>
                <a:latin typeface="Consolas" panose="020B0609020204030204" pitchFamily="49" charset="0"/>
                <a:cs typeface="Courier New" pitchFamily="49" charset="0"/>
              </a:rPr>
              <a:t>while (size.get() == capacity) </a:t>
            </a:r>
          </a:p>
          <a:p>
            <a:r>
              <a:rPr lang="en-US" b="1" dirty="0">
                <a:solidFill>
                  <a:schemeClr val="folHlink"/>
                </a:solidFill>
                <a:latin typeface="Consolas" panose="020B0609020204030204" pitchFamily="49" charset="0"/>
                <a:cs typeface="Courier New" pitchFamily="49" charset="0"/>
              </a:rPr>
              <a:t>    notFullCondition.await(); </a:t>
            </a:r>
          </a:p>
          <a:p>
            <a:endParaRPr lang="en-US" dirty="0"/>
          </a:p>
          <a:p>
            <a:endParaRPr lang="en-US" dirty="0"/>
          </a:p>
          <a:p>
            <a:r>
              <a:rPr lang="en-US" dirty="0"/>
              <a:t>Hence the notifying thread has to hold the same</a:t>
            </a:r>
            <a:br>
              <a:rPr lang="en-US" dirty="0"/>
            </a:br>
            <a:r>
              <a:rPr lang="en-US" dirty="0"/>
              <a:t>lock while it sets the condition and performs the notification. </a:t>
            </a:r>
            <a:br>
              <a:rPr lang="en-US" dirty="0"/>
            </a:br>
            <a:br>
              <a:rPr lang="en-US" dirty="0"/>
            </a:br>
            <a:r>
              <a:rPr lang="en-US" dirty="0"/>
              <a:t>Now strictly speaking in terms of synchronization correctness it is not</a:t>
            </a:r>
            <a:br>
              <a:rPr lang="en-US" dirty="0"/>
            </a:br>
            <a:r>
              <a:rPr lang="en-US" dirty="0"/>
              <a:t>necessary to hold a lock when you do a condition signal - as long as you</a:t>
            </a:r>
            <a:br>
              <a:rPr lang="en-US" dirty="0"/>
            </a:br>
            <a:r>
              <a:rPr lang="en-US" dirty="0"/>
              <a:t>signal AFTER changing the state. However Java requires that you do hold the</a:t>
            </a:r>
            <a:br>
              <a:rPr lang="en-US" dirty="0"/>
            </a:br>
            <a:r>
              <a:rPr lang="en-US" dirty="0"/>
              <a:t>lock - why? Because otherwise people would forget to hold the lock when</a:t>
            </a:r>
            <a:br>
              <a:rPr lang="en-US" dirty="0"/>
            </a:br>
            <a:r>
              <a:rPr lang="en-US" dirty="0"/>
              <a:t>setting the condition and the program would be incorrect. The situation</a:t>
            </a:r>
            <a:br>
              <a:rPr lang="en-US" dirty="0"/>
            </a:br>
            <a:r>
              <a:rPr lang="en-US" dirty="0"/>
              <a:t>where doing a notification/signal without holding the lock is beneficial</a:t>
            </a:r>
            <a:br>
              <a:rPr lang="en-US" dirty="0"/>
            </a:br>
            <a:r>
              <a:rPr lang="en-US" dirty="0"/>
              <a:t>only in rare circumstances as a potential performance optimization. This is</a:t>
            </a:r>
            <a:br>
              <a:rPr lang="en-US" dirty="0"/>
            </a:br>
            <a:r>
              <a:rPr lang="en-US" dirty="0"/>
              <a:t>an example of the language designers choosing what's best for the majority</a:t>
            </a:r>
            <a:br>
              <a:rPr lang="en-US" dirty="0"/>
            </a:br>
            <a:r>
              <a:rPr lang="en-US" dirty="0"/>
              <a:t>of programmers.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41FE3549-FDDE-4197-843C-36B4C6627441}" type="slidenum">
              <a:rPr lang="x-none" smtClean="0"/>
              <a:pPr/>
              <a:t>51</a:t>
            </a:fld>
            <a:endParaRPr lang="en-US" dirty="0"/>
          </a:p>
        </p:txBody>
      </p:sp>
      <p:sp>
        <p:nvSpPr>
          <p:cNvPr id="2949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2C55A49-859C-4A28-987A-4DFE26ACD05D}" type="slidenum">
              <a:rPr lang="x-none" sz="1300">
                <a:latin typeface="Marlett" pitchFamily="2" charset="2"/>
              </a:rPr>
              <a:pPr defTabSz="966788"/>
              <a:t>51</a:t>
            </a:fld>
            <a:endParaRPr lang="en-US" sz="1300" dirty="0">
              <a:latin typeface="Marlett" pitchFamily="2" charset="2"/>
              <a:cs typeface="Courier New" pitchFamily="49" charset="0"/>
            </a:endParaRPr>
          </a:p>
        </p:txBody>
      </p:sp>
      <p:sp>
        <p:nvSpPr>
          <p:cNvPr id="294916" name="Rectangle 2"/>
          <p:cNvSpPr>
            <a:spLocks noGrp="1" noRot="1" noChangeAspect="1" noChangeArrowheads="1" noTextEdit="1"/>
          </p:cNvSpPr>
          <p:nvPr>
            <p:ph type="sldImg"/>
          </p:nvPr>
        </p:nvSpPr>
        <p:spPr>
          <a:ln/>
        </p:spPr>
      </p:sp>
      <p:sp>
        <p:nvSpPr>
          <p:cNvPr id="294917" name="Rectangle 3"/>
          <p:cNvSpPr>
            <a:spLocks noGrp="1" noChangeArrowheads="1"/>
          </p:cNvSpPr>
          <p:nvPr>
            <p:ph type="body" idx="1"/>
          </p:nvPr>
        </p:nvSpPr>
        <p:spPr>
          <a:noFill/>
          <a:ln/>
        </p:spPr>
        <p:txBody>
          <a:bodyPr/>
          <a:lstStyle/>
          <a:p>
            <a:r>
              <a:rPr lang="en-US" dirty="0"/>
              <a:t>The deq() method is symmetric.</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16442D84-3110-4281-B47E-AAF99CE39252}" type="slidenum">
              <a:rPr lang="x-none" smtClean="0"/>
              <a:pPr/>
              <a:t>52</a:t>
            </a:fld>
            <a:endParaRPr lang="en-US" dirty="0"/>
          </a:p>
        </p:txBody>
      </p:sp>
      <p:sp>
        <p:nvSpPr>
          <p:cNvPr id="2959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78CBDE0-136D-49F0-8F9D-5A6D1019DD93}" type="slidenum">
              <a:rPr lang="x-none" sz="1300">
                <a:latin typeface="Marlett" pitchFamily="2" charset="2"/>
              </a:rPr>
              <a:pPr defTabSz="966788"/>
              <a:t>52</a:t>
            </a:fld>
            <a:endParaRPr lang="en-US" sz="1300" dirty="0">
              <a:latin typeface="Marlett" pitchFamily="2" charset="2"/>
              <a:cs typeface="Courier New" pitchFamily="49" charset="0"/>
            </a:endParaRPr>
          </a:p>
        </p:txBody>
      </p:sp>
      <p:sp>
        <p:nvSpPr>
          <p:cNvPr id="295940" name="Rectangle 2"/>
          <p:cNvSpPr>
            <a:spLocks noGrp="1" noRot="1" noChangeAspect="1" noChangeArrowheads="1" noTextEdit="1"/>
          </p:cNvSpPr>
          <p:nvPr>
            <p:ph type="sldImg"/>
          </p:nvPr>
        </p:nvSpPr>
        <p:spPr>
          <a:ln/>
        </p:spPr>
      </p:sp>
      <p:sp>
        <p:nvSpPr>
          <p:cNvPr id="29594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p>
            <a:fld id="{25BBB49B-02AD-4E76-B02A-587AC8042057}" type="slidenum">
              <a:rPr lang="x-none" smtClean="0"/>
              <a:pPr/>
              <a:t>53</a:t>
            </a:fld>
            <a:endParaRPr lang="en-US" dirty="0"/>
          </a:p>
        </p:txBody>
      </p:sp>
      <p:sp>
        <p:nvSpPr>
          <p:cNvPr id="2969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76A7AB8-5610-4A20-A13B-BEF300E3FA19}" type="slidenum">
              <a:rPr lang="x-none" sz="1300">
                <a:latin typeface="Marlett" pitchFamily="2" charset="2"/>
              </a:rPr>
              <a:pPr defTabSz="966788"/>
              <a:t>53</a:t>
            </a:fld>
            <a:endParaRPr lang="en-US" sz="1300" dirty="0">
              <a:latin typeface="Marlett" pitchFamily="2" charset="2"/>
              <a:cs typeface="Courier New" pitchFamily="49" charset="0"/>
            </a:endParaRPr>
          </a:p>
        </p:txBody>
      </p:sp>
      <p:sp>
        <p:nvSpPr>
          <p:cNvPr id="296964" name="Rectangle 2"/>
          <p:cNvSpPr>
            <a:spLocks noGrp="1" noRot="1" noChangeAspect="1" noChangeArrowheads="1" noTextEdit="1"/>
          </p:cNvSpPr>
          <p:nvPr>
            <p:ph type="sldImg"/>
          </p:nvPr>
        </p:nvSpPr>
        <p:spPr>
          <a:ln/>
        </p:spPr>
      </p:sp>
      <p:sp>
        <p:nvSpPr>
          <p:cNvPr id="296965" name="Rectangle 3"/>
          <p:cNvSpPr>
            <a:spLocks noGrp="1" noChangeArrowheads="1"/>
          </p:cNvSpPr>
          <p:nvPr>
            <p:ph type="body" idx="1"/>
          </p:nvPr>
        </p:nvSpPr>
        <p:spPr>
          <a:noFill/>
          <a:ln/>
        </p:spPr>
        <p:txBody>
          <a:bodyPr/>
          <a:lstStyle/>
          <a:p>
            <a:r>
              <a:rPr lang="en-US" dirty="0"/>
              <a:t>The key insight is that the enqueuer only decrements the counter, and really cares only whether or not the counter value is zero. Symmetrically, the dequeuer cares only whether or not the counter value is the queue capacity.</a:t>
            </a:r>
          </a:p>
          <a:p>
            <a:endParaRPr lang="en-US" dirty="0"/>
          </a:p>
          <a:p>
            <a:r>
              <a:rPr lang="en-US" dirty="0"/>
              <a:t>NB: the deq() method does not explicitly check the size field, but relies on testing the sentinel Node’s next field. Same thing.</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p>
            <a:fld id="{16E2F4C2-4563-4646-A3E9-E19A895E455E}" type="slidenum">
              <a:rPr lang="x-none" smtClean="0"/>
              <a:pPr/>
              <a:t>54</a:t>
            </a:fld>
            <a:endParaRPr lang="en-US" dirty="0"/>
          </a:p>
        </p:txBody>
      </p:sp>
      <p:sp>
        <p:nvSpPr>
          <p:cNvPr id="2979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AD80E27-2704-4311-858C-4A2CC2B3067B}" type="slidenum">
              <a:rPr lang="x-none" sz="1300">
                <a:latin typeface="Marlett" pitchFamily="2" charset="2"/>
              </a:rPr>
              <a:pPr defTabSz="966788"/>
              <a:t>54</a:t>
            </a:fld>
            <a:endParaRPr lang="en-US" sz="1300" dirty="0">
              <a:latin typeface="Marlett" pitchFamily="2" charset="2"/>
              <a:cs typeface="Courier New" pitchFamily="49" charset="0"/>
            </a:endParaRPr>
          </a:p>
        </p:txBody>
      </p:sp>
      <p:sp>
        <p:nvSpPr>
          <p:cNvPr id="297988" name="Rectangle 2"/>
          <p:cNvSpPr>
            <a:spLocks noGrp="1" noRot="1" noChangeAspect="1" noChangeArrowheads="1" noTextEdit="1"/>
          </p:cNvSpPr>
          <p:nvPr>
            <p:ph type="sldImg"/>
          </p:nvPr>
        </p:nvSpPr>
        <p:spPr>
          <a:ln/>
        </p:spPr>
      </p:sp>
      <p:sp>
        <p:nvSpPr>
          <p:cNvPr id="297989" name="Rectangle 3"/>
          <p:cNvSpPr>
            <a:spLocks noGrp="1" noChangeArrowheads="1"/>
          </p:cNvSpPr>
          <p:nvPr>
            <p:ph type="body" idx="1"/>
          </p:nvPr>
        </p:nvSpPr>
        <p:spPr>
          <a:noFill/>
          <a:ln/>
        </p:spPr>
        <p:txBody>
          <a:bodyPr/>
          <a:lstStyle/>
          <a:p>
            <a:r>
              <a:rPr lang="en-US" dirty="0"/>
              <a:t>The key insight is that the enqueuer only decrements the counter, and really cares only whether or not the counter value is zero. Symmetrically, the dequeuer cares only whether or not the counter value is the queue capacity.</a:t>
            </a:r>
          </a:p>
          <a:p>
            <a:endParaRPr lang="en-US" dirty="0"/>
          </a:p>
          <a:p>
            <a:r>
              <a:rPr lang="en-US" dirty="0"/>
              <a:t>NB: the deq() method does not explicitly check the size field, but relies on testing the sentinel Node’s next field. Same thing.</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3BF9D282-5835-4180-A706-F4A478E687EC}" type="slidenum">
              <a:rPr lang="x-none" smtClean="0"/>
              <a:pPr/>
              <a:t>55</a:t>
            </a:fld>
            <a:endParaRPr lang="en-US" dirty="0"/>
          </a:p>
        </p:txBody>
      </p:sp>
      <p:sp>
        <p:nvSpPr>
          <p:cNvPr id="2990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3EEF722-FFF7-4E4E-9C37-36C3EEA5E260}" type="slidenum">
              <a:rPr lang="x-none" sz="1300">
                <a:latin typeface="Marlett" pitchFamily="2" charset="2"/>
              </a:rPr>
              <a:pPr defTabSz="966788"/>
              <a:t>55</a:t>
            </a:fld>
            <a:endParaRPr lang="en-US" sz="1300" dirty="0">
              <a:latin typeface="Marlett" pitchFamily="2" charset="2"/>
              <a:cs typeface="Courier New" pitchFamily="49" charset="0"/>
            </a:endParaRPr>
          </a:p>
        </p:txBody>
      </p:sp>
      <p:sp>
        <p:nvSpPr>
          <p:cNvPr id="299012" name="Rectangle 2"/>
          <p:cNvSpPr>
            <a:spLocks noGrp="1" noRot="1" noChangeAspect="1" noChangeArrowheads="1" noTextEdit="1"/>
          </p:cNvSpPr>
          <p:nvPr>
            <p:ph type="sldImg"/>
          </p:nvPr>
        </p:nvSpPr>
        <p:spPr>
          <a:ln/>
        </p:spPr>
      </p:sp>
      <p:sp>
        <p:nvSpPr>
          <p:cNvPr id="299013" name="Rectangle 3"/>
          <p:cNvSpPr>
            <a:spLocks noGrp="1" noChangeArrowheads="1"/>
          </p:cNvSpPr>
          <p:nvPr>
            <p:ph type="body" idx="1"/>
          </p:nvPr>
        </p:nvSpPr>
        <p:spPr>
          <a:noFill/>
          <a:ln/>
        </p:spPr>
        <p:txBody>
          <a:bodyPr/>
          <a:lstStyle/>
          <a:p>
            <a:r>
              <a:rPr lang="en-US" dirty="0"/>
              <a:t>Let’s summarize. We split the size field in to two parts. The enqueuer decrements the enqSize field, and the dequeuer increments the deqSize field. When the enqueuer discovers that its field has reached capacity, then it tries to recalculate the size. Why do this? It replaces synchronization with each method call with sporadic, intermittent synchronization. As a practical matter, an enqueuer that runs out of space needs to acquire the dequeue  lock (why?) (ANSWER: to prevent the dequeuer from decrementing the size at the same time we are trying to copy it).</a:t>
            </a:r>
          </a:p>
          <a:p>
            <a:endParaRPr lang="en-US" dirty="0"/>
          </a:p>
          <a:p>
            <a:r>
              <a:rPr lang="en-US" dirty="0"/>
              <a:t>WARNING: Any time you try to acquire a lock while holding another, your ears should prick up (alt: your spider-sense should tingle) because you are just asking for a deadlock. So far, no danger, because all of the methods seen so far never hold more than one lock at a time.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F700D57F-E81F-4C64-A524-B4E85CBD8805}" type="slidenum">
              <a:rPr lang="x-none" smtClean="0"/>
              <a:pPr/>
              <a:t>56</a:t>
            </a:fld>
            <a:endParaRPr lang="en-US" dirty="0"/>
          </a:p>
        </p:txBody>
      </p:sp>
      <p:sp>
        <p:nvSpPr>
          <p:cNvPr id="3000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C972D91-5FD5-472F-9842-01C37317A6AE}" type="slidenum">
              <a:rPr lang="x-none" sz="1300">
                <a:latin typeface="Marlett" pitchFamily="2" charset="2"/>
              </a:rPr>
              <a:pPr defTabSz="966788"/>
              <a:t>56</a:t>
            </a:fld>
            <a:endParaRPr lang="en-US" sz="1300" dirty="0">
              <a:latin typeface="Marlett" pitchFamily="2" charset="2"/>
              <a:cs typeface="Courier New" pitchFamily="49" charset="0"/>
            </a:endParaRPr>
          </a:p>
        </p:txBody>
      </p:sp>
      <p:sp>
        <p:nvSpPr>
          <p:cNvPr id="300036" name="Rectangle 2"/>
          <p:cNvSpPr>
            <a:spLocks noGrp="1" noRot="1" noChangeAspect="1" noChangeArrowheads="1" noTextEdit="1"/>
          </p:cNvSpPr>
          <p:nvPr>
            <p:ph type="sldImg"/>
          </p:nvPr>
        </p:nvSpPr>
        <p:spPr>
          <a:ln/>
        </p:spPr>
      </p:sp>
      <p:sp>
        <p:nvSpPr>
          <p:cNvPr id="300037" name="Rectangle 3"/>
          <p:cNvSpPr>
            <a:spLocks noGrp="1" noChangeArrowheads="1"/>
          </p:cNvSpPr>
          <p:nvPr>
            <p:ph type="body" idx="1"/>
          </p:nvPr>
        </p:nvSpPr>
        <p:spPr>
          <a:noFill/>
          <a:ln/>
        </p:spPr>
        <p:txBody>
          <a:bodyPr/>
          <a:lstStyle/>
          <a:p>
            <a:r>
              <a:rPr lang="en-US" dirty="0"/>
              <a:t>Now we consider an alternative approach that does not use locks. The Lock-free queue is due to Maged Michael &amp; Michael Scott</a:t>
            </a:r>
          </a:p>
          <a:p>
            <a:endParaRPr lang="en-US" dirty="0"/>
          </a:p>
          <a:p>
            <a:r>
              <a:rPr lang="en-US" dirty="0"/>
              <a:t>HUMOR: this construction is due to Maged Michael and Michael Scott. Everyone cites it as Michael Scott, which means that many people (unjustly) think that Michael Scott invented it. The moral is, make sure that your last name is not the same as your advisor’s first name.</a:t>
            </a:r>
          </a:p>
          <a:p>
            <a:endParaRPr lang="en-US" dirty="0"/>
          </a:p>
          <a:p>
            <a:r>
              <a:rPr lang="en-US" dirty="0"/>
              <a:t>Here too we use a list-based structure. Since the queue is unbounded, arrays would be awkward. As before, We start out with head and tail fields that point to the first and last entries in the list. The first Node in the list is a sentinel Node whose value field is meaningless. The sentinel acts as a placeholder.</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0AB5077F-3DEE-48B5-95A1-23B8FC0025D5}" type="slidenum">
              <a:rPr lang="x-none" smtClean="0"/>
              <a:pPr/>
              <a:t>57</a:t>
            </a:fld>
            <a:endParaRPr lang="en-US" dirty="0"/>
          </a:p>
        </p:txBody>
      </p:sp>
      <p:sp>
        <p:nvSpPr>
          <p:cNvPr id="3010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D2F1DC5-BADD-4A3F-9AEB-AF6B3A336CA3}" type="slidenum">
              <a:rPr lang="x-none" sz="1300">
                <a:latin typeface="Marlett" pitchFamily="2" charset="2"/>
              </a:rPr>
              <a:pPr defTabSz="966788"/>
              <a:t>57</a:t>
            </a:fld>
            <a:endParaRPr lang="en-US" sz="1300" dirty="0">
              <a:latin typeface="Marlett" pitchFamily="2" charset="2"/>
              <a:cs typeface="Courier New" pitchFamily="49" charset="0"/>
            </a:endParaRPr>
          </a:p>
        </p:txBody>
      </p:sp>
      <p:sp>
        <p:nvSpPr>
          <p:cNvPr id="301060" name="Rectangle 2"/>
          <p:cNvSpPr>
            <a:spLocks noGrp="1" noRot="1" noChangeAspect="1" noChangeArrowheads="1" noTextEdit="1"/>
          </p:cNvSpPr>
          <p:nvPr>
            <p:ph type="sldImg"/>
          </p:nvPr>
        </p:nvSpPr>
        <p:spPr>
          <a:ln/>
        </p:spPr>
      </p:sp>
      <p:sp>
        <p:nvSpPr>
          <p:cNvPr id="301061" name="Rectangle 3"/>
          <p:cNvSpPr>
            <a:spLocks noGrp="1" noChangeArrowheads="1"/>
          </p:cNvSpPr>
          <p:nvPr>
            <p:ph type="body" idx="1"/>
          </p:nvPr>
        </p:nvSpPr>
        <p:spPr>
          <a:noFill/>
          <a:ln/>
        </p:spPr>
        <p:txBody>
          <a:bodyPr/>
          <a:lstStyle/>
          <a:p>
            <a:r>
              <a:rPr lang="en-US" dirty="0"/>
              <a:t>One difference from the lock-based queue is that we use CAS to manipulate the next fields of entries. Before, we did all our synchronization on designed fields in the queue itself, but here we must synchronize on Node fields as well.</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3B79B8C2-9F95-4C26-B458-EF6E49785334}" type="slidenum">
              <a:rPr lang="x-none" smtClean="0"/>
              <a:pPr/>
              <a:t>58</a:t>
            </a:fld>
            <a:endParaRPr lang="en-US" dirty="0"/>
          </a:p>
        </p:txBody>
      </p:sp>
      <p:sp>
        <p:nvSpPr>
          <p:cNvPr id="3020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B935959-50F6-4377-AA5A-7A4A6717BF27}" type="slidenum">
              <a:rPr lang="x-none" sz="1300">
                <a:latin typeface="Marlett" pitchFamily="2" charset="2"/>
              </a:rPr>
              <a:pPr defTabSz="966788"/>
              <a:t>58</a:t>
            </a:fld>
            <a:endParaRPr lang="en-US" sz="1300" dirty="0">
              <a:latin typeface="Marlett" pitchFamily="2" charset="2"/>
              <a:cs typeface="Courier New" pitchFamily="49" charset="0"/>
            </a:endParaRPr>
          </a:p>
        </p:txBody>
      </p:sp>
      <p:sp>
        <p:nvSpPr>
          <p:cNvPr id="302084" name="Rectangle 2"/>
          <p:cNvSpPr>
            <a:spLocks noGrp="1" noRot="1" noChangeAspect="1" noChangeArrowheads="1" noTextEdit="1"/>
          </p:cNvSpPr>
          <p:nvPr>
            <p:ph type="sldImg"/>
          </p:nvPr>
        </p:nvSpPr>
        <p:spPr>
          <a:ln/>
        </p:spPr>
      </p:sp>
      <p:sp>
        <p:nvSpPr>
          <p:cNvPr id="302085" name="Rectangle 3"/>
          <p:cNvSpPr>
            <a:spLocks noGrp="1" noChangeArrowheads="1"/>
          </p:cNvSpPr>
          <p:nvPr>
            <p:ph type="body" idx="1"/>
          </p:nvPr>
        </p:nvSpPr>
        <p:spPr>
          <a:noFill/>
          <a:ln/>
        </p:spPr>
        <p:txBody>
          <a:bodyPr/>
          <a:lstStyle/>
          <a:p>
            <a:r>
              <a:rPr lang="en-US" dirty="0"/>
              <a:t>As a first step, the enqueuer calls CAS to sent the tail Node’s next field to the new Node.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2A4915E3-0B2B-42AB-A06D-C6CE6F128710}" type="slidenum">
              <a:rPr lang="x-none" smtClean="0"/>
              <a:pPr/>
              <a:t>59</a:t>
            </a:fld>
            <a:endParaRPr lang="en-US" dirty="0"/>
          </a:p>
        </p:txBody>
      </p:sp>
      <p:sp>
        <p:nvSpPr>
          <p:cNvPr id="3031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5C59623-8B08-47FF-BC72-5C0BEDB45CCE}" type="slidenum">
              <a:rPr lang="x-none" sz="1300">
                <a:latin typeface="Marlett" pitchFamily="2" charset="2"/>
              </a:rPr>
              <a:pPr defTabSz="966788"/>
              <a:t>59</a:t>
            </a:fld>
            <a:endParaRPr lang="en-US" sz="1300" dirty="0">
              <a:latin typeface="Marlett" pitchFamily="2" charset="2"/>
              <a:cs typeface="Courier New" pitchFamily="49" charset="0"/>
            </a:endParaRPr>
          </a:p>
        </p:txBody>
      </p:sp>
      <p:sp>
        <p:nvSpPr>
          <p:cNvPr id="303108" name="Rectangle 2"/>
          <p:cNvSpPr>
            <a:spLocks noGrp="1" noRot="1" noChangeAspect="1" noChangeArrowheads="1" noTextEdit="1"/>
          </p:cNvSpPr>
          <p:nvPr>
            <p:ph type="sldImg"/>
          </p:nvPr>
        </p:nvSpPr>
        <p:spPr>
          <a:ln/>
        </p:spPr>
      </p:sp>
      <p:sp>
        <p:nvSpPr>
          <p:cNvPr id="303109" name="Rectangle 3"/>
          <p:cNvSpPr>
            <a:spLocks noGrp="1" noChangeArrowheads="1"/>
          </p:cNvSpPr>
          <p:nvPr>
            <p:ph type="body" idx="1"/>
          </p:nvPr>
        </p:nvSpPr>
        <p:spPr>
          <a:noFill/>
          <a:ln/>
        </p:spPr>
        <p:txBody>
          <a:bodyPr/>
          <a:lstStyle/>
          <a:p>
            <a:r>
              <a:rPr lang="en-US" dirty="0"/>
              <a:t>As a first step, the enqueuer calls CAS to sent the tail Node’s next field to the new Node.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5286B8DC-EA54-4319-95E7-98B6BF3841B3}" type="slidenum">
              <a:rPr lang="x-none" smtClean="0"/>
              <a:pPr/>
              <a:t>60</a:t>
            </a:fld>
            <a:endParaRPr lang="en-US" dirty="0"/>
          </a:p>
        </p:txBody>
      </p:sp>
      <p:sp>
        <p:nvSpPr>
          <p:cNvPr id="3041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1BB08F2-CB6D-432F-80B9-2D4279F5B2B6}" type="slidenum">
              <a:rPr lang="x-none" sz="1300">
                <a:latin typeface="Marlett" pitchFamily="2" charset="2"/>
              </a:rPr>
              <a:pPr defTabSz="966788"/>
              <a:t>60</a:t>
            </a:fld>
            <a:endParaRPr lang="en-US" sz="1300" dirty="0">
              <a:latin typeface="Marlett" pitchFamily="2" charset="2"/>
              <a:cs typeface="Courier New" pitchFamily="49" charset="0"/>
            </a:endParaRPr>
          </a:p>
        </p:txBody>
      </p:sp>
      <p:sp>
        <p:nvSpPr>
          <p:cNvPr id="304132" name="Rectangle 2"/>
          <p:cNvSpPr>
            <a:spLocks noGrp="1" noRot="1" noChangeAspect="1" noChangeArrowheads="1" noTextEdit="1"/>
          </p:cNvSpPr>
          <p:nvPr>
            <p:ph type="sldImg"/>
          </p:nvPr>
        </p:nvSpPr>
        <p:spPr>
          <a:ln/>
        </p:spPr>
      </p:sp>
      <p:sp>
        <p:nvSpPr>
          <p:cNvPr id="304133" name="Rectangle 3"/>
          <p:cNvSpPr>
            <a:spLocks noGrp="1" noChangeArrowheads="1"/>
          </p:cNvSpPr>
          <p:nvPr>
            <p:ph type="body" idx="1"/>
          </p:nvPr>
        </p:nvSpPr>
        <p:spPr>
          <a:noFill/>
          <a:ln/>
        </p:spPr>
        <p:txBody>
          <a:bodyPr/>
          <a:lstStyle/>
          <a:p>
            <a:r>
              <a:rPr lang="en-US" dirty="0"/>
              <a:t>As a first step, the enqueuer calls CAS to sent the tail Node’s next field to the new Node.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DA716751-7547-4519-8479-7BA6835C112E}" type="slidenum">
              <a:rPr lang="x-none" smtClean="0"/>
              <a:pPr/>
              <a:t>61</a:t>
            </a:fld>
            <a:endParaRPr lang="en-US" dirty="0"/>
          </a:p>
        </p:txBody>
      </p:sp>
      <p:sp>
        <p:nvSpPr>
          <p:cNvPr id="3051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DE3D4E2-FE00-47F3-8AE0-2F0E045BA16C}" type="slidenum">
              <a:rPr lang="x-none" sz="1300">
                <a:latin typeface="Marlett" pitchFamily="2" charset="2"/>
              </a:rPr>
              <a:pPr defTabSz="966788"/>
              <a:t>61</a:t>
            </a:fld>
            <a:endParaRPr lang="en-US" sz="1300" dirty="0">
              <a:latin typeface="Marlett" pitchFamily="2" charset="2"/>
              <a:cs typeface="Courier New" pitchFamily="49" charset="0"/>
            </a:endParaRPr>
          </a:p>
        </p:txBody>
      </p:sp>
      <p:sp>
        <p:nvSpPr>
          <p:cNvPr id="305156" name="Rectangle 2"/>
          <p:cNvSpPr>
            <a:spLocks noGrp="1" noRot="1" noChangeAspect="1" noChangeArrowheads="1" noTextEdit="1"/>
          </p:cNvSpPr>
          <p:nvPr>
            <p:ph type="sldImg"/>
          </p:nvPr>
        </p:nvSpPr>
        <p:spPr>
          <a:ln/>
        </p:spPr>
      </p:sp>
      <p:sp>
        <p:nvSpPr>
          <p:cNvPr id="305157" name="Rectangle 3"/>
          <p:cNvSpPr>
            <a:spLocks noGrp="1" noChangeArrowheads="1"/>
          </p:cNvSpPr>
          <p:nvPr>
            <p:ph type="body" idx="1"/>
          </p:nvPr>
        </p:nvSpPr>
        <p:spPr>
          <a:noFill/>
          <a:ln/>
        </p:spPr>
        <p:txBody>
          <a:bodyPr/>
          <a:lstStyle/>
          <a:p>
            <a:r>
              <a:rPr lang="en-US" dirty="0"/>
              <a:t>Once the tail Node’s next field has been redirected, use CAS to redirect the queue’s tail field to the new Node.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1FB83449-1AF9-4594-BAA0-1348619FA898}" type="slidenum">
              <a:rPr lang="x-none" smtClean="0"/>
              <a:pPr/>
              <a:t>62</a:t>
            </a:fld>
            <a:endParaRPr lang="en-US" dirty="0"/>
          </a:p>
        </p:txBody>
      </p:sp>
      <p:sp>
        <p:nvSpPr>
          <p:cNvPr id="3061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19E01D1-ED76-459E-A476-057E24B3F727}" type="slidenum">
              <a:rPr lang="x-none" sz="1300">
                <a:latin typeface="Marlett" pitchFamily="2" charset="2"/>
              </a:rPr>
              <a:pPr defTabSz="966788"/>
              <a:t>62</a:t>
            </a:fld>
            <a:endParaRPr lang="en-US" sz="1300" dirty="0">
              <a:latin typeface="Marlett" pitchFamily="2" charset="2"/>
              <a:cs typeface="Courier New" pitchFamily="49" charset="0"/>
            </a:endParaRPr>
          </a:p>
        </p:txBody>
      </p:sp>
      <p:sp>
        <p:nvSpPr>
          <p:cNvPr id="306180" name="Rectangle 2"/>
          <p:cNvSpPr>
            <a:spLocks noGrp="1" noRot="1" noChangeAspect="1" noChangeArrowheads="1" noTextEdit="1"/>
          </p:cNvSpPr>
          <p:nvPr>
            <p:ph type="sldImg"/>
          </p:nvPr>
        </p:nvSpPr>
        <p:spPr>
          <a:ln/>
        </p:spPr>
      </p:sp>
      <p:sp>
        <p:nvSpPr>
          <p:cNvPr id="306181" name="Rectangle 3"/>
          <p:cNvSpPr>
            <a:spLocks noGrp="1" noChangeArrowheads="1"/>
          </p:cNvSpPr>
          <p:nvPr>
            <p:ph type="body" idx="1"/>
          </p:nvPr>
        </p:nvSpPr>
        <p:spPr>
          <a:noFill/>
          <a:ln/>
        </p:spPr>
        <p:txBody>
          <a:bodyPr/>
          <a:lstStyle/>
          <a:p>
            <a:r>
              <a:rPr lang="en-US" dirty="0"/>
              <a:t>[pe·nul·ti·mate – adjective -- next to the last: “the penultimate scene of the play”] </a:t>
            </a:r>
          </a:p>
          <a:p>
            <a:endParaRPr lang="en-US" dirty="0"/>
          </a:p>
          <a:p>
            <a:r>
              <a:rPr lang="en-US" dirty="0"/>
              <a:t>As you may have guessed, the situation is more complicated than it appears. The enq() method is supposed to be atomic, so how can we get away with implementing it in two non-atomic steps? We can count on the following invariant: the tail field is a reference to (1) actual last Node, or (2) the Node just before the actual last Node.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7A26739A-F19A-43BB-89B8-697FDC73DFB9}" type="slidenum">
              <a:rPr lang="x-none" smtClean="0"/>
              <a:pPr/>
              <a:t>63</a:t>
            </a:fld>
            <a:endParaRPr lang="en-US" dirty="0"/>
          </a:p>
        </p:txBody>
      </p:sp>
      <p:sp>
        <p:nvSpPr>
          <p:cNvPr id="3072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12F917C-BBFC-4E8F-9880-5181E632E609}" type="slidenum">
              <a:rPr lang="x-none" sz="1300">
                <a:latin typeface="Marlett" pitchFamily="2" charset="2"/>
              </a:rPr>
              <a:pPr defTabSz="966788"/>
              <a:t>63</a:t>
            </a:fld>
            <a:endParaRPr lang="en-US" sz="1300" dirty="0">
              <a:latin typeface="Marlett" pitchFamily="2" charset="2"/>
              <a:cs typeface="Courier New" pitchFamily="49" charset="0"/>
            </a:endParaRPr>
          </a:p>
        </p:txBody>
      </p:sp>
      <p:sp>
        <p:nvSpPr>
          <p:cNvPr id="307204" name="Rectangle 2"/>
          <p:cNvSpPr>
            <a:spLocks noGrp="1" noRot="1" noChangeAspect="1" noChangeArrowheads="1" noTextEdit="1"/>
          </p:cNvSpPr>
          <p:nvPr>
            <p:ph type="sldImg"/>
          </p:nvPr>
        </p:nvSpPr>
        <p:spPr>
          <a:ln/>
        </p:spPr>
      </p:sp>
      <p:sp>
        <p:nvSpPr>
          <p:cNvPr id="307205" name="Rectangle 3"/>
          <p:cNvSpPr>
            <a:spLocks noGrp="1" noChangeArrowheads="1"/>
          </p:cNvSpPr>
          <p:nvPr>
            <p:ph type="body" idx="1"/>
          </p:nvPr>
        </p:nvSpPr>
        <p:spPr>
          <a:noFill/>
          <a:ln/>
        </p:spPr>
        <p:txBody>
          <a:bodyPr/>
          <a:lstStyle/>
          <a:p>
            <a:r>
              <a:rPr lang="en-US" dirty="0"/>
              <a:t>Any method call must be prepared to encounter a tail field that is trailing behind the actual tail. This situation is easy to detect. How? (Answer: tail.next not null). How to deal with it? Fix it! Call compareAndSet to set the queue’s tail field to point to the actual last Node in the queuel</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F3438959-0F24-4E6B-8FBD-A219A991C023}" type="slidenum">
              <a:rPr lang="x-none" smtClean="0"/>
              <a:pPr/>
              <a:t>64</a:t>
            </a:fld>
            <a:endParaRPr lang="en-US" dirty="0"/>
          </a:p>
        </p:txBody>
      </p:sp>
      <p:sp>
        <p:nvSpPr>
          <p:cNvPr id="3082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D92BEEB-A26F-461A-8AF1-C09155B42A74}" type="slidenum">
              <a:rPr lang="x-none" sz="1300">
                <a:latin typeface="Marlett" pitchFamily="2" charset="2"/>
              </a:rPr>
              <a:pPr defTabSz="966788"/>
              <a:t>64</a:t>
            </a:fld>
            <a:endParaRPr lang="en-US" sz="1300" dirty="0">
              <a:latin typeface="Marlett" pitchFamily="2" charset="2"/>
              <a:cs typeface="Courier New" pitchFamily="49" charset="0"/>
            </a:endParaRPr>
          </a:p>
        </p:txBody>
      </p:sp>
      <p:sp>
        <p:nvSpPr>
          <p:cNvPr id="308228" name="Rectangle 2"/>
          <p:cNvSpPr>
            <a:spLocks noGrp="1" noRot="1" noChangeAspect="1" noChangeArrowheads="1" noTextEdit="1"/>
          </p:cNvSpPr>
          <p:nvPr>
            <p:ph type="sldImg"/>
          </p:nvPr>
        </p:nvSpPr>
        <p:spPr>
          <a:ln/>
        </p:spPr>
      </p:sp>
      <p:sp>
        <p:nvSpPr>
          <p:cNvPr id="308229" name="Rectangle 3"/>
          <p:cNvSpPr>
            <a:spLocks noGrp="1" noChangeArrowheads="1"/>
          </p:cNvSpPr>
          <p:nvPr>
            <p:ph type="body" idx="1"/>
          </p:nvPr>
        </p:nvSpPr>
        <p:spPr>
          <a:noFill/>
          <a:ln/>
        </p:spPr>
        <p:txBody>
          <a:bodyPr/>
          <a:lstStyle/>
          <a:p>
            <a:r>
              <a:rPr lang="en-US" dirty="0"/>
              <a:t>What do we do if the CAS calls fail? It matters a lot in which CAS call this happened. In Step One, a failed CAS implies a synchronization conflict with another enq() call. Here, the most sensible approach is to abandon the current effort (panic!) and start over. In Step Two, we can ignore a failed CAS, simply because the failure means that some other thread has executed that step on our behalf.</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3C9ECA11-9F6A-4F8E-BCD2-FCBA15DAEE1E}" type="slidenum">
              <a:rPr lang="x-none" smtClean="0"/>
              <a:pPr/>
              <a:t>65</a:t>
            </a:fld>
            <a:endParaRPr lang="en-US" dirty="0"/>
          </a:p>
        </p:txBody>
      </p:sp>
      <p:sp>
        <p:nvSpPr>
          <p:cNvPr id="3092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18BC410-0234-4EBF-B01A-B2887FB82943}" type="slidenum">
              <a:rPr lang="x-none" sz="1300">
                <a:latin typeface="Marlett" pitchFamily="2" charset="2"/>
              </a:rPr>
              <a:pPr defTabSz="966788"/>
              <a:t>65</a:t>
            </a:fld>
            <a:endParaRPr lang="en-US" sz="1300" dirty="0">
              <a:latin typeface="Marlett" pitchFamily="2" charset="2"/>
              <a:cs typeface="Courier New" pitchFamily="49" charset="0"/>
            </a:endParaRPr>
          </a:p>
        </p:txBody>
      </p:sp>
      <p:sp>
        <p:nvSpPr>
          <p:cNvPr id="309252" name="Rectangle 2"/>
          <p:cNvSpPr>
            <a:spLocks noGrp="1" noRot="1" noChangeAspect="1" noChangeArrowheads="1" noTextEdit="1"/>
          </p:cNvSpPr>
          <p:nvPr>
            <p:ph type="sldImg"/>
          </p:nvPr>
        </p:nvSpPr>
        <p:spPr>
          <a:ln/>
        </p:spPr>
      </p:sp>
      <p:sp>
        <p:nvSpPr>
          <p:cNvPr id="309253" name="Rectangle 3"/>
          <p:cNvSpPr>
            <a:spLocks noGrp="1" noChangeArrowheads="1"/>
          </p:cNvSpPr>
          <p:nvPr>
            <p:ph type="body" idx="1"/>
          </p:nvPr>
        </p:nvSpPr>
        <p:spPr>
          <a:noFill/>
          <a:ln/>
        </p:spPr>
        <p:txBody>
          <a:bodyPr/>
          <a:lstStyle/>
          <a:p>
            <a:r>
              <a:rPr lang="en-US" dirty="0"/>
              <a:t>Next, the thread reads the first Node’s value, and stores it in a local variable. The slide suggests that the value is nulled out, but in fact there is no need to do so.</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89FB1534-965F-4E4D-BB1A-6817C3D0931B}" type="slidenum">
              <a:rPr lang="x-none" smtClean="0"/>
              <a:pPr/>
              <a:t>66</a:t>
            </a:fld>
            <a:endParaRPr lang="en-US" dirty="0"/>
          </a:p>
        </p:txBody>
      </p:sp>
      <p:sp>
        <p:nvSpPr>
          <p:cNvPr id="3102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9A46962-2E28-4D8C-8B6E-BED8895D8366}" type="slidenum">
              <a:rPr lang="x-none" sz="1300">
                <a:latin typeface="Marlett" pitchFamily="2" charset="2"/>
              </a:rPr>
              <a:pPr defTabSz="966788"/>
              <a:t>66</a:t>
            </a:fld>
            <a:endParaRPr lang="en-US" sz="1300" dirty="0">
              <a:latin typeface="Marlett" pitchFamily="2" charset="2"/>
              <a:cs typeface="Courier New" pitchFamily="49" charset="0"/>
            </a:endParaRPr>
          </a:p>
        </p:txBody>
      </p:sp>
      <p:sp>
        <p:nvSpPr>
          <p:cNvPr id="310276" name="Rectangle 2"/>
          <p:cNvSpPr>
            <a:spLocks noGrp="1" noRot="1" noChangeAspect="1" noChangeArrowheads="1" noTextEdit="1"/>
          </p:cNvSpPr>
          <p:nvPr>
            <p:ph type="sldImg"/>
          </p:nvPr>
        </p:nvSpPr>
        <p:spPr>
          <a:ln/>
        </p:spPr>
      </p:sp>
      <p:sp>
        <p:nvSpPr>
          <p:cNvPr id="310277" name="Rectangle 3"/>
          <p:cNvSpPr>
            <a:spLocks noGrp="1" noChangeArrowheads="1"/>
          </p:cNvSpPr>
          <p:nvPr>
            <p:ph type="body" idx="1"/>
          </p:nvPr>
        </p:nvSpPr>
        <p:spPr>
          <a:noFill/>
          <a:ln/>
        </p:spPr>
        <p:txBody>
          <a:bodyPr/>
          <a:lstStyle/>
          <a:p>
            <a:r>
              <a:rPr lang="en-US" dirty="0"/>
              <a:t>The thread then makes the first Node the new sentinel, and discards the old sentinel. This is the clever trick I mentioned earlier that ensures that we do not need to lock the Node itself. We do not physically remove the Node, we just demote it to sentinel.</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F210F5B5-4F20-44D4-A023-CCCCD7BE7630}" type="slidenum">
              <a:rPr lang="x-none" smtClean="0"/>
              <a:pPr/>
              <a:t>67</a:t>
            </a:fld>
            <a:endParaRPr lang="en-US" dirty="0"/>
          </a:p>
        </p:txBody>
      </p:sp>
      <p:sp>
        <p:nvSpPr>
          <p:cNvPr id="3112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C75BF43-6C83-45DB-894C-1A1F90E37098}" type="slidenum">
              <a:rPr lang="x-none" sz="1300">
                <a:latin typeface="Marlett" pitchFamily="2" charset="2"/>
              </a:rPr>
              <a:pPr defTabSz="966788"/>
              <a:t>67</a:t>
            </a:fld>
            <a:endParaRPr lang="en-US" sz="1300" dirty="0">
              <a:latin typeface="Marlett" pitchFamily="2" charset="2"/>
              <a:cs typeface="Courier New" pitchFamily="49" charset="0"/>
            </a:endParaRPr>
          </a:p>
        </p:txBody>
      </p:sp>
      <p:sp>
        <p:nvSpPr>
          <p:cNvPr id="311300" name="Rectangle 2"/>
          <p:cNvSpPr>
            <a:spLocks noGrp="1" noRot="1" noChangeAspect="1" noChangeArrowheads="1" noTextEdit="1"/>
          </p:cNvSpPr>
          <p:nvPr>
            <p:ph type="sldImg"/>
          </p:nvPr>
        </p:nvSpPr>
        <p:spPr>
          <a:ln/>
        </p:spPr>
      </p:sp>
      <p:sp>
        <p:nvSpPr>
          <p:cNvPr id="311301" name="Rectangle 3"/>
          <p:cNvSpPr>
            <a:spLocks noGrp="1" noChangeArrowheads="1"/>
          </p:cNvSpPr>
          <p:nvPr>
            <p:ph type="body" idx="1"/>
          </p:nvPr>
        </p:nvSpPr>
        <p:spPr>
          <a:noFill/>
          <a:ln/>
        </p:spPr>
        <p:txBody>
          <a:bodyPr/>
          <a:lstStyle/>
          <a:p>
            <a:r>
              <a:rPr lang="en-US" dirty="0"/>
              <a:t>Let’s take a brief detour. What do we do with nodes after we remove them from the queue? This is not an issue with the lock-based implementation, but it requires some thought here. In Java, we can just let the garbage collector recycle unused objects. But what if we are operating in an environment where there is no garbage collector, or where we think we can recycle memory more efficiently?</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p:spPr>
        <p:txBody>
          <a:bodyPr/>
          <a:lstStyle/>
          <a:p>
            <a:fld id="{FCC9AE5A-5B26-4129-8FCF-CF728C1E9697}" type="slidenum">
              <a:rPr lang="x-none" smtClean="0"/>
              <a:pPr/>
              <a:t>68</a:t>
            </a:fld>
            <a:endParaRPr lang="en-US" dirty="0"/>
          </a:p>
        </p:txBody>
      </p:sp>
      <p:sp>
        <p:nvSpPr>
          <p:cNvPr id="3123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6995293-3AD1-4EF4-AD7F-CD33FFF3243B}" type="slidenum">
              <a:rPr lang="x-none" sz="1300">
                <a:latin typeface="Marlett" pitchFamily="2" charset="2"/>
              </a:rPr>
              <a:pPr defTabSz="966788"/>
              <a:t>68</a:t>
            </a:fld>
            <a:endParaRPr lang="en-US" sz="1300" dirty="0">
              <a:latin typeface="Marlett" pitchFamily="2" charset="2"/>
              <a:cs typeface="Courier New" pitchFamily="49" charset="0"/>
            </a:endParaRPr>
          </a:p>
        </p:txBody>
      </p:sp>
      <p:sp>
        <p:nvSpPr>
          <p:cNvPr id="312324" name="Rectangle 2"/>
          <p:cNvSpPr>
            <a:spLocks noGrp="1" noRot="1" noChangeAspect="1" noChangeArrowheads="1" noTextEdit="1"/>
          </p:cNvSpPr>
          <p:nvPr>
            <p:ph type="sldImg"/>
          </p:nvPr>
        </p:nvSpPr>
        <p:spPr>
          <a:ln/>
        </p:spPr>
      </p:sp>
      <p:sp>
        <p:nvSpPr>
          <p:cNvPr id="312325" name="Rectangle 3"/>
          <p:cNvSpPr>
            <a:spLocks noGrp="1" noChangeArrowheads="1"/>
          </p:cNvSpPr>
          <p:nvPr>
            <p:ph type="body" idx="1"/>
          </p:nvPr>
        </p:nvSpPr>
        <p:spPr>
          <a:noFill/>
          <a:ln/>
        </p:spPr>
        <p:txBody>
          <a:bodyPr/>
          <a:lstStyle/>
          <a:p>
            <a:r>
              <a:rPr lang="en-US" dirty="0"/>
              <a:t>Let us look at the dequeue method from a different perspective. When we promote the prior first Node to sentinel, what do we do with the old sentinel? Seems like a good candidate for recycling.</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EF432C09-1FAC-4916-9DA2-AC903081829C}" type="slidenum">
              <a:rPr lang="x-none" smtClean="0"/>
              <a:pPr/>
              <a:t>69</a:t>
            </a:fld>
            <a:endParaRPr lang="en-US" dirty="0"/>
          </a:p>
        </p:txBody>
      </p:sp>
      <p:sp>
        <p:nvSpPr>
          <p:cNvPr id="3133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6410580-50BC-4A7D-B383-B8DB3321F678}" type="slidenum">
              <a:rPr lang="x-none" sz="1300">
                <a:latin typeface="Marlett" pitchFamily="2" charset="2"/>
              </a:rPr>
              <a:pPr defTabSz="966788"/>
              <a:t>69</a:t>
            </a:fld>
            <a:endParaRPr lang="en-US" sz="1300" dirty="0">
              <a:latin typeface="Marlett" pitchFamily="2" charset="2"/>
              <a:cs typeface="Courier New" pitchFamily="49" charset="0"/>
            </a:endParaRPr>
          </a:p>
        </p:txBody>
      </p:sp>
      <p:sp>
        <p:nvSpPr>
          <p:cNvPr id="313348" name="Rectangle 2"/>
          <p:cNvSpPr>
            <a:spLocks noGrp="1" noRot="1" noChangeAspect="1" noChangeArrowheads="1" noTextEdit="1"/>
          </p:cNvSpPr>
          <p:nvPr>
            <p:ph type="sldImg"/>
          </p:nvPr>
        </p:nvSpPr>
        <p:spPr>
          <a:ln/>
        </p:spPr>
      </p:sp>
      <p:sp>
        <p:nvSpPr>
          <p:cNvPr id="313349" name="Rectangle 3"/>
          <p:cNvSpPr>
            <a:spLocks noGrp="1" noChangeArrowheads="1"/>
          </p:cNvSpPr>
          <p:nvPr>
            <p:ph type="body" idx="1"/>
          </p:nvPr>
        </p:nvSpPr>
        <p:spPr>
          <a:noFill/>
          <a:ln/>
        </p:spPr>
        <p:txBody>
          <a:bodyPr/>
          <a:lstStyle/>
          <a:p>
            <a:r>
              <a:rPr lang="en-US" dirty="0"/>
              <a:t>The most reasonable solution is to have each thread manage its own pool of unused nodes. When a thread needs a new Node, it pops one from the list. No need for synchronization. When a thread fees A Node, it pushes the newly-freed Node onto the list. What do we do when a thread runs out of nodes? Perhaps we could just malloc() more, or perhaps we can devise a shared pool. Never mind.</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p:spPr>
        <p:txBody>
          <a:bodyPr/>
          <a:lstStyle/>
          <a:p>
            <a:fld id="{7B1DF499-DD26-47B9-85D9-B45C5D1CE12D}" type="slidenum">
              <a:rPr lang="x-none" smtClean="0"/>
              <a:pPr/>
              <a:t>70</a:t>
            </a:fld>
            <a:endParaRPr lang="en-US" dirty="0"/>
          </a:p>
        </p:txBody>
      </p:sp>
      <p:sp>
        <p:nvSpPr>
          <p:cNvPr id="3143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770328B-D0C5-4220-9EE2-BF7B4D4BE2E6}" type="slidenum">
              <a:rPr lang="x-none" sz="1300">
                <a:latin typeface="Marlett" pitchFamily="2" charset="2"/>
              </a:rPr>
              <a:pPr defTabSz="966788"/>
              <a:t>70</a:t>
            </a:fld>
            <a:endParaRPr lang="en-US" sz="1300" dirty="0">
              <a:latin typeface="Marlett" pitchFamily="2" charset="2"/>
              <a:cs typeface="Courier New" pitchFamily="49" charset="0"/>
            </a:endParaRPr>
          </a:p>
        </p:txBody>
      </p:sp>
      <p:sp>
        <p:nvSpPr>
          <p:cNvPr id="314372" name="Rectangle 2"/>
          <p:cNvSpPr>
            <a:spLocks noGrp="1" noRot="1" noChangeAspect="1" noChangeArrowheads="1" noTextEdit="1"/>
          </p:cNvSpPr>
          <p:nvPr>
            <p:ph type="sldImg"/>
          </p:nvPr>
        </p:nvSpPr>
        <p:spPr>
          <a:ln/>
        </p:spPr>
      </p:sp>
      <p:sp>
        <p:nvSpPr>
          <p:cNvPr id="314373" name="Rectangle 3"/>
          <p:cNvSpPr>
            <a:spLocks noGrp="1" noChangeArrowheads="1"/>
          </p:cNvSpPr>
          <p:nvPr>
            <p:ph type="body" idx="1"/>
          </p:nvPr>
        </p:nvSpPr>
        <p:spPr>
          <a:noFill/>
          <a:ln/>
        </p:spPr>
        <p:txBody>
          <a:bodyPr/>
          <a:lstStyle/>
          <a:p>
            <a:r>
              <a:rPr lang="en-US" dirty="0"/>
              <a:t>Now the green thread goes to sleep, and other threads dequeue the red object and the green object, sending the prior sentinel and prior red Node to the respective free pools of the dequeuing threads. </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p:spPr>
        <p:txBody>
          <a:bodyPr/>
          <a:lstStyle/>
          <a:p>
            <a:fld id="{CF38F434-254F-40CC-A95C-396956D5B0C5}" type="slidenum">
              <a:rPr lang="x-none" smtClean="0"/>
              <a:pPr/>
              <a:t>71</a:t>
            </a:fld>
            <a:endParaRPr lang="en-US" dirty="0"/>
          </a:p>
        </p:txBody>
      </p:sp>
      <p:sp>
        <p:nvSpPr>
          <p:cNvPr id="3153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B7D3807-046B-43FF-8DD6-24A56FEECB30}" type="slidenum">
              <a:rPr lang="x-none" sz="1300">
                <a:latin typeface="Marlett" pitchFamily="2" charset="2"/>
              </a:rPr>
              <a:pPr defTabSz="966788"/>
              <a:t>71</a:t>
            </a:fld>
            <a:endParaRPr lang="en-US" sz="1300" dirty="0">
              <a:latin typeface="Marlett" pitchFamily="2" charset="2"/>
              <a:cs typeface="Courier New" pitchFamily="49" charset="0"/>
            </a:endParaRPr>
          </a:p>
        </p:txBody>
      </p:sp>
      <p:sp>
        <p:nvSpPr>
          <p:cNvPr id="315396" name="Rectangle 2"/>
          <p:cNvSpPr>
            <a:spLocks noGrp="1" noRot="1" noChangeAspect="1" noChangeArrowheads="1" noTextEdit="1"/>
          </p:cNvSpPr>
          <p:nvPr>
            <p:ph type="sldImg"/>
          </p:nvPr>
        </p:nvSpPr>
        <p:spPr>
          <a:ln/>
        </p:spPr>
      </p:sp>
      <p:sp>
        <p:nvSpPr>
          <p:cNvPr id="315397" name="Rectangle 3"/>
          <p:cNvSpPr>
            <a:spLocks noGrp="1" noChangeArrowheads="1"/>
          </p:cNvSpPr>
          <p:nvPr>
            <p:ph type="body" idx="1"/>
          </p:nvPr>
        </p:nvSpPr>
        <p:spPr>
          <a:noFill/>
          <a:ln/>
        </p:spPr>
        <p:txBody>
          <a:bodyPr/>
          <a:lstStyle/>
          <a:p>
            <a:r>
              <a:rPr lang="en-US" dirty="0"/>
              <a:t>Despite what you might think, we are perfectly safe, because any thread that tries to CAS the head field must fail, because that field has changed. Now assume that the enough deq() and enq() calls  occur such that the original sentinel Node is recycled, and again becomes a sentinel Node for an empty queue.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p:spPr>
        <p:txBody>
          <a:bodyPr/>
          <a:lstStyle/>
          <a:p>
            <a:fld id="{C5E95F5B-0FBC-4FE6-8B03-58E2A8AC52F7}" type="slidenum">
              <a:rPr lang="x-none" smtClean="0"/>
              <a:pPr/>
              <a:t>72</a:t>
            </a:fld>
            <a:endParaRPr lang="en-US" dirty="0"/>
          </a:p>
        </p:txBody>
      </p:sp>
      <p:sp>
        <p:nvSpPr>
          <p:cNvPr id="3164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C17E6CD-5F32-4DC0-80EA-A3F91A1EC16D}" type="slidenum">
              <a:rPr lang="x-none" sz="1300">
                <a:latin typeface="Marlett" pitchFamily="2" charset="2"/>
              </a:rPr>
              <a:pPr defTabSz="966788"/>
              <a:t>72</a:t>
            </a:fld>
            <a:endParaRPr lang="en-US" sz="1300" dirty="0">
              <a:latin typeface="Marlett" pitchFamily="2" charset="2"/>
              <a:cs typeface="Courier New" pitchFamily="49" charset="0"/>
            </a:endParaRPr>
          </a:p>
        </p:txBody>
      </p:sp>
      <p:sp>
        <p:nvSpPr>
          <p:cNvPr id="316420" name="Rectangle 2"/>
          <p:cNvSpPr>
            <a:spLocks noGrp="1" noRot="1" noChangeAspect="1" noChangeArrowheads="1" noTextEdit="1"/>
          </p:cNvSpPr>
          <p:nvPr>
            <p:ph type="sldImg"/>
          </p:nvPr>
        </p:nvSpPr>
        <p:spPr>
          <a:ln/>
        </p:spPr>
      </p:sp>
      <p:sp>
        <p:nvSpPr>
          <p:cNvPr id="316421" name="Rectangle 3"/>
          <p:cNvSpPr>
            <a:spLocks noGrp="1" noChangeArrowheads="1"/>
          </p:cNvSpPr>
          <p:nvPr>
            <p:ph type="body" idx="1"/>
          </p:nvPr>
        </p:nvSpPr>
        <p:spPr>
          <a:noFill/>
          <a:ln/>
        </p:spPr>
        <p:txBody>
          <a:bodyPr/>
          <a:lstStyle/>
          <a:p>
            <a:r>
              <a:rPr lang="en-US" dirty="0"/>
              <a:t>Now the green thread wakes up. It applies CAS to the queue’s head field ..</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p:spPr>
        <p:txBody>
          <a:bodyPr/>
          <a:lstStyle/>
          <a:p>
            <a:fld id="{3C45290E-2A38-4FA8-9FB9-9999DDF717BF}" type="slidenum">
              <a:rPr lang="x-none" smtClean="0"/>
              <a:pPr/>
              <a:t>73</a:t>
            </a:fld>
            <a:endParaRPr lang="en-US" dirty="0"/>
          </a:p>
        </p:txBody>
      </p:sp>
      <p:sp>
        <p:nvSpPr>
          <p:cNvPr id="3174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84D3969-0237-4AE6-810C-08E3EA22E186}" type="slidenum">
              <a:rPr lang="x-none" sz="1300">
                <a:latin typeface="Marlett" pitchFamily="2" charset="2"/>
              </a:rPr>
              <a:pPr defTabSz="966788"/>
              <a:t>73</a:t>
            </a:fld>
            <a:endParaRPr lang="en-US" sz="1300" dirty="0">
              <a:latin typeface="Marlett" pitchFamily="2" charset="2"/>
              <a:cs typeface="Courier New" pitchFamily="49" charset="0"/>
            </a:endParaRPr>
          </a:p>
        </p:txBody>
      </p:sp>
      <p:sp>
        <p:nvSpPr>
          <p:cNvPr id="317444" name="Rectangle 2"/>
          <p:cNvSpPr>
            <a:spLocks noGrp="1" noRot="1" noChangeAspect="1" noChangeArrowheads="1" noTextEdit="1"/>
          </p:cNvSpPr>
          <p:nvPr>
            <p:ph type="sldImg"/>
          </p:nvPr>
        </p:nvSpPr>
        <p:spPr>
          <a:ln/>
        </p:spPr>
      </p:sp>
      <p:sp>
        <p:nvSpPr>
          <p:cNvPr id="317445" name="Rectangle 3"/>
          <p:cNvSpPr>
            <a:spLocks noGrp="1" noChangeArrowheads="1"/>
          </p:cNvSpPr>
          <p:nvPr>
            <p:ph type="body" idx="1"/>
          </p:nvPr>
        </p:nvSpPr>
        <p:spPr>
          <a:noFill/>
          <a:ln/>
        </p:spPr>
        <p:txBody>
          <a:bodyPr/>
          <a:lstStyle/>
          <a:p>
            <a:r>
              <a:rPr lang="en-US" dirty="0"/>
              <a:t>Surprise! It works! The problem is that the bit-wise value of the head field is the same as before, even though its meaning has changed. This is a problem with the way the CAS operation is defined, nothing more.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p:spPr>
        <p:txBody>
          <a:bodyPr/>
          <a:lstStyle/>
          <a:p>
            <a:fld id="{92E92373-DCBB-4355-8EF5-4FB1232CF896}" type="slidenum">
              <a:rPr lang="x-none" smtClean="0"/>
              <a:pPr/>
              <a:t>74</a:t>
            </a:fld>
            <a:endParaRPr lang="en-US" dirty="0"/>
          </a:p>
        </p:txBody>
      </p:sp>
      <p:sp>
        <p:nvSpPr>
          <p:cNvPr id="3184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E9156F0-6A9C-4DEB-A6FC-2731996BFFBE}" type="slidenum">
              <a:rPr lang="x-none" sz="1300">
                <a:latin typeface="Marlett" pitchFamily="2" charset="2"/>
              </a:rPr>
              <a:pPr defTabSz="966788"/>
              <a:t>74</a:t>
            </a:fld>
            <a:endParaRPr lang="en-US" sz="1300" dirty="0">
              <a:latin typeface="Marlett" pitchFamily="2" charset="2"/>
              <a:cs typeface="Courier New" pitchFamily="49" charset="0"/>
            </a:endParaRPr>
          </a:p>
        </p:txBody>
      </p:sp>
      <p:sp>
        <p:nvSpPr>
          <p:cNvPr id="318468" name="Rectangle 2"/>
          <p:cNvSpPr>
            <a:spLocks noGrp="1" noRot="1" noChangeAspect="1" noChangeArrowheads="1" noTextEdit="1"/>
          </p:cNvSpPr>
          <p:nvPr>
            <p:ph type="sldImg"/>
          </p:nvPr>
        </p:nvSpPr>
        <p:spPr>
          <a:ln/>
        </p:spPr>
      </p:sp>
      <p:sp>
        <p:nvSpPr>
          <p:cNvPr id="318469" name="Rectangle 3"/>
          <p:cNvSpPr>
            <a:spLocks noGrp="1" noChangeArrowheads="1"/>
          </p:cNvSpPr>
          <p:nvPr>
            <p:ph type="body" idx="1"/>
          </p:nvPr>
        </p:nvSpPr>
        <p:spPr>
          <a:noFill/>
          <a:ln/>
        </p:spPr>
        <p:txBody>
          <a:bodyPr/>
          <a:lstStyle/>
          <a:p>
            <a:r>
              <a:rPr lang="en-US" dirty="0"/>
              <a:t>In the end, the tail pointer points to a sentinel node, while the head points to node in some thread’s free list. What went wrong?</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3FAB3BD9-5625-4B64-B5DF-8EFE5B8D57CA}" type="slidenum">
              <a:rPr lang="x-none" smtClean="0"/>
              <a:pPr/>
              <a:t>75</a:t>
            </a:fld>
            <a:endParaRPr lang="en-US" dirty="0"/>
          </a:p>
        </p:txBody>
      </p:sp>
      <p:sp>
        <p:nvSpPr>
          <p:cNvPr id="3194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88F3B2D-DE5A-4A37-84FC-9EA56A235CAF}" type="slidenum">
              <a:rPr lang="x-none" sz="1300">
                <a:latin typeface="Marlett" pitchFamily="2" charset="2"/>
              </a:rPr>
              <a:pPr defTabSz="966788"/>
              <a:t>75</a:t>
            </a:fld>
            <a:endParaRPr lang="en-US" sz="1300" dirty="0">
              <a:latin typeface="Marlett" pitchFamily="2" charset="2"/>
              <a:cs typeface="Courier New" pitchFamily="49" charset="0"/>
            </a:endParaRPr>
          </a:p>
        </p:txBody>
      </p:sp>
      <p:sp>
        <p:nvSpPr>
          <p:cNvPr id="319492" name="Rectangle 2"/>
          <p:cNvSpPr>
            <a:spLocks noGrp="1" noRot="1" noChangeAspect="1" noChangeArrowheads="1" noTextEdit="1"/>
          </p:cNvSpPr>
          <p:nvPr>
            <p:ph type="sldImg"/>
          </p:nvPr>
        </p:nvSpPr>
        <p:spPr>
          <a:ln/>
        </p:spPr>
      </p:sp>
      <p:sp>
        <p:nvSpPr>
          <p:cNvPr id="31949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p>
            <a:fld id="{826C1EC3-A653-4D85-AB36-A631861A4B12}" type="slidenum">
              <a:rPr lang="x-none" smtClean="0"/>
              <a:pPr/>
              <a:t>76</a:t>
            </a:fld>
            <a:endParaRPr lang="en-US" dirty="0"/>
          </a:p>
        </p:txBody>
      </p:sp>
      <p:sp>
        <p:nvSpPr>
          <p:cNvPr id="3205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7587C63-709F-4A0F-B07D-8BE6CE491067}" type="slidenum">
              <a:rPr lang="x-none" sz="1300">
                <a:latin typeface="Marlett" pitchFamily="2" charset="2"/>
              </a:rPr>
              <a:pPr defTabSz="966788"/>
              <a:t>76</a:t>
            </a:fld>
            <a:endParaRPr lang="en-US" sz="1300" dirty="0">
              <a:latin typeface="Marlett" pitchFamily="2" charset="2"/>
              <a:cs typeface="Courier New" pitchFamily="49" charset="0"/>
            </a:endParaRPr>
          </a:p>
        </p:txBody>
      </p:sp>
      <p:sp>
        <p:nvSpPr>
          <p:cNvPr id="320516" name="Rectangle 2"/>
          <p:cNvSpPr>
            <a:spLocks noGrp="1" noRot="1" noChangeAspect="1" noChangeArrowheads="1" noTextEdit="1"/>
          </p:cNvSpPr>
          <p:nvPr>
            <p:ph type="sldImg"/>
          </p:nvPr>
        </p:nvSpPr>
        <p:spPr>
          <a:ln/>
        </p:spPr>
      </p:sp>
      <p:sp>
        <p:nvSpPr>
          <p:cNvPr id="32051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7B3F8544-C6E4-4CF3-9D67-1B4C36B9B5AD}" type="slidenum">
              <a:rPr lang="x-none" smtClean="0"/>
              <a:pPr/>
              <a:t>77</a:t>
            </a:fld>
            <a:endParaRPr lang="en-US" dirty="0"/>
          </a:p>
        </p:txBody>
      </p:sp>
      <p:sp>
        <p:nvSpPr>
          <p:cNvPr id="3215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A952873-E514-474D-8B87-A53034D64C7C}" type="slidenum">
              <a:rPr lang="x-none" sz="1300">
                <a:latin typeface="Marlett" pitchFamily="2" charset="2"/>
              </a:rPr>
              <a:pPr defTabSz="966788"/>
              <a:t>77</a:t>
            </a:fld>
            <a:endParaRPr lang="en-US" sz="1300" dirty="0">
              <a:latin typeface="Marlett" pitchFamily="2" charset="2"/>
              <a:cs typeface="Courier New" pitchFamily="49" charset="0"/>
            </a:endParaRPr>
          </a:p>
        </p:txBody>
      </p:sp>
      <p:sp>
        <p:nvSpPr>
          <p:cNvPr id="321540" name="Rectangle 2"/>
          <p:cNvSpPr>
            <a:spLocks noGrp="1" noRot="1" noChangeAspect="1" noChangeArrowheads="1" noTextEdit="1"/>
          </p:cNvSpPr>
          <p:nvPr>
            <p:ph type="sldImg"/>
          </p:nvPr>
        </p:nvSpPr>
        <p:spPr>
          <a:ln/>
        </p:spPr>
      </p:sp>
      <p:sp>
        <p:nvSpPr>
          <p:cNvPr id="32154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p>
            <a:fld id="{114FADFF-1CEE-4B5A-8D12-B991107B372E}" type="slidenum">
              <a:rPr lang="x-none" smtClean="0"/>
              <a:pPr/>
              <a:t>78</a:t>
            </a:fld>
            <a:endParaRPr lang="en-US" dirty="0"/>
          </a:p>
        </p:txBody>
      </p:sp>
      <p:sp>
        <p:nvSpPr>
          <p:cNvPr id="3225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E900516-D92C-4710-B8D1-145BB0E662E0}" type="slidenum">
              <a:rPr lang="x-none" sz="1300">
                <a:latin typeface="Marlett" pitchFamily="2" charset="2"/>
              </a:rPr>
              <a:pPr defTabSz="966788"/>
              <a:t>78</a:t>
            </a:fld>
            <a:endParaRPr lang="en-US" sz="1300" dirty="0">
              <a:latin typeface="Marlett" pitchFamily="2" charset="2"/>
              <a:cs typeface="Courier New" pitchFamily="49" charset="0"/>
            </a:endParaRPr>
          </a:p>
        </p:txBody>
      </p:sp>
      <p:sp>
        <p:nvSpPr>
          <p:cNvPr id="322564" name="Rectangle 2"/>
          <p:cNvSpPr>
            <a:spLocks noGrp="1" noRot="1" noChangeAspect="1" noChangeArrowheads="1" noTextEdit="1"/>
          </p:cNvSpPr>
          <p:nvPr>
            <p:ph type="sldImg"/>
          </p:nvPr>
        </p:nvSpPr>
        <p:spPr>
          <a:ln/>
        </p:spPr>
      </p:sp>
      <p:sp>
        <p:nvSpPr>
          <p:cNvPr id="32256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p:spPr>
        <p:txBody>
          <a:bodyPr/>
          <a:lstStyle/>
          <a:p>
            <a:fld id="{A438B9CF-FD3F-4CC5-9BBB-B7A2FEBE7F67}" type="slidenum">
              <a:rPr lang="x-none" smtClean="0"/>
              <a:pPr/>
              <a:t>79</a:t>
            </a:fld>
            <a:endParaRPr lang="en-US" dirty="0"/>
          </a:p>
        </p:txBody>
      </p:sp>
      <p:sp>
        <p:nvSpPr>
          <p:cNvPr id="3246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4CFD659-F108-4988-8C32-077CA04D5187}" type="slidenum">
              <a:rPr lang="x-none" sz="1300">
                <a:latin typeface="Marlett" pitchFamily="2" charset="2"/>
              </a:rPr>
              <a:pPr defTabSz="966788"/>
              <a:t>79</a:t>
            </a:fld>
            <a:endParaRPr lang="en-US" sz="1300" dirty="0">
              <a:latin typeface="Marlett" pitchFamily="2" charset="2"/>
              <a:cs typeface="Courier New" pitchFamily="49" charset="0"/>
            </a:endParaRPr>
          </a:p>
        </p:txBody>
      </p:sp>
      <p:sp>
        <p:nvSpPr>
          <p:cNvPr id="324612" name="Rectangle 2"/>
          <p:cNvSpPr>
            <a:spLocks noGrp="1" noRot="1" noChangeAspect="1" noChangeArrowheads="1" noTextEdit="1"/>
          </p:cNvSpPr>
          <p:nvPr>
            <p:ph type="sldImg"/>
          </p:nvPr>
        </p:nvSpPr>
        <p:spPr>
          <a:ln/>
        </p:spPr>
      </p:sp>
      <p:sp>
        <p:nvSpPr>
          <p:cNvPr id="32461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0123F26-60BD-4377-B9D1-FBC48637EFFB}" type="slidenum">
              <a:rPr lang="x-none" sz="1300">
                <a:latin typeface="Marlett" pitchFamily="2" charset="2"/>
              </a:rPr>
              <a:pPr defTabSz="966788"/>
              <a:t>80</a:t>
            </a:fld>
            <a:endParaRPr lang="en-US" sz="1300" dirty="0">
              <a:latin typeface="Marlett" pitchFamily="2" charset="2"/>
            </a:endParaRPr>
          </a:p>
        </p:txBody>
      </p:sp>
      <p:sp>
        <p:nvSpPr>
          <p:cNvPr id="3256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87D9349-4AE4-4A70-8B7C-AB8A6FBC48DF}" type="slidenum">
              <a:rPr lang="x-none" sz="1300">
                <a:latin typeface="Marlett" pitchFamily="2" charset="2"/>
              </a:rPr>
              <a:pPr defTabSz="966788"/>
              <a:t>80</a:t>
            </a:fld>
            <a:endParaRPr lang="en-US" sz="1300" dirty="0">
              <a:latin typeface="Marlett" pitchFamily="2" charset="2"/>
              <a:cs typeface="Courier New" pitchFamily="49" charset="0"/>
            </a:endParaRPr>
          </a:p>
        </p:txBody>
      </p:sp>
      <p:sp>
        <p:nvSpPr>
          <p:cNvPr id="325636" name="Rectangle 2"/>
          <p:cNvSpPr>
            <a:spLocks noGrp="1" noRot="1" noChangeAspect="1" noChangeArrowheads="1" noTextEdit="1"/>
          </p:cNvSpPr>
          <p:nvPr>
            <p:ph type="sldImg"/>
          </p:nvPr>
        </p:nvSpPr>
        <p:spPr>
          <a:ln/>
        </p:spPr>
      </p:sp>
      <p:sp>
        <p:nvSpPr>
          <p:cNvPr id="325637" name="Rectangle 3"/>
          <p:cNvSpPr>
            <a:spLocks noGrp="1" noChangeArrowheads="1"/>
          </p:cNvSpPr>
          <p:nvPr>
            <p:ph type="body" idx="1"/>
          </p:nvPr>
        </p:nvSpPr>
        <p:spPr>
          <a:noFill/>
          <a:ln/>
        </p:spPr>
        <p:txBody>
          <a:bodyPr/>
          <a:lstStyle/>
          <a:p>
            <a:r>
              <a:rPr lang="en-US" dirty="0"/>
              <a:t>The actual implementation in Java is by having an indirection through a special sentinel node. If the special node exists then the mark is set, and if the node does not, then the bit is false. The sentinel points to the desired address so we pay a level of indirection. In C, using alignment on 32 bit architectures or on 64 bit architectures, we can “steal” a bit from the pointer.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p:spPr>
        <p:txBody>
          <a:bodyPr/>
          <a:lstStyle/>
          <a:p>
            <a:fld id="{B70E5E7C-BD43-4CDD-804E-E5D4A5F58ECB}" type="slidenum">
              <a:rPr lang="x-none" smtClean="0"/>
              <a:pPr/>
              <a:t>81</a:t>
            </a:fld>
            <a:endParaRPr lang="en-US" dirty="0"/>
          </a:p>
        </p:txBody>
      </p:sp>
      <p:sp>
        <p:nvSpPr>
          <p:cNvPr id="3266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39FAFC3-4E30-4F2D-880E-99D800E919DE}" type="slidenum">
              <a:rPr lang="x-none" sz="1300">
                <a:latin typeface="Marlett" pitchFamily="2" charset="2"/>
              </a:rPr>
              <a:pPr defTabSz="966788"/>
              <a:t>81</a:t>
            </a:fld>
            <a:endParaRPr lang="en-US" sz="1300" dirty="0">
              <a:latin typeface="Marlett" pitchFamily="2" charset="2"/>
              <a:cs typeface="Courier New" pitchFamily="49" charset="0"/>
            </a:endParaRPr>
          </a:p>
        </p:txBody>
      </p:sp>
      <p:sp>
        <p:nvSpPr>
          <p:cNvPr id="326660" name="Rectangle 2"/>
          <p:cNvSpPr>
            <a:spLocks noGrp="1" noRot="1" noChangeAspect="1" noChangeArrowheads="1" noTextEdit="1"/>
          </p:cNvSpPr>
          <p:nvPr>
            <p:ph type="sldImg"/>
          </p:nvPr>
        </p:nvSpPr>
        <p:spPr>
          <a:ln/>
        </p:spPr>
      </p:sp>
      <p:sp>
        <p:nvSpPr>
          <p:cNvPr id="326661" name="Rectangle 3"/>
          <p:cNvSpPr>
            <a:spLocks noGrp="1" noChangeArrowheads="1"/>
          </p:cNvSpPr>
          <p:nvPr>
            <p:ph type="body" idx="1"/>
          </p:nvPr>
        </p:nvSpPr>
        <p:spPr>
          <a:noFill/>
          <a:ln/>
        </p:spPr>
        <p:txBody>
          <a:bodyPr/>
          <a:lstStyle/>
          <a:p>
            <a:r>
              <a:rPr lang="en-US" dirty="0"/>
              <a:t>The lock free stack implementation using a CAS is usually incorrectly attributed to Treiber. Actually it predates Treiber's report in 1986. It was probably invented in the early 1970s to motivate the CAS operation on the IBM 370. It appeared (as a freelist algorithm) in the IBM System 370 Principles of Operation with the well-known ABA bug undetected. The 1983 version of that document is the first to include the ABA-prevention tag to prevent the ABA problem by using double-width CAS. It used double width CAS on both push and pop. Treiber's contribution to this algorithm in his report in 1986 (which includes many other algorithms) is that only pop uses double-width CAS while push uses single-width CAS. The paper should refer to the 1983 IBM System 370 Principles of Operations document, and attribute that algorithm to that document not to Treiber.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p:spPr>
        <p:txBody>
          <a:bodyPr/>
          <a:lstStyle/>
          <a:p>
            <a:fld id="{AC9B36FB-9736-4904-828A-604166564E8A}" type="slidenum">
              <a:rPr lang="x-none" smtClean="0"/>
              <a:pPr/>
              <a:t>82</a:t>
            </a:fld>
            <a:endParaRPr lang="en-US" dirty="0"/>
          </a:p>
        </p:txBody>
      </p:sp>
      <p:sp>
        <p:nvSpPr>
          <p:cNvPr id="3276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90872BC-18C5-4AC6-8964-08C85A870DAD}" type="slidenum">
              <a:rPr lang="x-none" sz="1300">
                <a:latin typeface="Marlett" pitchFamily="2" charset="2"/>
              </a:rPr>
              <a:pPr defTabSz="966788"/>
              <a:t>82</a:t>
            </a:fld>
            <a:endParaRPr lang="en-US" sz="1300" dirty="0">
              <a:latin typeface="Marlett" pitchFamily="2" charset="2"/>
              <a:cs typeface="Courier New" pitchFamily="49" charset="0"/>
            </a:endParaRPr>
          </a:p>
        </p:txBody>
      </p:sp>
      <p:sp>
        <p:nvSpPr>
          <p:cNvPr id="327684" name="Rectangle 2"/>
          <p:cNvSpPr>
            <a:spLocks noGrp="1" noRot="1" noChangeAspect="1" noChangeArrowheads="1" noTextEdit="1"/>
          </p:cNvSpPr>
          <p:nvPr>
            <p:ph type="sldImg"/>
          </p:nvPr>
        </p:nvSpPr>
        <p:spPr>
          <a:ln/>
        </p:spPr>
      </p:sp>
      <p:sp>
        <p:nvSpPr>
          <p:cNvPr id="32768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p:spPr>
        <p:txBody>
          <a:bodyPr/>
          <a:lstStyle/>
          <a:p>
            <a:fld id="{09C25ED1-26A2-4115-8FCF-7881F08A0373}" type="slidenum">
              <a:rPr lang="x-none" smtClean="0"/>
              <a:pPr/>
              <a:t>83</a:t>
            </a:fld>
            <a:endParaRPr lang="en-US" dirty="0"/>
          </a:p>
        </p:txBody>
      </p:sp>
      <p:sp>
        <p:nvSpPr>
          <p:cNvPr id="3287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DA9553C-029A-4AEF-9517-5314AB33A6A4}" type="slidenum">
              <a:rPr lang="x-none" sz="1300">
                <a:latin typeface="Marlett" pitchFamily="2" charset="2"/>
              </a:rPr>
              <a:pPr defTabSz="966788"/>
              <a:t>83</a:t>
            </a:fld>
            <a:endParaRPr lang="en-US" sz="1300" dirty="0">
              <a:latin typeface="Marlett" pitchFamily="2" charset="2"/>
              <a:cs typeface="Courier New" pitchFamily="49" charset="0"/>
            </a:endParaRPr>
          </a:p>
        </p:txBody>
      </p:sp>
      <p:sp>
        <p:nvSpPr>
          <p:cNvPr id="328708" name="Rectangle 2"/>
          <p:cNvSpPr>
            <a:spLocks noGrp="1" noRot="1" noChangeAspect="1" noChangeArrowheads="1" noTextEdit="1"/>
          </p:cNvSpPr>
          <p:nvPr>
            <p:ph type="sldImg"/>
          </p:nvPr>
        </p:nvSpPr>
        <p:spPr>
          <a:ln/>
        </p:spPr>
      </p:sp>
      <p:sp>
        <p:nvSpPr>
          <p:cNvPr id="32870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p:spPr>
        <p:txBody>
          <a:bodyPr/>
          <a:lstStyle/>
          <a:p>
            <a:fld id="{D28B33AC-0C9E-492A-83D9-BC94ADC7084E}" type="slidenum">
              <a:rPr lang="x-none" smtClean="0"/>
              <a:pPr/>
              <a:t>84</a:t>
            </a:fld>
            <a:endParaRPr lang="en-US" dirty="0"/>
          </a:p>
        </p:txBody>
      </p:sp>
      <p:sp>
        <p:nvSpPr>
          <p:cNvPr id="3297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394F71B-3D8D-40C0-80BA-B120E7530248}" type="slidenum">
              <a:rPr lang="x-none" sz="1300">
                <a:latin typeface="Marlett" pitchFamily="2" charset="2"/>
              </a:rPr>
              <a:pPr defTabSz="966788"/>
              <a:t>84</a:t>
            </a:fld>
            <a:endParaRPr lang="en-US" sz="1300" dirty="0">
              <a:latin typeface="Marlett" pitchFamily="2" charset="2"/>
              <a:cs typeface="Courier New" pitchFamily="49" charset="0"/>
            </a:endParaRPr>
          </a:p>
        </p:txBody>
      </p:sp>
      <p:sp>
        <p:nvSpPr>
          <p:cNvPr id="329732" name="Rectangle 2"/>
          <p:cNvSpPr>
            <a:spLocks noGrp="1" noRot="1" noChangeAspect="1" noChangeArrowheads="1" noTextEdit="1"/>
          </p:cNvSpPr>
          <p:nvPr>
            <p:ph type="sldImg"/>
          </p:nvPr>
        </p:nvSpPr>
        <p:spPr>
          <a:ln/>
        </p:spPr>
      </p:sp>
      <p:sp>
        <p:nvSpPr>
          <p:cNvPr id="32973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p:spPr>
        <p:txBody>
          <a:bodyPr/>
          <a:lstStyle/>
          <a:p>
            <a:fld id="{11BD1B7E-4823-46A5-9F66-FDF24621D820}" type="slidenum">
              <a:rPr lang="x-none" smtClean="0"/>
              <a:pPr/>
              <a:t>85</a:t>
            </a:fld>
            <a:endParaRPr lang="en-US" dirty="0"/>
          </a:p>
        </p:txBody>
      </p:sp>
      <p:sp>
        <p:nvSpPr>
          <p:cNvPr id="3307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DFBD024-265F-4301-8D67-F2CC981E277D}" type="slidenum">
              <a:rPr lang="x-none" sz="1300">
                <a:latin typeface="Marlett" pitchFamily="2" charset="2"/>
              </a:rPr>
              <a:pPr defTabSz="966788"/>
              <a:t>85</a:t>
            </a:fld>
            <a:endParaRPr lang="en-US" sz="1300" dirty="0">
              <a:latin typeface="Marlett" pitchFamily="2" charset="2"/>
              <a:cs typeface="Courier New" pitchFamily="49" charset="0"/>
            </a:endParaRPr>
          </a:p>
        </p:txBody>
      </p:sp>
      <p:sp>
        <p:nvSpPr>
          <p:cNvPr id="330756" name="Rectangle 2"/>
          <p:cNvSpPr>
            <a:spLocks noGrp="1" noRot="1" noChangeAspect="1" noChangeArrowheads="1" noTextEdit="1"/>
          </p:cNvSpPr>
          <p:nvPr>
            <p:ph type="sldImg"/>
          </p:nvPr>
        </p:nvSpPr>
        <p:spPr>
          <a:ln/>
        </p:spPr>
      </p:sp>
      <p:sp>
        <p:nvSpPr>
          <p:cNvPr id="33075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p:spPr>
        <p:txBody>
          <a:bodyPr/>
          <a:lstStyle/>
          <a:p>
            <a:fld id="{EFCE77AA-6F02-4149-847D-6CC3264B3C74}" type="slidenum">
              <a:rPr lang="x-none" smtClean="0"/>
              <a:pPr/>
              <a:t>86</a:t>
            </a:fld>
            <a:endParaRPr lang="en-US" dirty="0"/>
          </a:p>
        </p:txBody>
      </p:sp>
      <p:sp>
        <p:nvSpPr>
          <p:cNvPr id="3317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D934BB1-A3DA-42E1-8B3D-A834285F90FA}" type="slidenum">
              <a:rPr lang="x-none" sz="1300">
                <a:latin typeface="Marlett" pitchFamily="2" charset="2"/>
              </a:rPr>
              <a:pPr defTabSz="966788"/>
              <a:t>86</a:t>
            </a:fld>
            <a:endParaRPr lang="en-US" sz="1300" dirty="0">
              <a:latin typeface="Marlett" pitchFamily="2" charset="2"/>
              <a:cs typeface="Courier New" pitchFamily="49" charset="0"/>
            </a:endParaRPr>
          </a:p>
        </p:txBody>
      </p:sp>
      <p:sp>
        <p:nvSpPr>
          <p:cNvPr id="331780" name="Rectangle 2"/>
          <p:cNvSpPr>
            <a:spLocks noGrp="1" noRot="1" noChangeAspect="1" noChangeArrowheads="1" noTextEdit="1"/>
          </p:cNvSpPr>
          <p:nvPr>
            <p:ph type="sldImg"/>
          </p:nvPr>
        </p:nvSpPr>
        <p:spPr>
          <a:ln/>
        </p:spPr>
      </p:sp>
      <p:sp>
        <p:nvSpPr>
          <p:cNvPr id="33178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p:spPr>
        <p:txBody>
          <a:bodyPr/>
          <a:lstStyle/>
          <a:p>
            <a:fld id="{87CB1012-1EFB-446E-A3E9-DF05A5050EC9}" type="slidenum">
              <a:rPr lang="x-none" smtClean="0"/>
              <a:pPr/>
              <a:t>87</a:t>
            </a:fld>
            <a:endParaRPr lang="en-US" dirty="0"/>
          </a:p>
        </p:txBody>
      </p:sp>
      <p:sp>
        <p:nvSpPr>
          <p:cNvPr id="3328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A499501-0E58-40C6-BFE3-D631BDB8F7EC}" type="slidenum">
              <a:rPr lang="x-none" sz="1300">
                <a:latin typeface="Marlett" pitchFamily="2" charset="2"/>
              </a:rPr>
              <a:pPr defTabSz="966788"/>
              <a:t>87</a:t>
            </a:fld>
            <a:endParaRPr lang="en-US" sz="1300" dirty="0">
              <a:latin typeface="Marlett" pitchFamily="2" charset="2"/>
              <a:cs typeface="Courier New" pitchFamily="49" charset="0"/>
            </a:endParaRPr>
          </a:p>
        </p:txBody>
      </p:sp>
      <p:sp>
        <p:nvSpPr>
          <p:cNvPr id="332804" name="Rectangle 2"/>
          <p:cNvSpPr>
            <a:spLocks noGrp="1" noRot="1" noChangeAspect="1" noChangeArrowheads="1" noTextEdit="1"/>
          </p:cNvSpPr>
          <p:nvPr>
            <p:ph type="sldImg"/>
          </p:nvPr>
        </p:nvSpPr>
        <p:spPr>
          <a:ln/>
        </p:spPr>
      </p:sp>
      <p:sp>
        <p:nvSpPr>
          <p:cNvPr id="33280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p:spPr>
        <p:txBody>
          <a:bodyPr/>
          <a:lstStyle/>
          <a:p>
            <a:fld id="{98E2AF7A-E0CA-41CB-B89B-28D21E19B28C}" type="slidenum">
              <a:rPr lang="x-none" smtClean="0"/>
              <a:pPr/>
              <a:t>88</a:t>
            </a:fld>
            <a:endParaRPr lang="en-US" dirty="0"/>
          </a:p>
        </p:txBody>
      </p:sp>
      <p:sp>
        <p:nvSpPr>
          <p:cNvPr id="3338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4E050A3-EA99-4099-A31C-C60965BE5DA8}" type="slidenum">
              <a:rPr lang="x-none" sz="1300">
                <a:latin typeface="Marlett" pitchFamily="2" charset="2"/>
              </a:rPr>
              <a:pPr defTabSz="966788"/>
              <a:t>88</a:t>
            </a:fld>
            <a:endParaRPr lang="en-US" sz="1300" dirty="0">
              <a:latin typeface="Marlett" pitchFamily="2" charset="2"/>
              <a:cs typeface="Courier New" pitchFamily="49" charset="0"/>
            </a:endParaRPr>
          </a:p>
        </p:txBody>
      </p:sp>
      <p:sp>
        <p:nvSpPr>
          <p:cNvPr id="333828" name="Rectangle 2"/>
          <p:cNvSpPr>
            <a:spLocks noGrp="1" noRot="1" noChangeAspect="1" noChangeArrowheads="1" noTextEdit="1"/>
          </p:cNvSpPr>
          <p:nvPr>
            <p:ph type="sldImg"/>
          </p:nvPr>
        </p:nvSpPr>
        <p:spPr>
          <a:ln/>
        </p:spPr>
      </p:sp>
      <p:sp>
        <p:nvSpPr>
          <p:cNvPr id="33382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p:spPr>
        <p:txBody>
          <a:bodyPr/>
          <a:lstStyle/>
          <a:p>
            <a:fld id="{7DFC963F-1430-4B08-BAF7-A812583A137E}" type="slidenum">
              <a:rPr lang="x-none" smtClean="0"/>
              <a:pPr/>
              <a:t>89</a:t>
            </a:fld>
            <a:endParaRPr lang="en-US" dirty="0"/>
          </a:p>
        </p:txBody>
      </p:sp>
      <p:sp>
        <p:nvSpPr>
          <p:cNvPr id="3348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2E7D024-FD16-454D-BE6D-7DC12290D010}" type="slidenum">
              <a:rPr lang="x-none" sz="1300">
                <a:latin typeface="Marlett" pitchFamily="2" charset="2"/>
              </a:rPr>
              <a:pPr defTabSz="966788"/>
              <a:t>89</a:t>
            </a:fld>
            <a:endParaRPr lang="en-US" sz="1300" dirty="0">
              <a:latin typeface="Marlett" pitchFamily="2" charset="2"/>
              <a:cs typeface="Courier New" pitchFamily="49" charset="0"/>
            </a:endParaRPr>
          </a:p>
        </p:txBody>
      </p:sp>
      <p:sp>
        <p:nvSpPr>
          <p:cNvPr id="334852" name="Rectangle 2"/>
          <p:cNvSpPr>
            <a:spLocks noGrp="1" noRot="1" noChangeAspect="1" noChangeArrowheads="1" noTextEdit="1"/>
          </p:cNvSpPr>
          <p:nvPr>
            <p:ph type="sldImg"/>
          </p:nvPr>
        </p:nvSpPr>
        <p:spPr>
          <a:ln/>
        </p:spPr>
      </p:sp>
      <p:sp>
        <p:nvSpPr>
          <p:cNvPr id="33485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p:spPr>
        <p:txBody>
          <a:bodyPr/>
          <a:lstStyle/>
          <a:p>
            <a:fld id="{22D19000-3CA2-4F50-8C95-B68EF30FE7DA}" type="slidenum">
              <a:rPr lang="x-none" smtClean="0"/>
              <a:pPr/>
              <a:t>90</a:t>
            </a:fld>
            <a:endParaRPr lang="en-US" dirty="0"/>
          </a:p>
        </p:txBody>
      </p:sp>
      <p:sp>
        <p:nvSpPr>
          <p:cNvPr id="3358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967A10E-F2D5-43B8-9491-CC67A7138C7D}" type="slidenum">
              <a:rPr lang="x-none" sz="1300">
                <a:latin typeface="Marlett" pitchFamily="2" charset="2"/>
              </a:rPr>
              <a:pPr defTabSz="966788"/>
              <a:t>90</a:t>
            </a:fld>
            <a:endParaRPr lang="en-US" sz="1300" dirty="0">
              <a:latin typeface="Marlett" pitchFamily="2" charset="2"/>
              <a:cs typeface="Courier New" pitchFamily="49" charset="0"/>
            </a:endParaRPr>
          </a:p>
        </p:txBody>
      </p:sp>
      <p:sp>
        <p:nvSpPr>
          <p:cNvPr id="335876" name="Rectangle 2"/>
          <p:cNvSpPr>
            <a:spLocks noGrp="1" noRot="1" noChangeAspect="1" noChangeArrowheads="1" noTextEdit="1"/>
          </p:cNvSpPr>
          <p:nvPr>
            <p:ph type="sldImg"/>
          </p:nvPr>
        </p:nvSpPr>
        <p:spPr>
          <a:ln/>
        </p:spPr>
      </p:sp>
      <p:sp>
        <p:nvSpPr>
          <p:cNvPr id="33587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6DB1963F-0063-4A55-B2C6-2BE3A5599E30}" type="slidenum">
              <a:rPr lang="x-none" smtClean="0"/>
              <a:pPr/>
              <a:t>91</a:t>
            </a:fld>
            <a:endParaRPr lang="en-US" dirty="0"/>
          </a:p>
        </p:txBody>
      </p:sp>
      <p:sp>
        <p:nvSpPr>
          <p:cNvPr id="3368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65AFC96-246C-41B7-AB8B-82DC85CC39B0}" type="slidenum">
              <a:rPr lang="x-none" sz="1300">
                <a:latin typeface="Marlett" pitchFamily="2" charset="2"/>
              </a:rPr>
              <a:pPr defTabSz="966788"/>
              <a:t>91</a:t>
            </a:fld>
            <a:endParaRPr lang="en-US" sz="1300" dirty="0">
              <a:latin typeface="Marlett" pitchFamily="2" charset="2"/>
              <a:cs typeface="Courier New" pitchFamily="49" charset="0"/>
            </a:endParaRPr>
          </a:p>
        </p:txBody>
      </p:sp>
      <p:sp>
        <p:nvSpPr>
          <p:cNvPr id="336900" name="Rectangle 2"/>
          <p:cNvSpPr>
            <a:spLocks noGrp="1" noRot="1" noChangeAspect="1" noChangeArrowheads="1" noTextEdit="1"/>
          </p:cNvSpPr>
          <p:nvPr>
            <p:ph type="sldImg"/>
          </p:nvPr>
        </p:nvSpPr>
        <p:spPr>
          <a:ln/>
        </p:spPr>
      </p:sp>
      <p:sp>
        <p:nvSpPr>
          <p:cNvPr id="33690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p:spPr>
        <p:txBody>
          <a:bodyPr/>
          <a:lstStyle/>
          <a:p>
            <a:fld id="{6A992A7A-CDA3-485A-A7C5-42FA467422D0}" type="slidenum">
              <a:rPr lang="x-none" smtClean="0"/>
              <a:pPr/>
              <a:t>92</a:t>
            </a:fld>
            <a:endParaRPr lang="en-US" dirty="0"/>
          </a:p>
        </p:txBody>
      </p:sp>
      <p:sp>
        <p:nvSpPr>
          <p:cNvPr id="3379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250FB7D-E796-44DC-8F69-77E8A4075BD8}" type="slidenum">
              <a:rPr lang="x-none" sz="1300">
                <a:latin typeface="Marlett" pitchFamily="2" charset="2"/>
              </a:rPr>
              <a:pPr defTabSz="966788"/>
              <a:t>92</a:t>
            </a:fld>
            <a:endParaRPr lang="en-US" sz="1300" dirty="0">
              <a:latin typeface="Marlett" pitchFamily="2" charset="2"/>
              <a:cs typeface="Courier New" pitchFamily="49" charset="0"/>
            </a:endParaRPr>
          </a:p>
        </p:txBody>
      </p:sp>
      <p:sp>
        <p:nvSpPr>
          <p:cNvPr id="337924" name="Rectangle 2"/>
          <p:cNvSpPr>
            <a:spLocks noGrp="1" noRot="1" noChangeAspect="1" noChangeArrowheads="1" noTextEdit="1"/>
          </p:cNvSpPr>
          <p:nvPr>
            <p:ph type="sldImg"/>
          </p:nvPr>
        </p:nvSpPr>
        <p:spPr>
          <a:ln/>
        </p:spPr>
      </p:sp>
      <p:sp>
        <p:nvSpPr>
          <p:cNvPr id="33792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p:spPr>
        <p:txBody>
          <a:bodyPr/>
          <a:lstStyle/>
          <a:p>
            <a:fld id="{7C31CD31-35AC-49AC-AE40-71B2AE728660}" type="slidenum">
              <a:rPr lang="x-none" smtClean="0"/>
              <a:pPr/>
              <a:t>93</a:t>
            </a:fld>
            <a:endParaRPr lang="en-US" dirty="0"/>
          </a:p>
        </p:txBody>
      </p:sp>
      <p:sp>
        <p:nvSpPr>
          <p:cNvPr id="3389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FAF89E7-8F2A-4F46-8F77-13517709A13D}" type="slidenum">
              <a:rPr lang="x-none" sz="1300">
                <a:latin typeface="Marlett" pitchFamily="2" charset="2"/>
              </a:rPr>
              <a:pPr defTabSz="966788"/>
              <a:t>93</a:t>
            </a:fld>
            <a:endParaRPr lang="en-US" sz="1300" dirty="0">
              <a:latin typeface="Marlett" pitchFamily="2" charset="2"/>
              <a:cs typeface="Courier New" pitchFamily="49" charset="0"/>
            </a:endParaRPr>
          </a:p>
        </p:txBody>
      </p:sp>
      <p:sp>
        <p:nvSpPr>
          <p:cNvPr id="338948" name="Rectangle 2"/>
          <p:cNvSpPr>
            <a:spLocks noGrp="1" noRot="1" noChangeAspect="1" noChangeArrowheads="1" noTextEdit="1"/>
          </p:cNvSpPr>
          <p:nvPr>
            <p:ph type="sldImg"/>
          </p:nvPr>
        </p:nvSpPr>
        <p:spPr>
          <a:ln/>
        </p:spPr>
      </p:sp>
      <p:sp>
        <p:nvSpPr>
          <p:cNvPr id="33894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p:spPr>
        <p:txBody>
          <a:bodyPr/>
          <a:lstStyle/>
          <a:p>
            <a:fld id="{484833A9-7298-4EDD-87F2-BD2A7991A5C7}" type="slidenum">
              <a:rPr lang="x-none" smtClean="0"/>
              <a:pPr/>
              <a:t>94</a:t>
            </a:fld>
            <a:endParaRPr lang="en-US" dirty="0"/>
          </a:p>
        </p:txBody>
      </p:sp>
      <p:sp>
        <p:nvSpPr>
          <p:cNvPr id="339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F47CBFB-8F4D-4164-941D-2E10A03D977D}" type="slidenum">
              <a:rPr lang="x-none" sz="1300">
                <a:latin typeface="Marlett" pitchFamily="2" charset="2"/>
              </a:rPr>
              <a:pPr defTabSz="966788"/>
              <a:t>94</a:t>
            </a:fld>
            <a:endParaRPr lang="en-US" sz="1300" dirty="0">
              <a:latin typeface="Marlett" pitchFamily="2" charset="2"/>
              <a:cs typeface="Courier New" pitchFamily="49" charset="0"/>
            </a:endParaRPr>
          </a:p>
        </p:txBody>
      </p:sp>
      <p:sp>
        <p:nvSpPr>
          <p:cNvPr id="339972" name="Rectangle 2"/>
          <p:cNvSpPr>
            <a:spLocks noGrp="1" noRot="1" noChangeAspect="1" noChangeArrowheads="1" noTextEdit="1"/>
          </p:cNvSpPr>
          <p:nvPr>
            <p:ph type="sldImg"/>
          </p:nvPr>
        </p:nvSpPr>
        <p:spPr>
          <a:ln/>
        </p:spPr>
      </p:sp>
      <p:sp>
        <p:nvSpPr>
          <p:cNvPr id="33997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p:spPr>
        <p:txBody>
          <a:bodyPr/>
          <a:lstStyle/>
          <a:p>
            <a:fld id="{32710C4F-1F5E-4A5E-94AB-BA28FD1BEBC5}" type="slidenum">
              <a:rPr lang="x-none" smtClean="0"/>
              <a:pPr/>
              <a:t>95</a:t>
            </a:fld>
            <a:endParaRPr lang="en-US" dirty="0"/>
          </a:p>
        </p:txBody>
      </p:sp>
      <p:sp>
        <p:nvSpPr>
          <p:cNvPr id="3409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3289830-752A-4049-9ED1-E617B82A73ED}" type="slidenum">
              <a:rPr lang="x-none" sz="1300">
                <a:latin typeface="Marlett" pitchFamily="2" charset="2"/>
              </a:rPr>
              <a:pPr defTabSz="966788"/>
              <a:t>95</a:t>
            </a:fld>
            <a:endParaRPr lang="en-US" sz="1300" dirty="0">
              <a:latin typeface="Marlett" pitchFamily="2" charset="2"/>
              <a:cs typeface="Courier New" pitchFamily="49" charset="0"/>
            </a:endParaRPr>
          </a:p>
        </p:txBody>
      </p:sp>
      <p:sp>
        <p:nvSpPr>
          <p:cNvPr id="340996" name="Rectangle 2"/>
          <p:cNvSpPr>
            <a:spLocks noGrp="1" noRot="1" noChangeAspect="1" noChangeArrowheads="1" noTextEdit="1"/>
          </p:cNvSpPr>
          <p:nvPr>
            <p:ph type="sldImg"/>
          </p:nvPr>
        </p:nvSpPr>
        <p:spPr>
          <a:ln/>
        </p:spPr>
      </p:sp>
      <p:sp>
        <p:nvSpPr>
          <p:cNvPr id="34099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p:spPr>
        <p:txBody>
          <a:bodyPr/>
          <a:lstStyle/>
          <a:p>
            <a:fld id="{9383A0B3-B081-480B-BFFB-95EC7C2D921F}" type="slidenum">
              <a:rPr lang="x-none" smtClean="0"/>
              <a:pPr/>
              <a:t>96</a:t>
            </a:fld>
            <a:endParaRPr lang="en-US" dirty="0"/>
          </a:p>
        </p:txBody>
      </p:sp>
      <p:sp>
        <p:nvSpPr>
          <p:cNvPr id="3420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7A4695A-7262-4BF2-B5B2-846BE2DF4C59}" type="slidenum">
              <a:rPr lang="x-none" sz="1300">
                <a:latin typeface="Marlett" pitchFamily="2" charset="2"/>
              </a:rPr>
              <a:pPr defTabSz="966788"/>
              <a:t>96</a:t>
            </a:fld>
            <a:endParaRPr lang="en-US" sz="1300" dirty="0">
              <a:latin typeface="Marlett" pitchFamily="2" charset="2"/>
              <a:cs typeface="Courier New" pitchFamily="49" charset="0"/>
            </a:endParaRPr>
          </a:p>
        </p:txBody>
      </p:sp>
      <p:sp>
        <p:nvSpPr>
          <p:cNvPr id="342020" name="Rectangle 2"/>
          <p:cNvSpPr>
            <a:spLocks noGrp="1" noRot="1" noChangeAspect="1" noChangeArrowheads="1" noTextEdit="1"/>
          </p:cNvSpPr>
          <p:nvPr>
            <p:ph type="sldImg"/>
          </p:nvPr>
        </p:nvSpPr>
        <p:spPr>
          <a:ln/>
        </p:spPr>
      </p:sp>
      <p:sp>
        <p:nvSpPr>
          <p:cNvPr id="34202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p:spPr>
        <p:txBody>
          <a:bodyPr/>
          <a:lstStyle/>
          <a:p>
            <a:fld id="{BFC60BCA-6932-4FDE-A972-F9ED22CDBCF0}" type="slidenum">
              <a:rPr lang="x-none" smtClean="0"/>
              <a:pPr/>
              <a:t>97</a:t>
            </a:fld>
            <a:endParaRPr lang="en-US" dirty="0"/>
          </a:p>
        </p:txBody>
      </p:sp>
      <p:sp>
        <p:nvSpPr>
          <p:cNvPr id="3430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408B2E5-0162-489A-9939-6955DFF6DE61}" type="slidenum">
              <a:rPr lang="x-none" sz="1300">
                <a:latin typeface="Marlett" pitchFamily="2" charset="2"/>
              </a:rPr>
              <a:pPr defTabSz="966788"/>
              <a:t>97</a:t>
            </a:fld>
            <a:endParaRPr lang="en-US" sz="1300" dirty="0">
              <a:latin typeface="Marlett" pitchFamily="2" charset="2"/>
              <a:cs typeface="Courier New" pitchFamily="49" charset="0"/>
            </a:endParaRPr>
          </a:p>
        </p:txBody>
      </p:sp>
      <p:sp>
        <p:nvSpPr>
          <p:cNvPr id="343044" name="Rectangle 2"/>
          <p:cNvSpPr>
            <a:spLocks noGrp="1" noRot="1" noChangeAspect="1" noChangeArrowheads="1" noTextEdit="1"/>
          </p:cNvSpPr>
          <p:nvPr>
            <p:ph type="sldImg"/>
          </p:nvPr>
        </p:nvSpPr>
        <p:spPr>
          <a:ln/>
        </p:spPr>
      </p:sp>
      <p:sp>
        <p:nvSpPr>
          <p:cNvPr id="34304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p:spPr>
        <p:txBody>
          <a:bodyPr/>
          <a:lstStyle/>
          <a:p>
            <a:fld id="{A138B270-8EF8-43B9-88B1-5A06B42E3C8B}" type="slidenum">
              <a:rPr lang="x-none" smtClean="0"/>
              <a:pPr/>
              <a:t>98</a:t>
            </a:fld>
            <a:endParaRPr lang="en-US" dirty="0"/>
          </a:p>
        </p:txBody>
      </p:sp>
      <p:sp>
        <p:nvSpPr>
          <p:cNvPr id="3440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084F4A0-45B2-4A52-B0D9-A1EA20CF96F1}" type="slidenum">
              <a:rPr lang="x-none" sz="1300">
                <a:latin typeface="Marlett" pitchFamily="2" charset="2"/>
              </a:rPr>
              <a:pPr defTabSz="966788"/>
              <a:t>98</a:t>
            </a:fld>
            <a:endParaRPr lang="en-US" sz="1300" dirty="0">
              <a:latin typeface="Marlett" pitchFamily="2" charset="2"/>
              <a:cs typeface="Courier New" pitchFamily="49" charset="0"/>
            </a:endParaRPr>
          </a:p>
        </p:txBody>
      </p:sp>
      <p:sp>
        <p:nvSpPr>
          <p:cNvPr id="344068" name="Rectangle 2"/>
          <p:cNvSpPr>
            <a:spLocks noGrp="1" noRot="1" noChangeAspect="1" noChangeArrowheads="1" noTextEdit="1"/>
          </p:cNvSpPr>
          <p:nvPr>
            <p:ph type="sldImg"/>
          </p:nvPr>
        </p:nvSpPr>
        <p:spPr>
          <a:ln/>
        </p:spPr>
      </p:sp>
      <p:sp>
        <p:nvSpPr>
          <p:cNvPr id="34406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p:spPr>
        <p:txBody>
          <a:bodyPr/>
          <a:lstStyle/>
          <a:p>
            <a:fld id="{2B303407-A87A-479E-B77C-5E651C058177}" type="slidenum">
              <a:rPr lang="x-none" smtClean="0"/>
              <a:pPr/>
              <a:t>99</a:t>
            </a:fld>
            <a:endParaRPr lang="en-US" dirty="0"/>
          </a:p>
        </p:txBody>
      </p:sp>
      <p:sp>
        <p:nvSpPr>
          <p:cNvPr id="3450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EF1C426-9034-414A-A3F8-3349A66D695B}" type="slidenum">
              <a:rPr lang="x-none" sz="1300">
                <a:latin typeface="Marlett" pitchFamily="2" charset="2"/>
              </a:rPr>
              <a:pPr defTabSz="966788"/>
              <a:t>99</a:t>
            </a:fld>
            <a:endParaRPr lang="en-US" sz="1300" dirty="0">
              <a:latin typeface="Marlett" pitchFamily="2" charset="2"/>
              <a:cs typeface="Courier New" pitchFamily="49" charset="0"/>
            </a:endParaRPr>
          </a:p>
        </p:txBody>
      </p:sp>
      <p:sp>
        <p:nvSpPr>
          <p:cNvPr id="345092" name="Rectangle 2"/>
          <p:cNvSpPr>
            <a:spLocks noGrp="1" noRot="1" noChangeAspect="1" noChangeArrowheads="1" noTextEdit="1"/>
          </p:cNvSpPr>
          <p:nvPr>
            <p:ph type="sldImg"/>
          </p:nvPr>
        </p:nvSpPr>
        <p:spPr>
          <a:ln/>
        </p:spPr>
      </p:sp>
      <p:sp>
        <p:nvSpPr>
          <p:cNvPr id="34509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p:spPr>
        <p:txBody>
          <a:bodyPr/>
          <a:lstStyle/>
          <a:p>
            <a:fld id="{FF546D80-2C4B-4A2B-8946-D3AA4FB5586E}" type="slidenum">
              <a:rPr lang="x-none" smtClean="0"/>
              <a:pPr/>
              <a:t>100</a:t>
            </a:fld>
            <a:endParaRPr lang="en-US" dirty="0"/>
          </a:p>
        </p:txBody>
      </p:sp>
      <p:sp>
        <p:nvSpPr>
          <p:cNvPr id="3461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34139A5-DE3B-492D-9208-5502AD90ECFF}" type="slidenum">
              <a:rPr lang="x-none" sz="1300">
                <a:latin typeface="Marlett" pitchFamily="2" charset="2"/>
              </a:rPr>
              <a:pPr defTabSz="966788"/>
              <a:t>100</a:t>
            </a:fld>
            <a:endParaRPr lang="en-US" sz="1300" dirty="0">
              <a:latin typeface="Marlett" pitchFamily="2" charset="2"/>
              <a:cs typeface="Courier New" pitchFamily="49" charset="0"/>
            </a:endParaRPr>
          </a:p>
        </p:txBody>
      </p:sp>
      <p:sp>
        <p:nvSpPr>
          <p:cNvPr id="346116" name="Rectangle 2"/>
          <p:cNvSpPr>
            <a:spLocks noGrp="1" noRot="1" noChangeAspect="1" noChangeArrowheads="1" noTextEdit="1"/>
          </p:cNvSpPr>
          <p:nvPr>
            <p:ph type="sldImg"/>
          </p:nvPr>
        </p:nvSpPr>
        <p:spPr>
          <a:ln/>
        </p:spPr>
      </p:sp>
      <p:sp>
        <p:nvSpPr>
          <p:cNvPr id="34611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p:spPr>
        <p:txBody>
          <a:bodyPr/>
          <a:lstStyle/>
          <a:p>
            <a:fld id="{2368C7B6-4579-4BE4-8732-708CC03040B0}" type="slidenum">
              <a:rPr lang="x-none" smtClean="0"/>
              <a:pPr/>
              <a:t>101</a:t>
            </a:fld>
            <a:endParaRPr lang="en-US" dirty="0"/>
          </a:p>
        </p:txBody>
      </p:sp>
      <p:sp>
        <p:nvSpPr>
          <p:cNvPr id="3471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17E8A3A-6300-447A-BD4A-3DF69ACF2F53}" type="slidenum">
              <a:rPr lang="x-none" sz="1300">
                <a:latin typeface="Marlett" pitchFamily="2" charset="2"/>
              </a:rPr>
              <a:pPr defTabSz="966788"/>
              <a:t>101</a:t>
            </a:fld>
            <a:endParaRPr lang="en-US" sz="1300" dirty="0">
              <a:latin typeface="Marlett" pitchFamily="2" charset="2"/>
              <a:cs typeface="Courier New" pitchFamily="49" charset="0"/>
            </a:endParaRPr>
          </a:p>
        </p:txBody>
      </p:sp>
      <p:sp>
        <p:nvSpPr>
          <p:cNvPr id="347140" name="Rectangle 2"/>
          <p:cNvSpPr>
            <a:spLocks noGrp="1" noRot="1" noChangeAspect="1" noChangeArrowheads="1" noTextEdit="1"/>
          </p:cNvSpPr>
          <p:nvPr>
            <p:ph type="sldImg"/>
          </p:nvPr>
        </p:nvSpPr>
        <p:spPr>
          <a:ln/>
        </p:spPr>
      </p:sp>
      <p:sp>
        <p:nvSpPr>
          <p:cNvPr id="34714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p:spPr>
        <p:txBody>
          <a:bodyPr/>
          <a:lstStyle/>
          <a:p>
            <a:fld id="{5621A03C-A53D-4124-8E74-142675836673}" type="slidenum">
              <a:rPr lang="x-none" smtClean="0"/>
              <a:pPr/>
              <a:t>102</a:t>
            </a:fld>
            <a:endParaRPr lang="en-US" dirty="0"/>
          </a:p>
        </p:txBody>
      </p:sp>
      <p:sp>
        <p:nvSpPr>
          <p:cNvPr id="3481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75BE977-2CB9-4BF8-9E25-C5B8924D94B3}" type="slidenum">
              <a:rPr lang="x-none" sz="1300">
                <a:latin typeface="Marlett" pitchFamily="2" charset="2"/>
              </a:rPr>
              <a:pPr defTabSz="966788"/>
              <a:t>102</a:t>
            </a:fld>
            <a:endParaRPr lang="en-US" sz="1300" dirty="0">
              <a:latin typeface="Marlett" pitchFamily="2" charset="2"/>
              <a:cs typeface="Courier New" pitchFamily="49" charset="0"/>
            </a:endParaRPr>
          </a:p>
        </p:txBody>
      </p:sp>
      <p:sp>
        <p:nvSpPr>
          <p:cNvPr id="348164" name="Rectangle 2"/>
          <p:cNvSpPr>
            <a:spLocks noGrp="1" noRot="1" noChangeAspect="1" noChangeArrowheads="1" noTextEdit="1"/>
          </p:cNvSpPr>
          <p:nvPr>
            <p:ph type="sldImg"/>
          </p:nvPr>
        </p:nvSpPr>
        <p:spPr>
          <a:ln/>
        </p:spPr>
      </p:sp>
      <p:sp>
        <p:nvSpPr>
          <p:cNvPr id="34816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p:spPr>
        <p:txBody>
          <a:bodyPr/>
          <a:lstStyle/>
          <a:p>
            <a:fld id="{01EC3ED4-7DDF-4751-A454-AC2D0A40268D}" type="slidenum">
              <a:rPr lang="x-none" smtClean="0"/>
              <a:pPr/>
              <a:t>103</a:t>
            </a:fld>
            <a:endParaRPr lang="en-US" dirty="0"/>
          </a:p>
        </p:txBody>
      </p:sp>
      <p:sp>
        <p:nvSpPr>
          <p:cNvPr id="3491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3185DDA-B398-4B41-8BB2-49DCD63D3BE4}" type="slidenum">
              <a:rPr lang="x-none" sz="1300">
                <a:latin typeface="Marlett" pitchFamily="2" charset="2"/>
              </a:rPr>
              <a:pPr defTabSz="966788"/>
              <a:t>103</a:t>
            </a:fld>
            <a:endParaRPr lang="en-US" sz="1300" dirty="0">
              <a:latin typeface="Marlett" pitchFamily="2" charset="2"/>
              <a:cs typeface="Courier New" pitchFamily="49" charset="0"/>
            </a:endParaRPr>
          </a:p>
        </p:txBody>
      </p:sp>
      <p:sp>
        <p:nvSpPr>
          <p:cNvPr id="349188" name="Rectangle 2"/>
          <p:cNvSpPr>
            <a:spLocks noGrp="1" noRot="1" noChangeAspect="1" noChangeArrowheads="1" noTextEdit="1"/>
          </p:cNvSpPr>
          <p:nvPr>
            <p:ph type="sldImg"/>
          </p:nvPr>
        </p:nvSpPr>
        <p:spPr>
          <a:ln/>
        </p:spPr>
      </p:sp>
      <p:sp>
        <p:nvSpPr>
          <p:cNvPr id="34918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p:spPr>
        <p:txBody>
          <a:bodyPr/>
          <a:lstStyle/>
          <a:p>
            <a:fld id="{DA614E79-DA51-443E-9595-2C92C4E73AD9}" type="slidenum">
              <a:rPr lang="x-none" smtClean="0"/>
              <a:pPr/>
              <a:t>104</a:t>
            </a:fld>
            <a:endParaRPr lang="en-US" dirty="0"/>
          </a:p>
        </p:txBody>
      </p:sp>
      <p:sp>
        <p:nvSpPr>
          <p:cNvPr id="3502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716E9F5-D304-4BE3-8D18-4CEB7603A170}" type="slidenum">
              <a:rPr lang="x-none" sz="1300">
                <a:latin typeface="Marlett" pitchFamily="2" charset="2"/>
              </a:rPr>
              <a:pPr defTabSz="966788"/>
              <a:t>104</a:t>
            </a:fld>
            <a:endParaRPr lang="en-US" sz="1300" dirty="0">
              <a:latin typeface="Marlett" pitchFamily="2" charset="2"/>
              <a:cs typeface="Courier New" pitchFamily="49" charset="0"/>
            </a:endParaRPr>
          </a:p>
        </p:txBody>
      </p:sp>
      <p:sp>
        <p:nvSpPr>
          <p:cNvPr id="350212" name="Rectangle 2"/>
          <p:cNvSpPr>
            <a:spLocks noGrp="1" noRot="1" noChangeAspect="1" noChangeArrowheads="1" noTextEdit="1"/>
          </p:cNvSpPr>
          <p:nvPr>
            <p:ph type="sldImg"/>
          </p:nvPr>
        </p:nvSpPr>
        <p:spPr>
          <a:ln/>
        </p:spPr>
      </p:sp>
      <p:sp>
        <p:nvSpPr>
          <p:cNvPr id="35021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p:spPr>
        <p:txBody>
          <a:bodyPr/>
          <a:lstStyle/>
          <a:p>
            <a:fld id="{13BC7F40-8927-4713-8A66-47A7F0AECD21}" type="slidenum">
              <a:rPr lang="x-none" smtClean="0"/>
              <a:pPr/>
              <a:t>105</a:t>
            </a:fld>
            <a:endParaRPr lang="en-US" dirty="0"/>
          </a:p>
        </p:txBody>
      </p:sp>
      <p:sp>
        <p:nvSpPr>
          <p:cNvPr id="3512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F8621CF-8A56-4800-BA13-B91AC3DDA3A7}" type="slidenum">
              <a:rPr lang="x-none" sz="1300">
                <a:latin typeface="Marlett" pitchFamily="2" charset="2"/>
              </a:rPr>
              <a:pPr defTabSz="966788"/>
              <a:t>105</a:t>
            </a:fld>
            <a:endParaRPr lang="en-US" sz="1300" dirty="0">
              <a:latin typeface="Marlett" pitchFamily="2" charset="2"/>
              <a:cs typeface="Courier New" pitchFamily="49" charset="0"/>
            </a:endParaRPr>
          </a:p>
        </p:txBody>
      </p:sp>
      <p:sp>
        <p:nvSpPr>
          <p:cNvPr id="351236" name="Rectangle 2"/>
          <p:cNvSpPr>
            <a:spLocks noGrp="1" noRot="1" noChangeAspect="1" noChangeArrowheads="1" noTextEdit="1"/>
          </p:cNvSpPr>
          <p:nvPr>
            <p:ph type="sldImg"/>
          </p:nvPr>
        </p:nvSpPr>
        <p:spPr>
          <a:ln/>
        </p:spPr>
      </p:sp>
      <p:sp>
        <p:nvSpPr>
          <p:cNvPr id="35123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p:spPr>
        <p:txBody>
          <a:bodyPr/>
          <a:lstStyle/>
          <a:p>
            <a:fld id="{E8468F72-AA51-4CF2-B9DA-BA1829185132}" type="slidenum">
              <a:rPr lang="x-none" smtClean="0"/>
              <a:pPr/>
              <a:t>106</a:t>
            </a:fld>
            <a:endParaRPr lang="en-US" dirty="0"/>
          </a:p>
        </p:txBody>
      </p:sp>
      <p:sp>
        <p:nvSpPr>
          <p:cNvPr id="3522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7BB9952-477D-436C-8E59-414B77FF0DB4}" type="slidenum">
              <a:rPr lang="x-none" sz="1300">
                <a:latin typeface="Marlett" pitchFamily="2" charset="2"/>
              </a:rPr>
              <a:pPr defTabSz="966788"/>
              <a:t>106</a:t>
            </a:fld>
            <a:endParaRPr lang="en-US" sz="1300" dirty="0">
              <a:latin typeface="Marlett" pitchFamily="2" charset="2"/>
              <a:cs typeface="Courier New" pitchFamily="49" charset="0"/>
            </a:endParaRPr>
          </a:p>
        </p:txBody>
      </p:sp>
      <p:sp>
        <p:nvSpPr>
          <p:cNvPr id="352260" name="Rectangle 2"/>
          <p:cNvSpPr>
            <a:spLocks noGrp="1" noRot="1" noChangeAspect="1" noChangeArrowheads="1" noTextEdit="1"/>
          </p:cNvSpPr>
          <p:nvPr>
            <p:ph type="sldImg"/>
          </p:nvPr>
        </p:nvSpPr>
        <p:spPr>
          <a:ln/>
        </p:spPr>
      </p:sp>
      <p:sp>
        <p:nvSpPr>
          <p:cNvPr id="352261" name="Rectangle 3"/>
          <p:cNvSpPr>
            <a:spLocks noGrp="1" noChangeArrowheads="1"/>
          </p:cNvSpPr>
          <p:nvPr>
            <p:ph type="body" idx="1"/>
          </p:nvPr>
        </p:nvSpPr>
        <p:spPr>
          <a:noFill/>
          <a:ln/>
        </p:spPr>
        <p:txBody>
          <a:bodyPr/>
          <a:lstStyle/>
          <a:p>
            <a:r>
              <a:rPr lang="en-US" dirty="0"/>
              <a:t>Take any linearizable stack, for example, the lock-free queue.  </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p>
            <a:fld id="{54BD7A73-FF6A-48E1-B343-7BFAF473A43A}" type="slidenum">
              <a:rPr lang="x-none" smtClean="0"/>
              <a:pPr/>
              <a:t>107</a:t>
            </a:fld>
            <a:endParaRPr lang="en-US" dirty="0"/>
          </a:p>
        </p:txBody>
      </p:sp>
      <p:sp>
        <p:nvSpPr>
          <p:cNvPr id="3532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CF6A9C8-EEBF-42BC-BB09-6952FA1E45BE}" type="slidenum">
              <a:rPr lang="x-none" sz="1300">
                <a:latin typeface="Marlett" pitchFamily="2" charset="2"/>
              </a:rPr>
              <a:pPr defTabSz="966788"/>
              <a:t>107</a:t>
            </a:fld>
            <a:endParaRPr lang="en-US" sz="1300" dirty="0">
              <a:latin typeface="Marlett" pitchFamily="2" charset="2"/>
              <a:cs typeface="Courier New" pitchFamily="49" charset="0"/>
            </a:endParaRPr>
          </a:p>
        </p:txBody>
      </p:sp>
      <p:sp>
        <p:nvSpPr>
          <p:cNvPr id="353284" name="Rectangle 2"/>
          <p:cNvSpPr>
            <a:spLocks noGrp="1" noRot="1" noChangeAspect="1" noChangeArrowheads="1" noTextEdit="1"/>
          </p:cNvSpPr>
          <p:nvPr>
            <p:ph type="sldImg"/>
          </p:nvPr>
        </p:nvSpPr>
        <p:spPr>
          <a:ln/>
        </p:spPr>
      </p:sp>
      <p:sp>
        <p:nvSpPr>
          <p:cNvPr id="353285" name="Rectangle 3"/>
          <p:cNvSpPr>
            <a:spLocks noGrp="1" noChangeArrowheads="1"/>
          </p:cNvSpPr>
          <p:nvPr>
            <p:ph type="body" idx="1"/>
          </p:nvPr>
        </p:nvSpPr>
        <p:spPr>
          <a:noFill/>
          <a:ln/>
        </p:spPr>
        <p:txBody>
          <a:bodyPr/>
          <a:lstStyle/>
          <a:p>
            <a:r>
              <a:rPr lang="en-US" dirty="0"/>
              <a:t>Pick random locations in the array.</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p:spPr>
        <p:txBody>
          <a:bodyPr/>
          <a:lstStyle/>
          <a:p>
            <a:fld id="{F25B6768-2A1A-423E-A2A0-D10E4A0EE280}" type="slidenum">
              <a:rPr lang="x-none" smtClean="0"/>
              <a:pPr/>
              <a:t>108</a:t>
            </a:fld>
            <a:endParaRPr lang="en-US" dirty="0"/>
          </a:p>
        </p:txBody>
      </p:sp>
      <p:sp>
        <p:nvSpPr>
          <p:cNvPr id="354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E372493-9B8A-4912-8A40-7862B8E2D9FB}" type="slidenum">
              <a:rPr lang="x-none" sz="1300">
                <a:latin typeface="Marlett" pitchFamily="2" charset="2"/>
              </a:rPr>
              <a:pPr defTabSz="966788"/>
              <a:t>108</a:t>
            </a:fld>
            <a:endParaRPr lang="en-US" sz="1300" dirty="0">
              <a:latin typeface="Marlett" pitchFamily="2" charset="2"/>
              <a:cs typeface="Courier New" pitchFamily="49" charset="0"/>
            </a:endParaRPr>
          </a:p>
        </p:txBody>
      </p:sp>
      <p:sp>
        <p:nvSpPr>
          <p:cNvPr id="354308" name="Rectangle 2"/>
          <p:cNvSpPr>
            <a:spLocks noGrp="1" noRot="1" noChangeAspect="1" noChangeArrowheads="1" noTextEdit="1"/>
          </p:cNvSpPr>
          <p:nvPr>
            <p:ph type="sldImg"/>
          </p:nvPr>
        </p:nvSpPr>
        <p:spPr>
          <a:ln/>
        </p:spPr>
      </p:sp>
      <p:sp>
        <p:nvSpPr>
          <p:cNvPr id="354309" name="Rectangle 3"/>
          <p:cNvSpPr>
            <a:spLocks noGrp="1" noChangeArrowheads="1"/>
          </p:cNvSpPr>
          <p:nvPr>
            <p:ph type="body" idx="1"/>
          </p:nvPr>
        </p:nvSpPr>
        <p:spPr>
          <a:noFill/>
          <a:ln/>
        </p:spPr>
        <p:txBody>
          <a:bodyPr/>
          <a:lstStyle/>
          <a:p>
            <a:r>
              <a:rPr lang="en-US" dirty="0"/>
              <a:t>No need to access stack since it stays the same anyhow. Just exchange the values. </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p:spPr>
        <p:txBody>
          <a:bodyPr/>
          <a:lstStyle/>
          <a:p>
            <a:fld id="{B85CDE36-AFAB-4252-A5BB-9B907B769364}" type="slidenum">
              <a:rPr lang="x-none" smtClean="0"/>
              <a:pPr/>
              <a:t>109</a:t>
            </a:fld>
            <a:endParaRPr lang="en-US" dirty="0"/>
          </a:p>
        </p:txBody>
      </p:sp>
      <p:sp>
        <p:nvSpPr>
          <p:cNvPr id="3553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5606695-0340-400D-A2B5-904E4A4DFFB1}" type="slidenum">
              <a:rPr lang="x-none" sz="1300">
                <a:latin typeface="Marlett" pitchFamily="2" charset="2"/>
              </a:rPr>
              <a:pPr defTabSz="966788"/>
              <a:t>109</a:t>
            </a:fld>
            <a:endParaRPr lang="en-US" sz="1300" dirty="0">
              <a:latin typeface="Marlett" pitchFamily="2" charset="2"/>
              <a:cs typeface="Courier New" pitchFamily="49" charset="0"/>
            </a:endParaRPr>
          </a:p>
        </p:txBody>
      </p:sp>
      <p:sp>
        <p:nvSpPr>
          <p:cNvPr id="355332" name="Rectangle 2"/>
          <p:cNvSpPr>
            <a:spLocks noGrp="1" noRot="1" noChangeAspect="1" noChangeArrowheads="1" noTextEdit="1"/>
          </p:cNvSpPr>
          <p:nvPr>
            <p:ph type="sldImg"/>
          </p:nvPr>
        </p:nvSpPr>
        <p:spPr>
          <a:ln/>
        </p:spPr>
      </p:sp>
      <p:sp>
        <p:nvSpPr>
          <p:cNvPr id="355333" name="Rectangle 3"/>
          <p:cNvSpPr>
            <a:spLocks noGrp="1" noChangeArrowheads="1"/>
          </p:cNvSpPr>
          <p:nvPr>
            <p:ph type="body" idx="1"/>
          </p:nvPr>
        </p:nvSpPr>
        <p:spPr>
          <a:noFill/>
          <a:ln/>
        </p:spPr>
        <p:txBody>
          <a:bodyPr/>
          <a:lstStyle/>
          <a:p>
            <a:r>
              <a:rPr lang="en-US" dirty="0"/>
              <a:t>No need to access stack since it stays the same anyhow. Just exchange the values. </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p:spPr>
        <p:txBody>
          <a:bodyPr/>
          <a:lstStyle/>
          <a:p>
            <a:fld id="{43142697-33F4-4CE4-A9E4-A1FDDFD1A42A}" type="slidenum">
              <a:rPr lang="x-none" smtClean="0"/>
              <a:pPr/>
              <a:t>110</a:t>
            </a:fld>
            <a:endParaRPr lang="en-US" dirty="0"/>
          </a:p>
        </p:txBody>
      </p:sp>
      <p:sp>
        <p:nvSpPr>
          <p:cNvPr id="3563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638B7C7-5928-49D0-97D1-61B7D9906895}" type="slidenum">
              <a:rPr lang="x-none" sz="1300">
                <a:latin typeface="Marlett" pitchFamily="2" charset="2"/>
              </a:rPr>
              <a:pPr defTabSz="966788"/>
              <a:t>110</a:t>
            </a:fld>
            <a:endParaRPr lang="en-US" sz="1300" dirty="0">
              <a:latin typeface="Marlett" pitchFamily="2" charset="2"/>
              <a:cs typeface="Courier New" pitchFamily="49" charset="0"/>
            </a:endParaRPr>
          </a:p>
        </p:txBody>
      </p:sp>
      <p:sp>
        <p:nvSpPr>
          <p:cNvPr id="356356" name="Rectangle 2"/>
          <p:cNvSpPr>
            <a:spLocks noGrp="1" noRot="1" noChangeAspect="1" noChangeArrowheads="1" noTextEdit="1"/>
          </p:cNvSpPr>
          <p:nvPr>
            <p:ph type="sldImg"/>
          </p:nvPr>
        </p:nvSpPr>
        <p:spPr>
          <a:ln/>
        </p:spPr>
      </p:sp>
      <p:sp>
        <p:nvSpPr>
          <p:cNvPr id="35635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p>
            <a:fld id="{246C60AC-F636-4C18-8960-54519B23FC74}" type="slidenum">
              <a:rPr lang="x-none" smtClean="0"/>
              <a:pPr/>
              <a:t>111</a:t>
            </a:fld>
            <a:endParaRPr lang="en-US" dirty="0"/>
          </a:p>
        </p:txBody>
      </p:sp>
      <p:sp>
        <p:nvSpPr>
          <p:cNvPr id="3573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FC1AC4C-2B95-4DAF-8EA2-C31266EC18B7}" type="slidenum">
              <a:rPr lang="x-none" sz="1300">
                <a:latin typeface="Marlett" pitchFamily="2" charset="2"/>
              </a:rPr>
              <a:pPr defTabSz="966788"/>
              <a:t>111</a:t>
            </a:fld>
            <a:endParaRPr lang="en-US" sz="1300" dirty="0">
              <a:latin typeface="Marlett" pitchFamily="2" charset="2"/>
              <a:cs typeface="Courier New" pitchFamily="49" charset="0"/>
            </a:endParaRPr>
          </a:p>
        </p:txBody>
      </p:sp>
      <p:sp>
        <p:nvSpPr>
          <p:cNvPr id="357380" name="Rectangle 2"/>
          <p:cNvSpPr>
            <a:spLocks noGrp="1" noRot="1" noChangeAspect="1" noChangeArrowheads="1" noTextEdit="1"/>
          </p:cNvSpPr>
          <p:nvPr>
            <p:ph type="sldImg"/>
          </p:nvPr>
        </p:nvSpPr>
        <p:spPr>
          <a:ln/>
        </p:spPr>
      </p:sp>
      <p:sp>
        <p:nvSpPr>
          <p:cNvPr id="357381" name="Rectangle 3"/>
          <p:cNvSpPr>
            <a:spLocks noGrp="1" noChangeArrowheads="1"/>
          </p:cNvSpPr>
          <p:nvPr>
            <p:ph type="body" idx="1"/>
          </p:nvPr>
        </p:nvSpPr>
        <p:spPr>
          <a:noFill/>
          <a:ln/>
        </p:spPr>
        <p:txBody>
          <a:bodyPr/>
          <a:lstStyle/>
          <a:p>
            <a:r>
              <a:rPr lang="en-US" dirty="0"/>
              <a:t>No need to access stack since it stays the same anyhow. Just exchange the values. </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p:spPr>
        <p:txBody>
          <a:bodyPr/>
          <a:lstStyle/>
          <a:p>
            <a:fld id="{DE137806-BE7E-458F-BB37-B3086517E2DD}" type="slidenum">
              <a:rPr lang="x-none" smtClean="0"/>
              <a:pPr/>
              <a:t>112</a:t>
            </a:fld>
            <a:endParaRPr lang="en-US" dirty="0"/>
          </a:p>
        </p:txBody>
      </p:sp>
      <p:sp>
        <p:nvSpPr>
          <p:cNvPr id="3584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3BE9E98-886D-4AF3-AC22-9153CEAF2F6A}" type="slidenum">
              <a:rPr lang="x-none" sz="1300">
                <a:latin typeface="Marlett" pitchFamily="2" charset="2"/>
              </a:rPr>
              <a:pPr defTabSz="966788"/>
              <a:t>112</a:t>
            </a:fld>
            <a:endParaRPr lang="en-US" sz="1300" dirty="0">
              <a:latin typeface="Marlett" pitchFamily="2" charset="2"/>
              <a:cs typeface="Courier New" pitchFamily="49" charset="0"/>
            </a:endParaRPr>
          </a:p>
        </p:txBody>
      </p:sp>
      <p:sp>
        <p:nvSpPr>
          <p:cNvPr id="358404" name="Rectangle 2"/>
          <p:cNvSpPr>
            <a:spLocks noGrp="1" noRot="1" noChangeAspect="1" noChangeArrowheads="1" noTextEdit="1"/>
          </p:cNvSpPr>
          <p:nvPr>
            <p:ph type="sldImg"/>
          </p:nvPr>
        </p:nvSpPr>
        <p:spPr>
          <a:ln/>
        </p:spPr>
      </p:sp>
      <p:sp>
        <p:nvSpPr>
          <p:cNvPr id="358405" name="Rectangle 3"/>
          <p:cNvSpPr>
            <a:spLocks noGrp="1" noChangeArrowheads="1"/>
          </p:cNvSpPr>
          <p:nvPr>
            <p:ph type="body" idx="1"/>
          </p:nvPr>
        </p:nvSpPr>
        <p:spPr>
          <a:noFill/>
          <a:ln/>
        </p:spPr>
        <p:txBody>
          <a:bodyPr/>
          <a:lstStyle/>
          <a:p>
            <a:r>
              <a:rPr lang="en-US" dirty="0"/>
              <a:t>As the contention grows, </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xfrm>
            <a:off x="4144964" y="9121775"/>
            <a:ext cx="3170237" cy="479426"/>
          </a:xfrm>
          <a:prstGeom prst="rect">
            <a:avLst/>
          </a:prstGeom>
          <a:noFill/>
        </p:spPr>
        <p:txBody>
          <a:bodyPr/>
          <a:lstStyle/>
          <a:p>
            <a:fld id="{E8468F72-AA51-4CF2-B9DA-BA1829185132}" type="slidenum">
              <a:rPr lang="x-none" smtClean="0"/>
              <a:pPr/>
              <a:t>114</a:t>
            </a:fld>
            <a:endParaRPr lang="en-US" dirty="0"/>
          </a:p>
        </p:txBody>
      </p:sp>
      <p:sp>
        <p:nvSpPr>
          <p:cNvPr id="352259" name="Rectangle 7"/>
          <p:cNvSpPr txBox="1">
            <a:spLocks noGrp="1" noChangeArrowheads="1"/>
          </p:cNvSpPr>
          <p:nvPr/>
        </p:nvSpPr>
        <p:spPr bwMode="auto">
          <a:xfrm>
            <a:off x="4144964" y="9121775"/>
            <a:ext cx="3170237" cy="479426"/>
          </a:xfrm>
          <a:prstGeom prst="rect">
            <a:avLst/>
          </a:prstGeom>
          <a:noFill/>
          <a:ln w="9525">
            <a:noFill/>
            <a:miter lim="800000"/>
            <a:headEnd/>
            <a:tailEnd/>
          </a:ln>
        </p:spPr>
        <p:txBody>
          <a:bodyPr lIns="96661" tIns="48331" rIns="96661" bIns="48331" anchor="b"/>
          <a:lstStyle/>
          <a:p>
            <a:pPr defTabSz="966788"/>
            <a:fld id="{67BB9952-477D-436C-8E59-414B77FF0DB4}" type="slidenum">
              <a:rPr lang="x-none" sz="1300">
                <a:latin typeface="Marlett" pitchFamily="2" charset="2"/>
              </a:rPr>
              <a:pPr defTabSz="966788"/>
              <a:t>114</a:t>
            </a:fld>
            <a:endParaRPr lang="en-US" sz="1300" dirty="0">
              <a:latin typeface="Marlett" pitchFamily="2" charset="2"/>
              <a:cs typeface="Courier New" pitchFamily="49" charset="0"/>
            </a:endParaRPr>
          </a:p>
        </p:txBody>
      </p:sp>
      <p:sp>
        <p:nvSpPr>
          <p:cNvPr id="352260" name="Rectangle 2"/>
          <p:cNvSpPr>
            <a:spLocks noGrp="1" noRot="1" noChangeAspect="1" noChangeArrowheads="1" noTextEdit="1"/>
          </p:cNvSpPr>
          <p:nvPr>
            <p:ph type="sldImg"/>
          </p:nvPr>
        </p:nvSpPr>
        <p:spPr>
          <a:ln/>
        </p:spPr>
      </p:sp>
      <p:sp>
        <p:nvSpPr>
          <p:cNvPr id="352261" name="Rectangle 3"/>
          <p:cNvSpPr>
            <a:spLocks noGrp="1" noChangeArrowheads="1"/>
          </p:cNvSpPr>
          <p:nvPr>
            <p:ph type="body" idx="1"/>
          </p:nvPr>
        </p:nvSpPr>
        <p:spPr>
          <a:noFill/>
          <a:ln/>
        </p:spPr>
        <p:txBody>
          <a:bodyPr/>
          <a:lstStyle/>
          <a:p>
            <a:r>
              <a:rPr lang="en-US" dirty="0"/>
              <a:t>Take any linearizable stack, for example, the lock-free queue.  </a:t>
            </a:r>
          </a:p>
        </p:txBody>
      </p:sp>
    </p:spTree>
    <p:extLst>
      <p:ext uri="{BB962C8B-B14F-4D97-AF65-F5344CB8AC3E}">
        <p14:creationId xmlns:p14="http://schemas.microsoft.com/office/powerpoint/2010/main" val="37547860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p:spPr>
        <p:txBody>
          <a:bodyPr/>
          <a:lstStyle/>
          <a:p>
            <a:fld id="{BAE4C0FC-B337-4734-B323-E026D944C498}" type="slidenum">
              <a:rPr lang="x-none" smtClean="0"/>
              <a:pPr/>
              <a:t>120</a:t>
            </a:fld>
            <a:endParaRPr lang="en-US" dirty="0"/>
          </a:p>
        </p:txBody>
      </p:sp>
      <p:sp>
        <p:nvSpPr>
          <p:cNvPr id="3594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8EF6CC9-8FAD-4B8D-8BD0-C4B91B3E6968}" type="slidenum">
              <a:rPr lang="x-none" sz="1300">
                <a:latin typeface="Marlett" pitchFamily="2" charset="2"/>
              </a:rPr>
              <a:pPr defTabSz="966788"/>
              <a:t>120</a:t>
            </a:fld>
            <a:endParaRPr lang="en-US" sz="1300" dirty="0">
              <a:latin typeface="Marlett" pitchFamily="2" charset="2"/>
              <a:cs typeface="Courier New" pitchFamily="49" charset="0"/>
            </a:endParaRPr>
          </a:p>
        </p:txBody>
      </p:sp>
      <p:sp>
        <p:nvSpPr>
          <p:cNvPr id="359428" name="Rectangle 2"/>
          <p:cNvSpPr>
            <a:spLocks noGrp="1" noRot="1" noChangeAspect="1" noChangeArrowheads="1" noTextEdit="1"/>
          </p:cNvSpPr>
          <p:nvPr>
            <p:ph type="sldImg"/>
          </p:nvPr>
        </p:nvSpPr>
        <p:spPr>
          <a:ln/>
        </p:spPr>
      </p:sp>
      <p:sp>
        <p:nvSpPr>
          <p:cNvPr id="35942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p:spPr>
        <p:txBody>
          <a:bodyPr/>
          <a:lstStyle/>
          <a:p>
            <a:fld id="{2972299C-7BD1-470E-A3F8-B6328351EB69}" type="slidenum">
              <a:rPr lang="x-none" smtClean="0"/>
              <a:pPr/>
              <a:t>121</a:t>
            </a:fld>
            <a:endParaRPr lang="en-US" dirty="0"/>
          </a:p>
        </p:txBody>
      </p:sp>
      <p:sp>
        <p:nvSpPr>
          <p:cNvPr id="3604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43F87F5-6197-4214-880B-570E1A99F1FE}" type="slidenum">
              <a:rPr lang="x-none" sz="1300">
                <a:latin typeface="Marlett" pitchFamily="2" charset="2"/>
              </a:rPr>
              <a:pPr defTabSz="966788"/>
              <a:t>121</a:t>
            </a:fld>
            <a:endParaRPr lang="en-US" sz="1300" dirty="0">
              <a:latin typeface="Marlett" pitchFamily="2" charset="2"/>
              <a:cs typeface="Courier New" pitchFamily="49" charset="0"/>
            </a:endParaRPr>
          </a:p>
        </p:txBody>
      </p:sp>
      <p:sp>
        <p:nvSpPr>
          <p:cNvPr id="360452" name="Rectangle 2"/>
          <p:cNvSpPr>
            <a:spLocks noGrp="1" noRot="1" noChangeAspect="1" noChangeArrowheads="1" noTextEdit="1"/>
          </p:cNvSpPr>
          <p:nvPr>
            <p:ph type="sldImg"/>
          </p:nvPr>
        </p:nvSpPr>
        <p:spPr>
          <a:ln/>
        </p:spPr>
      </p:sp>
      <p:sp>
        <p:nvSpPr>
          <p:cNvPr id="36045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p:spPr>
        <p:txBody>
          <a:bodyPr/>
          <a:lstStyle/>
          <a:p>
            <a:fld id="{9DCD88C0-5E87-4BB7-9841-C6B14B77230E}" type="slidenum">
              <a:rPr lang="x-none" smtClean="0"/>
              <a:pPr/>
              <a:t>122</a:t>
            </a:fld>
            <a:endParaRPr lang="en-US" dirty="0"/>
          </a:p>
        </p:txBody>
      </p:sp>
      <p:sp>
        <p:nvSpPr>
          <p:cNvPr id="3614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5EE5159-9BA3-49A0-B938-D1082258CCC0}" type="slidenum">
              <a:rPr lang="x-none" sz="1300">
                <a:latin typeface="Marlett" pitchFamily="2" charset="2"/>
              </a:rPr>
              <a:pPr defTabSz="966788"/>
              <a:t>122</a:t>
            </a:fld>
            <a:endParaRPr lang="en-US" sz="1300" dirty="0">
              <a:latin typeface="Marlett" pitchFamily="2" charset="2"/>
              <a:cs typeface="Courier New" pitchFamily="49" charset="0"/>
            </a:endParaRPr>
          </a:p>
        </p:txBody>
      </p:sp>
      <p:sp>
        <p:nvSpPr>
          <p:cNvPr id="361476" name="Rectangle 2"/>
          <p:cNvSpPr>
            <a:spLocks noGrp="1" noRot="1" noChangeAspect="1" noChangeArrowheads="1" noTextEdit="1"/>
          </p:cNvSpPr>
          <p:nvPr>
            <p:ph type="sldImg"/>
          </p:nvPr>
        </p:nvSpPr>
        <p:spPr>
          <a:ln/>
        </p:spPr>
      </p:sp>
      <p:sp>
        <p:nvSpPr>
          <p:cNvPr id="36147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p:spPr>
        <p:txBody>
          <a:bodyPr/>
          <a:lstStyle/>
          <a:p>
            <a:fld id="{AF60CEDE-5ACF-4A7B-8117-8BA8D1FB4CFC}" type="slidenum">
              <a:rPr lang="x-none" smtClean="0"/>
              <a:pPr/>
              <a:t>123</a:t>
            </a:fld>
            <a:endParaRPr lang="en-US" dirty="0"/>
          </a:p>
        </p:txBody>
      </p:sp>
      <p:sp>
        <p:nvSpPr>
          <p:cNvPr id="3624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CA2BFB0-2CC3-4609-9928-A01A5EBC2F7E}" type="slidenum">
              <a:rPr lang="x-none" sz="1300">
                <a:latin typeface="Marlett" pitchFamily="2" charset="2"/>
              </a:rPr>
              <a:pPr defTabSz="966788"/>
              <a:t>123</a:t>
            </a:fld>
            <a:endParaRPr lang="en-US" sz="1300" dirty="0">
              <a:latin typeface="Marlett" pitchFamily="2" charset="2"/>
              <a:cs typeface="Courier New" pitchFamily="49" charset="0"/>
            </a:endParaRPr>
          </a:p>
        </p:txBody>
      </p:sp>
      <p:sp>
        <p:nvSpPr>
          <p:cNvPr id="362500" name="Rectangle 2"/>
          <p:cNvSpPr>
            <a:spLocks noGrp="1" noRot="1" noChangeAspect="1" noChangeArrowheads="1" noTextEdit="1"/>
          </p:cNvSpPr>
          <p:nvPr>
            <p:ph type="sldImg"/>
          </p:nvPr>
        </p:nvSpPr>
        <p:spPr>
          <a:ln/>
        </p:spPr>
      </p:sp>
      <p:sp>
        <p:nvSpPr>
          <p:cNvPr id="36250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6377C4EE-299D-4A92-9F0F-2BECB8AAB9F5}" type="slidenum">
              <a:rPr lang="x-none" smtClean="0"/>
              <a:pPr/>
              <a:t>124</a:t>
            </a:fld>
            <a:endParaRPr lang="en-US" dirty="0"/>
          </a:p>
        </p:txBody>
      </p:sp>
      <p:sp>
        <p:nvSpPr>
          <p:cNvPr id="3635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39E1E14-C590-4C42-A863-EEF76D4BA147}" type="slidenum">
              <a:rPr lang="x-none" sz="1300">
                <a:latin typeface="Marlett" pitchFamily="2" charset="2"/>
              </a:rPr>
              <a:pPr defTabSz="966788"/>
              <a:t>124</a:t>
            </a:fld>
            <a:endParaRPr lang="en-US" sz="1300" dirty="0">
              <a:latin typeface="Marlett" pitchFamily="2" charset="2"/>
              <a:cs typeface="Courier New" pitchFamily="49" charset="0"/>
            </a:endParaRPr>
          </a:p>
        </p:txBody>
      </p:sp>
      <p:sp>
        <p:nvSpPr>
          <p:cNvPr id="363524" name="Rectangle 2"/>
          <p:cNvSpPr>
            <a:spLocks noGrp="1" noRot="1" noChangeAspect="1" noChangeArrowheads="1" noTextEdit="1"/>
          </p:cNvSpPr>
          <p:nvPr>
            <p:ph type="sldImg"/>
          </p:nvPr>
        </p:nvSpPr>
        <p:spPr>
          <a:ln/>
        </p:spPr>
      </p:sp>
      <p:sp>
        <p:nvSpPr>
          <p:cNvPr id="36352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p:spPr>
        <p:txBody>
          <a:bodyPr/>
          <a:lstStyle/>
          <a:p>
            <a:fld id="{94CF01E0-8512-4CAA-954A-CC83A1EF165E}" type="slidenum">
              <a:rPr lang="x-none" smtClean="0"/>
              <a:pPr/>
              <a:t>125</a:t>
            </a:fld>
            <a:endParaRPr lang="en-US" dirty="0"/>
          </a:p>
        </p:txBody>
      </p:sp>
      <p:sp>
        <p:nvSpPr>
          <p:cNvPr id="3645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3D85CDF-5ACE-4408-9CE8-BC785FD634AA}" type="slidenum">
              <a:rPr lang="x-none" sz="1300">
                <a:latin typeface="Marlett" pitchFamily="2" charset="2"/>
              </a:rPr>
              <a:pPr defTabSz="966788"/>
              <a:t>125</a:t>
            </a:fld>
            <a:endParaRPr lang="en-US" sz="1300" dirty="0">
              <a:latin typeface="Marlett" pitchFamily="2" charset="2"/>
              <a:cs typeface="Courier New" pitchFamily="49" charset="0"/>
            </a:endParaRPr>
          </a:p>
        </p:txBody>
      </p:sp>
      <p:sp>
        <p:nvSpPr>
          <p:cNvPr id="364548" name="Rectangle 2"/>
          <p:cNvSpPr>
            <a:spLocks noGrp="1" noRot="1" noChangeAspect="1" noChangeArrowheads="1" noTextEdit="1"/>
          </p:cNvSpPr>
          <p:nvPr>
            <p:ph type="sldImg"/>
          </p:nvPr>
        </p:nvSpPr>
        <p:spPr>
          <a:ln/>
        </p:spPr>
      </p:sp>
      <p:sp>
        <p:nvSpPr>
          <p:cNvPr id="36454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p:spPr>
        <p:txBody>
          <a:bodyPr/>
          <a:lstStyle/>
          <a:p>
            <a:fld id="{6DD0AC5C-CF17-4658-B175-4F76C21F5093}" type="slidenum">
              <a:rPr lang="x-none" smtClean="0"/>
              <a:pPr/>
              <a:t>126</a:t>
            </a:fld>
            <a:endParaRPr lang="en-US" dirty="0"/>
          </a:p>
        </p:txBody>
      </p:sp>
      <p:sp>
        <p:nvSpPr>
          <p:cNvPr id="3655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445C2C0-D649-4080-9E8D-D53695D14BA0}" type="slidenum">
              <a:rPr lang="x-none" sz="1300">
                <a:latin typeface="Marlett" pitchFamily="2" charset="2"/>
              </a:rPr>
              <a:pPr defTabSz="966788"/>
              <a:t>126</a:t>
            </a:fld>
            <a:endParaRPr lang="en-US" sz="1300" dirty="0">
              <a:latin typeface="Marlett" pitchFamily="2" charset="2"/>
              <a:cs typeface="Courier New" pitchFamily="49" charset="0"/>
            </a:endParaRPr>
          </a:p>
        </p:txBody>
      </p:sp>
      <p:sp>
        <p:nvSpPr>
          <p:cNvPr id="365572" name="Rectangle 2"/>
          <p:cNvSpPr>
            <a:spLocks noGrp="1" noRot="1" noChangeAspect="1" noChangeArrowheads="1" noTextEdit="1"/>
          </p:cNvSpPr>
          <p:nvPr>
            <p:ph type="sldImg"/>
          </p:nvPr>
        </p:nvSpPr>
        <p:spPr>
          <a:ln/>
        </p:spPr>
      </p:sp>
      <p:sp>
        <p:nvSpPr>
          <p:cNvPr id="36557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p:spPr>
        <p:txBody>
          <a:bodyPr/>
          <a:lstStyle/>
          <a:p>
            <a:fld id="{87C8508C-B5DF-4456-AC6C-687583995AB9}" type="slidenum">
              <a:rPr lang="x-none" smtClean="0"/>
              <a:pPr/>
              <a:t>127</a:t>
            </a:fld>
            <a:endParaRPr lang="en-US" dirty="0"/>
          </a:p>
        </p:txBody>
      </p:sp>
      <p:sp>
        <p:nvSpPr>
          <p:cNvPr id="3665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6209067-601E-436C-AF58-EB57F7C0945E}" type="slidenum">
              <a:rPr lang="x-none" sz="1300">
                <a:latin typeface="Marlett" pitchFamily="2" charset="2"/>
              </a:rPr>
              <a:pPr defTabSz="966788"/>
              <a:t>127</a:t>
            </a:fld>
            <a:endParaRPr lang="en-US" sz="1300" dirty="0">
              <a:latin typeface="Marlett" pitchFamily="2" charset="2"/>
              <a:cs typeface="Courier New" pitchFamily="49" charset="0"/>
            </a:endParaRPr>
          </a:p>
        </p:txBody>
      </p:sp>
      <p:sp>
        <p:nvSpPr>
          <p:cNvPr id="366596" name="Rectangle 2"/>
          <p:cNvSpPr>
            <a:spLocks noGrp="1" noRot="1" noChangeAspect="1" noChangeArrowheads="1" noTextEdit="1"/>
          </p:cNvSpPr>
          <p:nvPr>
            <p:ph type="sldImg"/>
          </p:nvPr>
        </p:nvSpPr>
        <p:spPr>
          <a:ln/>
        </p:spPr>
      </p:sp>
      <p:sp>
        <p:nvSpPr>
          <p:cNvPr id="36659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p:spPr>
        <p:txBody>
          <a:bodyPr/>
          <a:lstStyle/>
          <a:p>
            <a:fld id="{3214BD46-101A-444E-B343-C918671C8229}" type="slidenum">
              <a:rPr lang="x-none" smtClean="0"/>
              <a:pPr/>
              <a:t>128</a:t>
            </a:fld>
            <a:endParaRPr lang="en-US" dirty="0"/>
          </a:p>
        </p:txBody>
      </p:sp>
      <p:sp>
        <p:nvSpPr>
          <p:cNvPr id="3676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E698011-9934-4392-A83E-DA0F69366F40}" type="slidenum">
              <a:rPr lang="x-none" sz="1300">
                <a:latin typeface="Marlett" pitchFamily="2" charset="2"/>
              </a:rPr>
              <a:pPr defTabSz="966788"/>
              <a:t>128</a:t>
            </a:fld>
            <a:endParaRPr lang="en-US" sz="1300" dirty="0">
              <a:latin typeface="Marlett" pitchFamily="2" charset="2"/>
              <a:cs typeface="Courier New" pitchFamily="49" charset="0"/>
            </a:endParaRPr>
          </a:p>
        </p:txBody>
      </p:sp>
      <p:sp>
        <p:nvSpPr>
          <p:cNvPr id="367620" name="Rectangle 2"/>
          <p:cNvSpPr>
            <a:spLocks noGrp="1" noRot="1" noChangeAspect="1" noChangeArrowheads="1" noTextEdit="1"/>
          </p:cNvSpPr>
          <p:nvPr>
            <p:ph type="sldImg"/>
          </p:nvPr>
        </p:nvSpPr>
        <p:spPr>
          <a:ln/>
        </p:spPr>
      </p:sp>
      <p:sp>
        <p:nvSpPr>
          <p:cNvPr id="367621" name="Rectangle 3"/>
          <p:cNvSpPr>
            <a:spLocks noGrp="1" noChangeArrowheads="1"/>
          </p:cNvSpPr>
          <p:nvPr>
            <p:ph type="body" idx="1"/>
          </p:nvPr>
        </p:nvSpPr>
        <p:spPr>
          <a:noFill/>
          <a:ln/>
        </p:spPr>
        <p:txBody>
          <a:bodyPr/>
          <a:lstStyle/>
          <a:p>
            <a:r>
              <a:rPr lang="en-US" dirty="0"/>
              <a:t>The actual implementation in Java is by having an indirection through a special sentinel node. If the special node exists then the mark is set, and if the node does not, then the bit is false. The sentinel points to the desired address so we pay a level of indirection. In C, using alignment on 32 bit architectures or on 64 bit architectures, we can “steal” a bit from the pointer. </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p:spPr>
        <p:txBody>
          <a:bodyPr/>
          <a:lstStyle/>
          <a:p>
            <a:fld id="{C9E83929-EBCD-4523-B5FF-536BDC3EDC62}" type="slidenum">
              <a:rPr lang="x-none" smtClean="0"/>
              <a:pPr/>
              <a:t>129</a:t>
            </a:fld>
            <a:endParaRPr lang="en-US" dirty="0"/>
          </a:p>
        </p:txBody>
      </p:sp>
      <p:sp>
        <p:nvSpPr>
          <p:cNvPr id="3696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CC8F554-44EE-4EAB-92A6-02461EF40A5A}" type="slidenum">
              <a:rPr lang="x-none" sz="1300">
                <a:latin typeface="Marlett" pitchFamily="2" charset="2"/>
              </a:rPr>
              <a:pPr defTabSz="966788"/>
              <a:t>129</a:t>
            </a:fld>
            <a:endParaRPr lang="en-US" sz="1300" dirty="0">
              <a:latin typeface="Marlett" pitchFamily="2" charset="2"/>
              <a:cs typeface="Courier New" pitchFamily="49" charset="0"/>
            </a:endParaRPr>
          </a:p>
        </p:txBody>
      </p:sp>
      <p:sp>
        <p:nvSpPr>
          <p:cNvPr id="369668" name="Rectangle 2"/>
          <p:cNvSpPr>
            <a:spLocks noGrp="1" noRot="1" noChangeAspect="1" noChangeArrowheads="1" noTextEdit="1"/>
          </p:cNvSpPr>
          <p:nvPr>
            <p:ph type="sldImg"/>
          </p:nvPr>
        </p:nvSpPr>
        <p:spPr>
          <a:ln/>
        </p:spPr>
      </p:sp>
      <p:sp>
        <p:nvSpPr>
          <p:cNvPr id="36966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noFill/>
        </p:spPr>
        <p:txBody>
          <a:bodyPr/>
          <a:lstStyle/>
          <a:p>
            <a:fld id="{F1D0F28C-47F3-49EE-90FC-2761596B1C89}" type="slidenum">
              <a:rPr lang="x-none" smtClean="0"/>
              <a:pPr/>
              <a:t>130</a:t>
            </a:fld>
            <a:endParaRPr lang="en-US" dirty="0"/>
          </a:p>
        </p:txBody>
      </p:sp>
      <p:sp>
        <p:nvSpPr>
          <p:cNvPr id="3737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D362FF3-A5C0-4723-A159-44D1EF7C33F7}" type="slidenum">
              <a:rPr lang="x-none" sz="1300">
                <a:latin typeface="Marlett" pitchFamily="2" charset="2"/>
              </a:rPr>
              <a:pPr defTabSz="966788"/>
              <a:t>130</a:t>
            </a:fld>
            <a:endParaRPr lang="en-US" sz="1300" dirty="0">
              <a:latin typeface="Marlett" pitchFamily="2" charset="2"/>
              <a:cs typeface="Courier New" pitchFamily="49" charset="0"/>
            </a:endParaRPr>
          </a:p>
        </p:txBody>
      </p:sp>
      <p:sp>
        <p:nvSpPr>
          <p:cNvPr id="373764" name="Rectangle 2"/>
          <p:cNvSpPr>
            <a:spLocks noGrp="1" noRot="1" noChangeAspect="1" noChangeArrowheads="1" noTextEdit="1"/>
          </p:cNvSpPr>
          <p:nvPr>
            <p:ph type="sldImg"/>
          </p:nvPr>
        </p:nvSpPr>
        <p:spPr>
          <a:xfrm>
            <a:off x="1257300" y="719138"/>
            <a:ext cx="4802188" cy="3602037"/>
          </a:xfrm>
          <a:ln/>
        </p:spPr>
      </p:sp>
      <p:sp>
        <p:nvSpPr>
          <p:cNvPr id="373765" name="Rectangle 3"/>
          <p:cNvSpPr>
            <a:spLocks noGrp="1" noChangeArrowheads="1"/>
          </p:cNvSpPr>
          <p:nvPr>
            <p:ph type="body" idx="1"/>
          </p:nvPr>
        </p:nvSpPr>
        <p:spPr>
          <a:xfrm>
            <a:off x="974725" y="4560888"/>
            <a:ext cx="5365750" cy="4321175"/>
          </a:xfrm>
          <a:noFill/>
          <a:ln/>
        </p:spPr>
        <p:txBody>
          <a:bodyPr/>
          <a:lstStyle/>
          <a:p>
            <a:endParaRPr 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p>
            <a:fld id="{5ECE6F99-BC32-4544-93D9-6D4364A9DD6B}" type="slidenum">
              <a:rPr lang="x-none" smtClean="0"/>
              <a:pPr/>
              <a:t>131</a:t>
            </a:fld>
            <a:endParaRPr lang="en-US" dirty="0"/>
          </a:p>
        </p:txBody>
      </p:sp>
      <p:sp>
        <p:nvSpPr>
          <p:cNvPr id="3747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7EC2378-B4B2-48F6-B2AE-86A6C0610303}" type="slidenum">
              <a:rPr lang="x-none" sz="1300">
                <a:latin typeface="Marlett" pitchFamily="2" charset="2"/>
              </a:rPr>
              <a:pPr defTabSz="966788"/>
              <a:t>131</a:t>
            </a:fld>
            <a:endParaRPr lang="en-US" sz="1300" dirty="0">
              <a:latin typeface="Marlett" pitchFamily="2" charset="2"/>
              <a:cs typeface="Courier New" pitchFamily="49" charset="0"/>
            </a:endParaRPr>
          </a:p>
        </p:txBody>
      </p:sp>
      <p:sp>
        <p:nvSpPr>
          <p:cNvPr id="374788" name="Rectangle 2"/>
          <p:cNvSpPr>
            <a:spLocks noGrp="1" noRot="1" noChangeAspect="1" noChangeArrowheads="1" noTextEdit="1"/>
          </p:cNvSpPr>
          <p:nvPr>
            <p:ph type="sldImg"/>
          </p:nvPr>
        </p:nvSpPr>
        <p:spPr>
          <a:ln/>
        </p:spPr>
      </p:sp>
      <p:sp>
        <p:nvSpPr>
          <p:cNvPr id="37478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p:spPr>
        <p:txBody>
          <a:bodyPr/>
          <a:lstStyle/>
          <a:p>
            <a:fld id="{0D1C1E0A-BED6-4214-8C5E-262BA0912EC3}" type="slidenum">
              <a:rPr lang="x-none" smtClean="0"/>
              <a:pPr/>
              <a:t>132</a:t>
            </a:fld>
            <a:endParaRPr lang="en-US" dirty="0"/>
          </a:p>
        </p:txBody>
      </p:sp>
      <p:sp>
        <p:nvSpPr>
          <p:cNvPr id="3758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4E5B4B8-1C45-45FF-A3C4-8F2C893FB2E4}" type="slidenum">
              <a:rPr lang="x-none" sz="1300">
                <a:latin typeface="Marlett" pitchFamily="2" charset="2"/>
              </a:rPr>
              <a:pPr defTabSz="966788"/>
              <a:t>132</a:t>
            </a:fld>
            <a:endParaRPr lang="en-US" sz="1300" dirty="0">
              <a:latin typeface="Marlett" pitchFamily="2" charset="2"/>
              <a:cs typeface="Courier New" pitchFamily="49" charset="0"/>
            </a:endParaRPr>
          </a:p>
        </p:txBody>
      </p:sp>
      <p:sp>
        <p:nvSpPr>
          <p:cNvPr id="375812" name="Rectangle 2"/>
          <p:cNvSpPr>
            <a:spLocks noGrp="1" noRot="1" noChangeAspect="1" noChangeArrowheads="1" noTextEdit="1"/>
          </p:cNvSpPr>
          <p:nvPr>
            <p:ph type="sldImg"/>
          </p:nvPr>
        </p:nvSpPr>
        <p:spPr>
          <a:ln/>
        </p:spPr>
      </p:sp>
      <p:sp>
        <p:nvSpPr>
          <p:cNvPr id="37581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a:noFill/>
        </p:spPr>
        <p:txBody>
          <a:bodyPr/>
          <a:lstStyle/>
          <a:p>
            <a:fld id="{E244EE3D-E5F6-4CEE-A2F2-07682A79E3AC}" type="slidenum">
              <a:rPr lang="x-none" smtClean="0"/>
              <a:pPr/>
              <a:t>133</a:t>
            </a:fld>
            <a:endParaRPr lang="en-US" dirty="0"/>
          </a:p>
        </p:txBody>
      </p:sp>
      <p:sp>
        <p:nvSpPr>
          <p:cNvPr id="3768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7CE76CA-C1AE-4025-9EA5-8AA92CDD65B6}" type="slidenum">
              <a:rPr lang="x-none" sz="1300">
                <a:latin typeface="Marlett" pitchFamily="2" charset="2"/>
              </a:rPr>
              <a:pPr defTabSz="966788"/>
              <a:t>133</a:t>
            </a:fld>
            <a:endParaRPr lang="en-US" sz="1300" dirty="0">
              <a:latin typeface="Marlett" pitchFamily="2" charset="2"/>
              <a:cs typeface="Courier New" pitchFamily="49" charset="0"/>
            </a:endParaRPr>
          </a:p>
        </p:txBody>
      </p:sp>
      <p:sp>
        <p:nvSpPr>
          <p:cNvPr id="376836" name="Rectangle 2"/>
          <p:cNvSpPr>
            <a:spLocks noGrp="1" noRot="1" noChangeAspect="1" noChangeArrowheads="1" noTextEdit="1"/>
          </p:cNvSpPr>
          <p:nvPr>
            <p:ph type="sldImg"/>
          </p:nvPr>
        </p:nvSpPr>
        <p:spPr>
          <a:ln/>
        </p:spPr>
      </p:sp>
      <p:sp>
        <p:nvSpPr>
          <p:cNvPr id="37683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p:spPr>
        <p:txBody>
          <a:bodyPr/>
          <a:lstStyle/>
          <a:p>
            <a:fld id="{207DAD2D-0D77-4B92-933E-F716B65D2514}" type="slidenum">
              <a:rPr lang="x-none" smtClean="0"/>
              <a:pPr/>
              <a:t>134</a:t>
            </a:fld>
            <a:endParaRPr lang="en-US" dirty="0"/>
          </a:p>
        </p:txBody>
      </p:sp>
      <p:sp>
        <p:nvSpPr>
          <p:cNvPr id="3778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0A477E4-F47C-42F8-BE2F-87E63EBE7201}" type="slidenum">
              <a:rPr lang="x-none" sz="1300">
                <a:latin typeface="Marlett" pitchFamily="2" charset="2"/>
              </a:rPr>
              <a:pPr defTabSz="966788"/>
              <a:t>134</a:t>
            </a:fld>
            <a:endParaRPr lang="en-US" sz="1300" dirty="0">
              <a:latin typeface="Marlett" pitchFamily="2" charset="2"/>
              <a:cs typeface="Courier New" pitchFamily="49" charset="0"/>
            </a:endParaRPr>
          </a:p>
        </p:txBody>
      </p:sp>
      <p:sp>
        <p:nvSpPr>
          <p:cNvPr id="377860" name="Rectangle 2"/>
          <p:cNvSpPr>
            <a:spLocks noGrp="1" noRot="1" noChangeAspect="1" noChangeArrowheads="1" noTextEdit="1"/>
          </p:cNvSpPr>
          <p:nvPr>
            <p:ph type="sldImg"/>
          </p:nvPr>
        </p:nvSpPr>
        <p:spPr>
          <a:ln/>
        </p:spPr>
      </p:sp>
      <p:sp>
        <p:nvSpPr>
          <p:cNvPr id="37786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a:noFill/>
        </p:spPr>
        <p:txBody>
          <a:bodyPr/>
          <a:lstStyle/>
          <a:p>
            <a:fld id="{45C02827-18D6-4257-BCF0-2B6EBDDFD4B2}" type="slidenum">
              <a:rPr lang="x-none" smtClean="0"/>
              <a:pPr/>
              <a:t>135</a:t>
            </a:fld>
            <a:endParaRPr lang="en-US" dirty="0"/>
          </a:p>
        </p:txBody>
      </p:sp>
      <p:sp>
        <p:nvSpPr>
          <p:cNvPr id="3788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68FF34F-57D0-4423-9112-49CAAD554FF7}" type="slidenum">
              <a:rPr lang="x-none" sz="1300">
                <a:latin typeface="Marlett" pitchFamily="2" charset="2"/>
              </a:rPr>
              <a:pPr defTabSz="966788"/>
              <a:t>135</a:t>
            </a:fld>
            <a:endParaRPr lang="en-US" sz="1300" dirty="0">
              <a:latin typeface="Marlett" pitchFamily="2" charset="2"/>
              <a:cs typeface="Courier New" pitchFamily="49" charset="0"/>
            </a:endParaRPr>
          </a:p>
        </p:txBody>
      </p:sp>
      <p:sp>
        <p:nvSpPr>
          <p:cNvPr id="378884" name="Rectangle 2"/>
          <p:cNvSpPr>
            <a:spLocks noGrp="1" noRot="1" noChangeAspect="1" noChangeArrowheads="1" noTextEdit="1"/>
          </p:cNvSpPr>
          <p:nvPr>
            <p:ph type="sldImg"/>
          </p:nvPr>
        </p:nvSpPr>
        <p:spPr>
          <a:ln/>
        </p:spPr>
      </p:sp>
      <p:sp>
        <p:nvSpPr>
          <p:cNvPr id="37888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noFill/>
        </p:spPr>
        <p:txBody>
          <a:bodyPr/>
          <a:lstStyle/>
          <a:p>
            <a:fld id="{01461D9F-C34E-475A-A4B3-DFADCF5BF19E}" type="slidenum">
              <a:rPr lang="x-none" smtClean="0"/>
              <a:pPr/>
              <a:t>136</a:t>
            </a:fld>
            <a:endParaRPr lang="en-US" dirty="0"/>
          </a:p>
        </p:txBody>
      </p:sp>
      <p:sp>
        <p:nvSpPr>
          <p:cNvPr id="3799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342511E-2000-425C-9A20-182948CC20E9}" type="slidenum">
              <a:rPr lang="x-none" sz="1300">
                <a:latin typeface="Marlett" pitchFamily="2" charset="2"/>
              </a:rPr>
              <a:pPr defTabSz="966788"/>
              <a:t>136</a:t>
            </a:fld>
            <a:endParaRPr lang="en-US" sz="1300" dirty="0">
              <a:latin typeface="Marlett" pitchFamily="2" charset="2"/>
              <a:cs typeface="Courier New" pitchFamily="49" charset="0"/>
            </a:endParaRPr>
          </a:p>
        </p:txBody>
      </p:sp>
      <p:sp>
        <p:nvSpPr>
          <p:cNvPr id="379908" name="Rectangle 2"/>
          <p:cNvSpPr>
            <a:spLocks noGrp="1" noRot="1" noChangeAspect="1" noChangeArrowheads="1" noTextEdit="1"/>
          </p:cNvSpPr>
          <p:nvPr>
            <p:ph type="sldImg"/>
          </p:nvPr>
        </p:nvSpPr>
        <p:spPr>
          <a:ln/>
        </p:spPr>
      </p:sp>
      <p:sp>
        <p:nvSpPr>
          <p:cNvPr id="37990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a:noFill/>
        </p:spPr>
        <p:txBody>
          <a:bodyPr/>
          <a:lstStyle/>
          <a:p>
            <a:fld id="{93818683-141B-480B-8907-587FF88633FE}" type="slidenum">
              <a:rPr lang="x-none" smtClean="0"/>
              <a:pPr/>
              <a:t>137</a:t>
            </a:fld>
            <a:endParaRPr lang="en-US" dirty="0"/>
          </a:p>
        </p:txBody>
      </p:sp>
      <p:sp>
        <p:nvSpPr>
          <p:cNvPr id="3809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2E274FC-9D3F-46A1-82BB-EAD99BA6C41D}" type="slidenum">
              <a:rPr lang="x-none" sz="1300">
                <a:latin typeface="Marlett" pitchFamily="2" charset="2"/>
              </a:rPr>
              <a:pPr defTabSz="966788"/>
              <a:t>137</a:t>
            </a:fld>
            <a:endParaRPr lang="en-US" sz="1300" dirty="0">
              <a:latin typeface="Marlett" pitchFamily="2" charset="2"/>
              <a:cs typeface="Courier New" pitchFamily="49" charset="0"/>
            </a:endParaRPr>
          </a:p>
        </p:txBody>
      </p:sp>
      <p:sp>
        <p:nvSpPr>
          <p:cNvPr id="380932" name="Rectangle 2"/>
          <p:cNvSpPr>
            <a:spLocks noGrp="1" noRot="1" noChangeAspect="1" noChangeArrowheads="1" noTextEdit="1"/>
          </p:cNvSpPr>
          <p:nvPr>
            <p:ph type="sldImg"/>
          </p:nvPr>
        </p:nvSpPr>
        <p:spPr>
          <a:ln/>
        </p:spPr>
      </p:sp>
      <p:sp>
        <p:nvSpPr>
          <p:cNvPr id="38093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noFill/>
        </p:spPr>
        <p:txBody>
          <a:bodyPr/>
          <a:lstStyle/>
          <a:p>
            <a:fld id="{B6D8C8E5-5465-4512-ADD5-B05D068D9B9F}" type="slidenum">
              <a:rPr lang="x-none" smtClean="0"/>
              <a:pPr/>
              <a:t>138</a:t>
            </a:fld>
            <a:endParaRPr lang="en-US" dirty="0"/>
          </a:p>
        </p:txBody>
      </p:sp>
      <p:sp>
        <p:nvSpPr>
          <p:cNvPr id="3819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DB8EF80-7FE5-4028-A69D-2AAB97A4D0DD}" type="slidenum">
              <a:rPr lang="x-none" sz="1300">
                <a:latin typeface="Marlett" pitchFamily="2" charset="2"/>
              </a:rPr>
              <a:pPr defTabSz="966788"/>
              <a:t>138</a:t>
            </a:fld>
            <a:endParaRPr lang="en-US" sz="1300" dirty="0">
              <a:latin typeface="Marlett" pitchFamily="2" charset="2"/>
              <a:cs typeface="Courier New" pitchFamily="49" charset="0"/>
            </a:endParaRPr>
          </a:p>
        </p:txBody>
      </p:sp>
      <p:sp>
        <p:nvSpPr>
          <p:cNvPr id="381956" name="Rectangle 2"/>
          <p:cNvSpPr>
            <a:spLocks noGrp="1" noRot="1" noChangeAspect="1" noChangeArrowheads="1" noTextEdit="1"/>
          </p:cNvSpPr>
          <p:nvPr>
            <p:ph type="sldImg"/>
          </p:nvPr>
        </p:nvSpPr>
        <p:spPr>
          <a:ln/>
        </p:spPr>
      </p:sp>
      <p:sp>
        <p:nvSpPr>
          <p:cNvPr id="38195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p:cNvSpPr>
            <a:spLocks noGrp="1" noChangeArrowheads="1"/>
          </p:cNvSpPr>
          <p:nvPr>
            <p:ph type="sldNum" sz="quarter" idx="5"/>
          </p:nvPr>
        </p:nvSpPr>
        <p:spPr>
          <a:noFill/>
        </p:spPr>
        <p:txBody>
          <a:bodyPr/>
          <a:lstStyle/>
          <a:p>
            <a:fld id="{48DA0A96-E513-404F-8599-ED9D42CCC80B}" type="slidenum">
              <a:rPr lang="x-none" smtClean="0"/>
              <a:pPr/>
              <a:t>139</a:t>
            </a:fld>
            <a:endParaRPr lang="en-US" dirty="0"/>
          </a:p>
        </p:txBody>
      </p:sp>
      <p:sp>
        <p:nvSpPr>
          <p:cNvPr id="3829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DEB1A25-4BF4-4054-AE60-C993E98A46A6}" type="slidenum">
              <a:rPr lang="x-none" sz="1300">
                <a:latin typeface="Marlett" pitchFamily="2" charset="2"/>
              </a:rPr>
              <a:pPr defTabSz="966788"/>
              <a:t>139</a:t>
            </a:fld>
            <a:endParaRPr lang="en-US" sz="1300" dirty="0">
              <a:latin typeface="Marlett" pitchFamily="2" charset="2"/>
              <a:cs typeface="Courier New" pitchFamily="49" charset="0"/>
            </a:endParaRPr>
          </a:p>
        </p:txBody>
      </p:sp>
      <p:sp>
        <p:nvSpPr>
          <p:cNvPr id="382980" name="Rectangle 2"/>
          <p:cNvSpPr>
            <a:spLocks noGrp="1" noRot="1" noChangeAspect="1" noChangeArrowheads="1" noTextEdit="1"/>
          </p:cNvSpPr>
          <p:nvPr>
            <p:ph type="sldImg"/>
          </p:nvPr>
        </p:nvSpPr>
        <p:spPr>
          <a:ln/>
        </p:spPr>
      </p:sp>
      <p:sp>
        <p:nvSpPr>
          <p:cNvPr id="38298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noFill/>
        </p:spPr>
        <p:txBody>
          <a:bodyPr/>
          <a:lstStyle/>
          <a:p>
            <a:fld id="{1AC53598-019B-46E3-A944-804DA7C29271}" type="slidenum">
              <a:rPr lang="x-none" smtClean="0"/>
              <a:pPr/>
              <a:t>140</a:t>
            </a:fld>
            <a:endParaRPr lang="en-US" dirty="0"/>
          </a:p>
        </p:txBody>
      </p:sp>
      <p:sp>
        <p:nvSpPr>
          <p:cNvPr id="3840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CC32FCC-C3F2-4B32-AD1B-0030354BAF65}" type="slidenum">
              <a:rPr lang="x-none" sz="1300">
                <a:latin typeface="Marlett" pitchFamily="2" charset="2"/>
              </a:rPr>
              <a:pPr defTabSz="966788"/>
              <a:t>140</a:t>
            </a:fld>
            <a:endParaRPr lang="en-US" sz="1300" dirty="0">
              <a:latin typeface="Marlett" pitchFamily="2" charset="2"/>
              <a:cs typeface="Courier New" pitchFamily="49" charset="0"/>
            </a:endParaRPr>
          </a:p>
        </p:txBody>
      </p:sp>
      <p:sp>
        <p:nvSpPr>
          <p:cNvPr id="384004" name="Rectangle 2"/>
          <p:cNvSpPr>
            <a:spLocks noGrp="1" noRot="1" noChangeAspect="1" noChangeArrowheads="1" noTextEdit="1"/>
          </p:cNvSpPr>
          <p:nvPr>
            <p:ph type="sldImg"/>
          </p:nvPr>
        </p:nvSpPr>
        <p:spPr>
          <a:ln/>
        </p:spPr>
      </p:sp>
      <p:sp>
        <p:nvSpPr>
          <p:cNvPr id="38400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p:spPr>
        <p:txBody>
          <a:bodyPr/>
          <a:lstStyle/>
          <a:p>
            <a:fld id="{FFCDBE38-1FFF-4A57-895E-BF1BA6C60D7B}" type="slidenum">
              <a:rPr lang="x-none" smtClean="0"/>
              <a:pPr/>
              <a:t>141</a:t>
            </a:fld>
            <a:endParaRPr lang="en-US" dirty="0"/>
          </a:p>
        </p:txBody>
      </p:sp>
      <p:sp>
        <p:nvSpPr>
          <p:cNvPr id="3850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B301E4C-39FA-4207-839E-B58DD3C8F30D}" type="slidenum">
              <a:rPr lang="x-none" sz="1300">
                <a:latin typeface="Marlett" pitchFamily="2" charset="2"/>
              </a:rPr>
              <a:pPr defTabSz="966788"/>
              <a:t>141</a:t>
            </a:fld>
            <a:endParaRPr lang="en-US" sz="1300" dirty="0">
              <a:latin typeface="Marlett" pitchFamily="2" charset="2"/>
              <a:cs typeface="Courier New" pitchFamily="49" charset="0"/>
            </a:endParaRPr>
          </a:p>
        </p:txBody>
      </p:sp>
      <p:sp>
        <p:nvSpPr>
          <p:cNvPr id="385028" name="Rectangle 2"/>
          <p:cNvSpPr>
            <a:spLocks noGrp="1" noRot="1" noChangeAspect="1" noChangeArrowheads="1" noTextEdit="1"/>
          </p:cNvSpPr>
          <p:nvPr>
            <p:ph type="sldImg"/>
          </p:nvPr>
        </p:nvSpPr>
        <p:spPr>
          <a:ln/>
        </p:spPr>
      </p:sp>
      <p:sp>
        <p:nvSpPr>
          <p:cNvPr id="385029" name="Rectangle 3"/>
          <p:cNvSpPr>
            <a:spLocks noGrp="1" noChangeArrowheads="1"/>
          </p:cNvSpPr>
          <p:nvPr>
            <p:ph type="body" idx="1"/>
          </p:nvPr>
        </p:nvSpPr>
        <p:spPr>
          <a:noFill/>
          <a:ln/>
        </p:spPr>
        <p:txBody>
          <a:bodyPr/>
          <a:lstStyle/>
          <a:p>
            <a:r>
              <a:rPr lang="en-US" dirty="0"/>
              <a:t>Obviously some other thread can try and set the state to 2 also and only the winner does the exchange.</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p:spPr>
        <p:txBody>
          <a:bodyPr/>
          <a:lstStyle/>
          <a:p>
            <a:fld id="{A0207267-FF65-467B-9291-62C11A04B130}" type="slidenum">
              <a:rPr lang="x-none" smtClean="0"/>
              <a:pPr/>
              <a:t>142</a:t>
            </a:fld>
            <a:endParaRPr lang="en-US" dirty="0"/>
          </a:p>
        </p:txBody>
      </p:sp>
      <p:sp>
        <p:nvSpPr>
          <p:cNvPr id="3860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DE8EA6A-1D4D-451E-BADC-34445E88CB79}" type="slidenum">
              <a:rPr lang="x-none" sz="1300">
                <a:latin typeface="Marlett" pitchFamily="2" charset="2"/>
              </a:rPr>
              <a:pPr defTabSz="966788"/>
              <a:t>142</a:t>
            </a:fld>
            <a:endParaRPr lang="en-US" sz="1300" dirty="0">
              <a:latin typeface="Marlett" pitchFamily="2" charset="2"/>
              <a:cs typeface="Courier New" pitchFamily="49" charset="0"/>
            </a:endParaRPr>
          </a:p>
        </p:txBody>
      </p:sp>
      <p:sp>
        <p:nvSpPr>
          <p:cNvPr id="386052" name="Rectangle 2"/>
          <p:cNvSpPr>
            <a:spLocks noGrp="1" noRot="1" noChangeAspect="1" noChangeArrowheads="1" noTextEdit="1"/>
          </p:cNvSpPr>
          <p:nvPr>
            <p:ph type="sldImg"/>
          </p:nvPr>
        </p:nvSpPr>
        <p:spPr>
          <a:ln/>
        </p:spPr>
      </p:sp>
      <p:sp>
        <p:nvSpPr>
          <p:cNvPr id="38605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p:spPr>
        <p:txBody>
          <a:bodyPr/>
          <a:lstStyle/>
          <a:p>
            <a:fld id="{C79BE030-E277-4423-8ABE-D2F982C3EECF}" type="slidenum">
              <a:rPr lang="x-none" smtClean="0"/>
              <a:pPr/>
              <a:t>143</a:t>
            </a:fld>
            <a:endParaRPr lang="en-US" dirty="0"/>
          </a:p>
        </p:txBody>
      </p:sp>
      <p:sp>
        <p:nvSpPr>
          <p:cNvPr id="3870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F77CB99-35F9-43C3-9867-A85FB0BFE317}" type="slidenum">
              <a:rPr lang="x-none" sz="1300">
                <a:latin typeface="Marlett" pitchFamily="2" charset="2"/>
              </a:rPr>
              <a:pPr defTabSz="966788"/>
              <a:t>143</a:t>
            </a:fld>
            <a:endParaRPr lang="en-US" sz="1300" dirty="0">
              <a:latin typeface="Marlett" pitchFamily="2" charset="2"/>
              <a:cs typeface="Courier New" pitchFamily="49" charset="0"/>
            </a:endParaRPr>
          </a:p>
        </p:txBody>
      </p:sp>
      <p:sp>
        <p:nvSpPr>
          <p:cNvPr id="387076" name="Rectangle 2"/>
          <p:cNvSpPr>
            <a:spLocks noGrp="1" noRot="1" noChangeAspect="1" noChangeArrowheads="1" noTextEdit="1"/>
          </p:cNvSpPr>
          <p:nvPr>
            <p:ph type="sldImg"/>
          </p:nvPr>
        </p:nvSpPr>
        <p:spPr>
          <a:ln/>
        </p:spPr>
      </p:sp>
      <p:sp>
        <p:nvSpPr>
          <p:cNvPr id="38707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p:spPr>
        <p:txBody>
          <a:bodyPr/>
          <a:lstStyle/>
          <a:p>
            <a:fld id="{A7F795BF-427D-4A3C-B32B-A864E6032B2E}" type="slidenum">
              <a:rPr lang="x-none" smtClean="0"/>
              <a:pPr/>
              <a:t>144</a:t>
            </a:fld>
            <a:endParaRPr lang="en-US" dirty="0"/>
          </a:p>
        </p:txBody>
      </p:sp>
      <p:sp>
        <p:nvSpPr>
          <p:cNvPr id="3880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63DF043-25AE-4148-9B64-0BDC796F481C}" type="slidenum">
              <a:rPr lang="x-none" sz="1300">
                <a:latin typeface="Marlett" pitchFamily="2" charset="2"/>
              </a:rPr>
              <a:pPr defTabSz="966788"/>
              <a:t>144</a:t>
            </a:fld>
            <a:endParaRPr lang="en-US" sz="1300" dirty="0">
              <a:latin typeface="Marlett" pitchFamily="2" charset="2"/>
              <a:cs typeface="Courier New" pitchFamily="49" charset="0"/>
            </a:endParaRPr>
          </a:p>
        </p:txBody>
      </p:sp>
      <p:sp>
        <p:nvSpPr>
          <p:cNvPr id="388100" name="Rectangle 2"/>
          <p:cNvSpPr>
            <a:spLocks noGrp="1" noRot="1" noChangeAspect="1" noChangeArrowheads="1" noTextEdit="1"/>
          </p:cNvSpPr>
          <p:nvPr>
            <p:ph type="sldImg"/>
          </p:nvPr>
        </p:nvSpPr>
        <p:spPr>
          <a:ln/>
        </p:spPr>
      </p:sp>
      <p:sp>
        <p:nvSpPr>
          <p:cNvPr id="388101" name="Rectangle 3"/>
          <p:cNvSpPr>
            <a:spLocks noGrp="1" noChangeArrowheads="1"/>
          </p:cNvSpPr>
          <p:nvPr>
            <p:ph type="body" idx="1"/>
          </p:nvPr>
        </p:nvSpPr>
        <p:spPr>
          <a:noFill/>
          <a:ln/>
        </p:spPr>
        <p:txBody>
          <a:bodyPr/>
          <a:lstStyle/>
          <a:p>
            <a:r>
              <a:rPr lang="en-US" dirty="0"/>
              <a:t>We present algorithm with timestamps so that you will not worry about possible ABA but actually can implement this scheme with counter that has just 3 values.</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p:spPr>
        <p:txBody>
          <a:bodyPr/>
          <a:lstStyle/>
          <a:p>
            <a:fld id="{975A91A8-299B-4F15-914D-61FCE7B2030F}" type="slidenum">
              <a:rPr lang="x-none" smtClean="0"/>
              <a:pPr/>
              <a:t>145</a:t>
            </a:fld>
            <a:endParaRPr lang="en-US" dirty="0"/>
          </a:p>
        </p:txBody>
      </p:sp>
      <p:sp>
        <p:nvSpPr>
          <p:cNvPr id="3891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9A270A1-5D86-456C-80C7-C5087968ADA5}" type="slidenum">
              <a:rPr lang="x-none" sz="1300">
                <a:latin typeface="Marlett" pitchFamily="2" charset="2"/>
              </a:rPr>
              <a:pPr defTabSz="966788"/>
              <a:t>145</a:t>
            </a:fld>
            <a:endParaRPr lang="en-US" sz="1300" dirty="0">
              <a:latin typeface="Marlett" pitchFamily="2" charset="2"/>
              <a:cs typeface="Courier New" pitchFamily="49" charset="0"/>
            </a:endParaRPr>
          </a:p>
        </p:txBody>
      </p:sp>
      <p:sp>
        <p:nvSpPr>
          <p:cNvPr id="389124" name="Rectangle 2"/>
          <p:cNvSpPr>
            <a:spLocks noGrp="1" noRot="1" noChangeAspect="1" noChangeArrowheads="1" noTextEdit="1"/>
          </p:cNvSpPr>
          <p:nvPr>
            <p:ph type="sldImg"/>
          </p:nvPr>
        </p:nvSpPr>
        <p:spPr>
          <a:ln/>
        </p:spPr>
      </p:sp>
      <p:sp>
        <p:nvSpPr>
          <p:cNvPr id="389125" name="Rectangle 3"/>
          <p:cNvSpPr>
            <a:spLocks noGrp="1" noChangeArrowheads="1"/>
          </p:cNvSpPr>
          <p:nvPr>
            <p:ph type="body" idx="1"/>
          </p:nvPr>
        </p:nvSpPr>
        <p:spPr>
          <a:noFill/>
          <a:ln/>
        </p:spPr>
        <p:txBody>
          <a:bodyPr/>
          <a:lstStyle/>
          <a:p>
            <a:r>
              <a:rPr lang="en-US" dirty="0"/>
              <a:t>We present algorithm with timestamps so that you will not worry about possible ABA but actually can implement this scheme with counter that has just 3 values 0,1, and 2.</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p:spPr>
        <p:txBody>
          <a:bodyPr/>
          <a:lstStyle/>
          <a:p>
            <a:fld id="{8630A99D-51F8-43FD-A35A-D7039C62DC6A}" type="slidenum">
              <a:rPr lang="x-none" smtClean="0"/>
              <a:pPr/>
              <a:t>146</a:t>
            </a:fld>
            <a:endParaRPr lang="en-US" dirty="0"/>
          </a:p>
        </p:txBody>
      </p:sp>
      <p:sp>
        <p:nvSpPr>
          <p:cNvPr id="3901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34E19BC-D865-47F2-9D81-C6783B236846}" type="slidenum">
              <a:rPr lang="x-none" sz="1300">
                <a:latin typeface="Marlett" pitchFamily="2" charset="2"/>
              </a:rPr>
              <a:pPr defTabSz="966788"/>
              <a:t>146</a:t>
            </a:fld>
            <a:endParaRPr lang="en-US" sz="1300" dirty="0">
              <a:latin typeface="Marlett" pitchFamily="2" charset="2"/>
              <a:cs typeface="Courier New" pitchFamily="49" charset="0"/>
            </a:endParaRPr>
          </a:p>
        </p:txBody>
      </p:sp>
      <p:sp>
        <p:nvSpPr>
          <p:cNvPr id="390148" name="Rectangle 2"/>
          <p:cNvSpPr>
            <a:spLocks noGrp="1" noRot="1" noChangeAspect="1" noChangeArrowheads="1" noTextEdit="1"/>
          </p:cNvSpPr>
          <p:nvPr>
            <p:ph type="sldImg"/>
          </p:nvPr>
        </p:nvSpPr>
        <p:spPr>
          <a:ln/>
        </p:spPr>
      </p:sp>
      <p:sp>
        <p:nvSpPr>
          <p:cNvPr id="390149" name="Rectangle 3"/>
          <p:cNvSpPr>
            <a:spLocks noGrp="1" noChangeArrowheads="1"/>
          </p:cNvSpPr>
          <p:nvPr>
            <p:ph type="body" idx="1"/>
          </p:nvPr>
        </p:nvSpPr>
        <p:spPr>
          <a:noFill/>
          <a:ln/>
        </p:spPr>
        <p:txBody>
          <a:bodyPr/>
          <a:lstStyle/>
          <a:p>
            <a:r>
              <a:rPr lang="en-US" dirty="0"/>
              <a:t>We present algorithm with timestamps so that you will not worry about possible ABA but actually can implement this scheme with counter that has just 3 values 0,1, and 2.</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p:cNvSpPr>
            <a:spLocks noGrp="1" noChangeArrowheads="1"/>
          </p:cNvSpPr>
          <p:nvPr>
            <p:ph type="sldNum" sz="quarter" idx="5"/>
          </p:nvPr>
        </p:nvSpPr>
        <p:spPr>
          <a:noFill/>
        </p:spPr>
        <p:txBody>
          <a:bodyPr/>
          <a:lstStyle/>
          <a:p>
            <a:fld id="{55AC6357-9C7F-4F43-AFC9-99468F492742}" type="slidenum">
              <a:rPr lang="x-none" smtClean="0"/>
              <a:pPr/>
              <a:t>147</a:t>
            </a:fld>
            <a:endParaRPr lang="en-US" dirty="0"/>
          </a:p>
        </p:txBody>
      </p:sp>
      <p:sp>
        <p:nvSpPr>
          <p:cNvPr id="3911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C031249-64F3-4602-B016-EB5AE469D68F}" type="slidenum">
              <a:rPr lang="x-none" sz="1300">
                <a:latin typeface="Marlett" pitchFamily="2" charset="2"/>
              </a:rPr>
              <a:pPr defTabSz="966788"/>
              <a:t>147</a:t>
            </a:fld>
            <a:endParaRPr lang="en-US" sz="1300" dirty="0">
              <a:latin typeface="Marlett" pitchFamily="2" charset="2"/>
              <a:cs typeface="Courier New" pitchFamily="49" charset="0"/>
            </a:endParaRPr>
          </a:p>
        </p:txBody>
      </p:sp>
      <p:sp>
        <p:nvSpPr>
          <p:cNvPr id="391172" name="Rectangle 2"/>
          <p:cNvSpPr>
            <a:spLocks noGrp="1" noRot="1" noChangeAspect="1" noChangeArrowheads="1" noTextEdit="1"/>
          </p:cNvSpPr>
          <p:nvPr>
            <p:ph type="sldImg"/>
          </p:nvPr>
        </p:nvSpPr>
        <p:spPr>
          <a:ln/>
        </p:spPr>
      </p:sp>
      <p:sp>
        <p:nvSpPr>
          <p:cNvPr id="391173" name="Rectangle 3"/>
          <p:cNvSpPr>
            <a:spLocks noGrp="1" noChangeArrowheads="1"/>
          </p:cNvSpPr>
          <p:nvPr>
            <p:ph type="body" idx="1"/>
          </p:nvPr>
        </p:nvSpPr>
        <p:spPr>
          <a:noFill/>
          <a:ln/>
        </p:spPr>
        <p:txBody>
          <a:bodyPr/>
          <a:lstStyle/>
          <a:p>
            <a:r>
              <a:rPr lang="en-US" dirty="0"/>
              <a:t>We present algorithm with timestamps so that you will not worry about possible ABA but actually can implement this scheme with counter that has just 3 values 0,1, and 2.</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p:spPr>
        <p:txBody>
          <a:bodyPr/>
          <a:lstStyle/>
          <a:p>
            <a:fld id="{5292BC19-2C18-4EAB-A069-C0F1A374B973}" type="slidenum">
              <a:rPr lang="x-none" smtClean="0"/>
              <a:pPr/>
              <a:t>148</a:t>
            </a:fld>
            <a:endParaRPr lang="en-US" dirty="0"/>
          </a:p>
        </p:txBody>
      </p:sp>
      <p:sp>
        <p:nvSpPr>
          <p:cNvPr id="3921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8F5160E-05B1-4964-BBDD-0DB298825082}" type="slidenum">
              <a:rPr lang="x-none" sz="1300">
                <a:latin typeface="Marlett" pitchFamily="2" charset="2"/>
              </a:rPr>
              <a:pPr defTabSz="966788"/>
              <a:t>148</a:t>
            </a:fld>
            <a:endParaRPr lang="en-US" sz="1300" dirty="0">
              <a:latin typeface="Marlett" pitchFamily="2" charset="2"/>
              <a:cs typeface="Courier New" pitchFamily="49" charset="0"/>
            </a:endParaRPr>
          </a:p>
        </p:txBody>
      </p:sp>
      <p:sp>
        <p:nvSpPr>
          <p:cNvPr id="392196" name="Rectangle 2"/>
          <p:cNvSpPr>
            <a:spLocks noGrp="1" noRot="1" noChangeAspect="1" noChangeArrowheads="1" noTextEdit="1"/>
          </p:cNvSpPr>
          <p:nvPr>
            <p:ph type="sldImg"/>
          </p:nvPr>
        </p:nvSpPr>
        <p:spPr>
          <a:ln/>
        </p:spPr>
      </p:sp>
      <p:sp>
        <p:nvSpPr>
          <p:cNvPr id="392197" name="Rectangle 3"/>
          <p:cNvSpPr>
            <a:spLocks noGrp="1" noChangeArrowheads="1"/>
          </p:cNvSpPr>
          <p:nvPr>
            <p:ph type="body" idx="1"/>
          </p:nvPr>
        </p:nvSpPr>
        <p:spPr>
          <a:noFill/>
          <a:ln/>
        </p:spPr>
        <p:txBody>
          <a:bodyPr/>
          <a:lstStyle/>
          <a:p>
            <a:r>
              <a:rPr lang="en-US" dirty="0"/>
              <a:t>We present algorithm with timestamps so that you will not worry about possible ABA but actually can implement this scheme with counter that has just 3 values 0,1, and 2.</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p:cNvSpPr>
            <a:spLocks noGrp="1" noChangeArrowheads="1"/>
          </p:cNvSpPr>
          <p:nvPr>
            <p:ph type="sldNum" sz="quarter" idx="5"/>
          </p:nvPr>
        </p:nvSpPr>
        <p:spPr>
          <a:noFill/>
        </p:spPr>
        <p:txBody>
          <a:bodyPr/>
          <a:lstStyle/>
          <a:p>
            <a:fld id="{DC87313C-9BFA-4F89-A9FF-AF258E806B3E}" type="slidenum">
              <a:rPr lang="x-none" smtClean="0"/>
              <a:pPr/>
              <a:t>149</a:t>
            </a:fld>
            <a:endParaRPr lang="en-US" dirty="0"/>
          </a:p>
        </p:txBody>
      </p:sp>
      <p:sp>
        <p:nvSpPr>
          <p:cNvPr id="3932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04D2632-5E5B-4B84-8F60-F869B3BE77C7}" type="slidenum">
              <a:rPr lang="x-none" sz="1300">
                <a:latin typeface="Marlett" pitchFamily="2" charset="2"/>
              </a:rPr>
              <a:pPr defTabSz="966788"/>
              <a:t>149</a:t>
            </a:fld>
            <a:endParaRPr lang="en-US" sz="1300" dirty="0">
              <a:latin typeface="Marlett" pitchFamily="2" charset="2"/>
              <a:cs typeface="Courier New" pitchFamily="49" charset="0"/>
            </a:endParaRPr>
          </a:p>
        </p:txBody>
      </p:sp>
      <p:sp>
        <p:nvSpPr>
          <p:cNvPr id="393220" name="Rectangle 2"/>
          <p:cNvSpPr>
            <a:spLocks noGrp="1" noRot="1" noChangeAspect="1" noChangeArrowheads="1" noTextEdit="1"/>
          </p:cNvSpPr>
          <p:nvPr>
            <p:ph type="sldImg"/>
          </p:nvPr>
        </p:nvSpPr>
        <p:spPr>
          <a:ln/>
        </p:spPr>
      </p:sp>
      <p:sp>
        <p:nvSpPr>
          <p:cNvPr id="39322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a:noFill/>
        </p:spPr>
        <p:txBody>
          <a:bodyPr/>
          <a:lstStyle/>
          <a:p>
            <a:fld id="{E1CA87D7-3C2A-4801-B58A-0D9CE3948E25}" type="slidenum">
              <a:rPr lang="x-none" smtClean="0"/>
              <a:pPr/>
              <a:t>150</a:t>
            </a:fld>
            <a:endParaRPr lang="en-US" dirty="0"/>
          </a:p>
        </p:txBody>
      </p:sp>
      <p:sp>
        <p:nvSpPr>
          <p:cNvPr id="3942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B8B0AEC-B5BB-48FA-94A1-8487A67B6425}" type="slidenum">
              <a:rPr lang="x-none" sz="1300">
                <a:latin typeface="Marlett" pitchFamily="2" charset="2"/>
              </a:rPr>
              <a:pPr defTabSz="966788"/>
              <a:t>150</a:t>
            </a:fld>
            <a:endParaRPr lang="en-US" sz="1300" dirty="0">
              <a:latin typeface="Marlett" pitchFamily="2" charset="2"/>
              <a:cs typeface="Courier New" pitchFamily="49" charset="0"/>
            </a:endParaRPr>
          </a:p>
        </p:txBody>
      </p:sp>
      <p:sp>
        <p:nvSpPr>
          <p:cNvPr id="394244" name="Rectangle 2"/>
          <p:cNvSpPr>
            <a:spLocks noGrp="1" noRot="1" noChangeAspect="1" noChangeArrowheads="1" noTextEdit="1"/>
          </p:cNvSpPr>
          <p:nvPr>
            <p:ph type="sldImg"/>
          </p:nvPr>
        </p:nvSpPr>
        <p:spPr>
          <a:ln/>
        </p:spPr>
      </p:sp>
      <p:sp>
        <p:nvSpPr>
          <p:cNvPr id="394245" name="Rectangle 3"/>
          <p:cNvSpPr>
            <a:spLocks noGrp="1" noChangeArrowheads="1"/>
          </p:cNvSpPr>
          <p:nvPr>
            <p:ph type="body" idx="1"/>
          </p:nvPr>
        </p:nvSpPr>
        <p:spPr>
          <a:noFill/>
          <a:ln/>
        </p:spPr>
        <p:txBody>
          <a:bodyPr/>
          <a:lstStyle/>
          <a:p>
            <a:r>
              <a:rPr lang="en-US" dirty="0"/>
              <a:t>We present algorithm with timestamps so that you will not worry about possible ABA but actually can implement this scheme with counter that has just 3 values 0,1, and 2.</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p:spPr>
        <p:txBody>
          <a:bodyPr/>
          <a:lstStyle/>
          <a:p>
            <a:fld id="{314029AF-9BDC-4055-9C43-C1835653B377}" type="slidenum">
              <a:rPr lang="x-none" smtClean="0"/>
              <a:pPr/>
              <a:t>151</a:t>
            </a:fld>
            <a:endParaRPr lang="en-US" dirty="0"/>
          </a:p>
        </p:txBody>
      </p:sp>
      <p:sp>
        <p:nvSpPr>
          <p:cNvPr id="3952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D7E946C-96BD-41B7-A141-3360C5FB5139}" type="slidenum">
              <a:rPr lang="x-none" sz="1300">
                <a:latin typeface="Marlett" pitchFamily="2" charset="2"/>
              </a:rPr>
              <a:pPr defTabSz="966788"/>
              <a:t>151</a:t>
            </a:fld>
            <a:endParaRPr lang="en-US" sz="1300" dirty="0">
              <a:latin typeface="Marlett" pitchFamily="2" charset="2"/>
              <a:cs typeface="Courier New" pitchFamily="49" charset="0"/>
            </a:endParaRPr>
          </a:p>
        </p:txBody>
      </p:sp>
      <p:sp>
        <p:nvSpPr>
          <p:cNvPr id="395268" name="Rectangle 2"/>
          <p:cNvSpPr>
            <a:spLocks noGrp="1" noRot="1" noChangeAspect="1" noChangeArrowheads="1" noTextEdit="1"/>
          </p:cNvSpPr>
          <p:nvPr>
            <p:ph type="sldImg"/>
          </p:nvPr>
        </p:nvSpPr>
        <p:spPr>
          <a:ln/>
        </p:spPr>
      </p:sp>
      <p:sp>
        <p:nvSpPr>
          <p:cNvPr id="395269" name="Rectangle 3"/>
          <p:cNvSpPr>
            <a:spLocks noGrp="1" noChangeArrowheads="1"/>
          </p:cNvSpPr>
          <p:nvPr>
            <p:ph type="body" idx="1"/>
          </p:nvPr>
        </p:nvSpPr>
        <p:spPr>
          <a:noFill/>
          <a:ln/>
        </p:spPr>
        <p:txBody>
          <a:bodyPr/>
          <a:lstStyle/>
          <a:p>
            <a:r>
              <a:rPr lang="en-US" dirty="0"/>
              <a:t>We present algorithm with timestamps so that you will not worry about possible ABA but actually can implement this scheme with counter that has just 3 values 0,1, and 2.</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7"/>
          <p:cNvSpPr>
            <a:spLocks noGrp="1" noChangeArrowheads="1"/>
          </p:cNvSpPr>
          <p:nvPr>
            <p:ph type="sldNum" sz="quarter" idx="5"/>
          </p:nvPr>
        </p:nvSpPr>
        <p:spPr>
          <a:noFill/>
        </p:spPr>
        <p:txBody>
          <a:bodyPr/>
          <a:lstStyle/>
          <a:p>
            <a:fld id="{A13C3864-E077-43DD-BB9C-23E5D2E1053C}" type="slidenum">
              <a:rPr lang="x-none" smtClean="0"/>
              <a:pPr/>
              <a:t>152</a:t>
            </a:fld>
            <a:endParaRPr lang="en-US" dirty="0"/>
          </a:p>
        </p:txBody>
      </p:sp>
      <p:sp>
        <p:nvSpPr>
          <p:cNvPr id="3962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4984E05-BA04-4BA0-AB8C-5B035AA7EFA7}" type="slidenum">
              <a:rPr lang="x-none" sz="1300">
                <a:latin typeface="Marlett" pitchFamily="2" charset="2"/>
              </a:rPr>
              <a:pPr defTabSz="966788"/>
              <a:t>152</a:t>
            </a:fld>
            <a:endParaRPr lang="en-US" sz="1300" dirty="0">
              <a:latin typeface="Marlett" pitchFamily="2" charset="2"/>
              <a:cs typeface="Courier New" pitchFamily="49" charset="0"/>
            </a:endParaRPr>
          </a:p>
        </p:txBody>
      </p:sp>
      <p:sp>
        <p:nvSpPr>
          <p:cNvPr id="396292" name="Rectangle 2"/>
          <p:cNvSpPr>
            <a:spLocks noGrp="1" noRot="1" noChangeAspect="1" noChangeArrowheads="1" noTextEdit="1"/>
          </p:cNvSpPr>
          <p:nvPr>
            <p:ph type="sldImg"/>
          </p:nvPr>
        </p:nvSpPr>
        <p:spPr>
          <a:ln/>
        </p:spPr>
      </p:sp>
      <p:sp>
        <p:nvSpPr>
          <p:cNvPr id="39629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7"/>
          <p:cNvSpPr>
            <a:spLocks noGrp="1" noChangeArrowheads="1"/>
          </p:cNvSpPr>
          <p:nvPr>
            <p:ph type="sldNum" sz="quarter" idx="5"/>
          </p:nvPr>
        </p:nvSpPr>
        <p:spPr>
          <a:noFill/>
        </p:spPr>
        <p:txBody>
          <a:bodyPr/>
          <a:lstStyle/>
          <a:p>
            <a:fld id="{E88DA725-EB2C-4FAA-92DA-64AAB2DC8397}" type="slidenum">
              <a:rPr lang="x-none" smtClean="0"/>
              <a:pPr/>
              <a:t>153</a:t>
            </a:fld>
            <a:endParaRPr lang="en-US" dirty="0"/>
          </a:p>
        </p:txBody>
      </p:sp>
      <p:sp>
        <p:nvSpPr>
          <p:cNvPr id="3973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E1A40BD-3AE2-4711-A8ED-5CF747A18FF7}" type="slidenum">
              <a:rPr lang="x-none" sz="1300">
                <a:latin typeface="Marlett" pitchFamily="2" charset="2"/>
              </a:rPr>
              <a:pPr defTabSz="966788"/>
              <a:t>153</a:t>
            </a:fld>
            <a:endParaRPr lang="en-US" sz="1300" dirty="0">
              <a:latin typeface="Marlett" pitchFamily="2" charset="2"/>
              <a:cs typeface="Courier New" pitchFamily="49" charset="0"/>
            </a:endParaRPr>
          </a:p>
        </p:txBody>
      </p:sp>
      <p:sp>
        <p:nvSpPr>
          <p:cNvPr id="397316" name="Rectangle 2"/>
          <p:cNvSpPr>
            <a:spLocks noGrp="1" noRot="1" noChangeAspect="1" noChangeArrowheads="1" noTextEdit="1"/>
          </p:cNvSpPr>
          <p:nvPr>
            <p:ph type="sldImg"/>
          </p:nvPr>
        </p:nvSpPr>
        <p:spPr>
          <a:ln/>
        </p:spPr>
      </p:sp>
      <p:sp>
        <p:nvSpPr>
          <p:cNvPr id="39731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7"/>
          <p:cNvSpPr>
            <a:spLocks noGrp="1" noChangeArrowheads="1"/>
          </p:cNvSpPr>
          <p:nvPr>
            <p:ph type="sldNum" sz="quarter" idx="5"/>
          </p:nvPr>
        </p:nvSpPr>
        <p:spPr>
          <a:noFill/>
        </p:spPr>
        <p:txBody>
          <a:bodyPr/>
          <a:lstStyle/>
          <a:p>
            <a:fld id="{B527E29D-C2F2-4E5A-A7CA-EC0FFB3B735B}" type="slidenum">
              <a:rPr lang="x-none" smtClean="0"/>
              <a:pPr/>
              <a:t>154</a:t>
            </a:fld>
            <a:endParaRPr lang="en-US" dirty="0"/>
          </a:p>
        </p:txBody>
      </p:sp>
      <p:sp>
        <p:nvSpPr>
          <p:cNvPr id="3983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75B43C0-E48D-48CF-8923-3A12CE5151DD}" type="slidenum">
              <a:rPr lang="x-none" sz="1300">
                <a:latin typeface="Marlett" pitchFamily="2" charset="2"/>
              </a:rPr>
              <a:pPr defTabSz="966788"/>
              <a:t>154</a:t>
            </a:fld>
            <a:endParaRPr lang="en-US" sz="1300" dirty="0">
              <a:latin typeface="Marlett" pitchFamily="2" charset="2"/>
              <a:cs typeface="Courier New" pitchFamily="49" charset="0"/>
            </a:endParaRPr>
          </a:p>
        </p:txBody>
      </p:sp>
      <p:sp>
        <p:nvSpPr>
          <p:cNvPr id="398340" name="Rectangle 2"/>
          <p:cNvSpPr>
            <a:spLocks noGrp="1" noRot="1" noChangeAspect="1" noChangeArrowheads="1" noTextEdit="1"/>
          </p:cNvSpPr>
          <p:nvPr>
            <p:ph type="sldImg"/>
          </p:nvPr>
        </p:nvSpPr>
        <p:spPr>
          <a:ln/>
        </p:spPr>
      </p:sp>
      <p:sp>
        <p:nvSpPr>
          <p:cNvPr id="39834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7"/>
          <p:cNvSpPr>
            <a:spLocks noGrp="1" noChangeArrowheads="1"/>
          </p:cNvSpPr>
          <p:nvPr>
            <p:ph type="sldNum" sz="quarter" idx="5"/>
          </p:nvPr>
        </p:nvSpPr>
        <p:spPr>
          <a:noFill/>
        </p:spPr>
        <p:txBody>
          <a:bodyPr/>
          <a:lstStyle/>
          <a:p>
            <a:fld id="{C3AE4519-5F3D-4160-A221-2289EE40EEF2}" type="slidenum">
              <a:rPr lang="x-none" smtClean="0"/>
              <a:pPr/>
              <a:t>155</a:t>
            </a:fld>
            <a:endParaRPr lang="en-US" dirty="0"/>
          </a:p>
        </p:txBody>
      </p:sp>
      <p:sp>
        <p:nvSpPr>
          <p:cNvPr id="3993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C408671-4589-4D34-AEBD-F23EAEAA06B8}" type="slidenum">
              <a:rPr lang="x-none" sz="1300">
                <a:latin typeface="Marlett" pitchFamily="2" charset="2"/>
              </a:rPr>
              <a:pPr defTabSz="966788"/>
              <a:t>155</a:t>
            </a:fld>
            <a:endParaRPr lang="en-US" sz="1300" dirty="0">
              <a:latin typeface="Marlett" pitchFamily="2" charset="2"/>
              <a:cs typeface="Courier New" pitchFamily="49" charset="0"/>
            </a:endParaRPr>
          </a:p>
        </p:txBody>
      </p:sp>
      <p:sp>
        <p:nvSpPr>
          <p:cNvPr id="399364" name="Rectangle 2"/>
          <p:cNvSpPr>
            <a:spLocks noGrp="1" noRot="1" noChangeAspect="1" noChangeArrowheads="1" noTextEdit="1"/>
          </p:cNvSpPr>
          <p:nvPr>
            <p:ph type="sldImg"/>
          </p:nvPr>
        </p:nvSpPr>
        <p:spPr>
          <a:ln/>
        </p:spPr>
      </p:sp>
      <p:sp>
        <p:nvSpPr>
          <p:cNvPr id="39936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p:spPr>
        <p:txBody>
          <a:bodyPr/>
          <a:lstStyle/>
          <a:p>
            <a:fld id="{54B585EF-0EC2-45DB-9A0C-CCE620C35711}" type="slidenum">
              <a:rPr lang="x-none" smtClean="0"/>
              <a:pPr/>
              <a:t>156</a:t>
            </a:fld>
            <a:endParaRPr lang="en-US" dirty="0"/>
          </a:p>
        </p:txBody>
      </p:sp>
      <p:sp>
        <p:nvSpPr>
          <p:cNvPr id="4003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A2B2FDA-EB04-4277-B60E-D88178F6037C}" type="slidenum">
              <a:rPr lang="x-none" sz="1300">
                <a:latin typeface="Marlett" pitchFamily="2" charset="2"/>
              </a:rPr>
              <a:pPr defTabSz="966788"/>
              <a:t>156</a:t>
            </a:fld>
            <a:endParaRPr lang="en-US" sz="1300" dirty="0">
              <a:latin typeface="Marlett" pitchFamily="2" charset="2"/>
              <a:cs typeface="Courier New" pitchFamily="49" charset="0"/>
            </a:endParaRPr>
          </a:p>
        </p:txBody>
      </p:sp>
      <p:sp>
        <p:nvSpPr>
          <p:cNvPr id="400388" name="Rectangle 2"/>
          <p:cNvSpPr>
            <a:spLocks noGrp="1" noRot="1" noChangeAspect="1" noChangeArrowheads="1" noTextEdit="1"/>
          </p:cNvSpPr>
          <p:nvPr>
            <p:ph type="sldImg"/>
          </p:nvPr>
        </p:nvSpPr>
        <p:spPr>
          <a:ln/>
        </p:spPr>
      </p:sp>
      <p:sp>
        <p:nvSpPr>
          <p:cNvPr id="400389" name="Rectangle 3"/>
          <p:cNvSpPr>
            <a:spLocks noGrp="1" noChangeArrowheads="1"/>
          </p:cNvSpPr>
          <p:nvPr>
            <p:ph type="body" idx="1"/>
          </p:nvPr>
        </p:nvSpPr>
        <p:spPr>
          <a:noFill/>
          <a:ln/>
        </p:spPr>
        <p:txBody>
          <a:bodyPr/>
          <a:lstStyle/>
          <a:p>
            <a:r>
              <a:rPr lang="en-US" dirty="0"/>
              <a:t>Notice that The slot we need does not require symmetric exchange, only push needs to pass item to pop. </a:t>
            </a:r>
          </a:p>
          <a:p>
            <a:endParaRPr lang="en-US" dirty="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7"/>
          <p:cNvSpPr>
            <a:spLocks noGrp="1" noChangeArrowheads="1"/>
          </p:cNvSpPr>
          <p:nvPr>
            <p:ph type="sldNum" sz="quarter" idx="5"/>
          </p:nvPr>
        </p:nvSpPr>
        <p:spPr>
          <a:noFill/>
        </p:spPr>
        <p:txBody>
          <a:bodyPr/>
          <a:lstStyle/>
          <a:p>
            <a:fld id="{EFCF8DFD-5408-44E1-BD37-C6B5346D5A86}" type="slidenum">
              <a:rPr lang="x-none" smtClean="0"/>
              <a:pPr/>
              <a:t>157</a:t>
            </a:fld>
            <a:endParaRPr lang="en-US" dirty="0"/>
          </a:p>
        </p:txBody>
      </p:sp>
      <p:sp>
        <p:nvSpPr>
          <p:cNvPr id="4014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BBB56AD-B2CC-4F46-9129-DCF4414825A4}" type="slidenum">
              <a:rPr lang="x-none" sz="1300">
                <a:latin typeface="Marlett" pitchFamily="2" charset="2"/>
              </a:rPr>
              <a:pPr defTabSz="966788"/>
              <a:t>157</a:t>
            </a:fld>
            <a:endParaRPr lang="en-US" sz="1300" dirty="0">
              <a:latin typeface="Marlett" pitchFamily="2" charset="2"/>
              <a:cs typeface="Courier New" pitchFamily="49" charset="0"/>
            </a:endParaRPr>
          </a:p>
        </p:txBody>
      </p:sp>
      <p:sp>
        <p:nvSpPr>
          <p:cNvPr id="401412" name="Rectangle 2"/>
          <p:cNvSpPr>
            <a:spLocks noGrp="1" noRot="1" noChangeAspect="1" noChangeArrowheads="1" noTextEdit="1"/>
          </p:cNvSpPr>
          <p:nvPr>
            <p:ph type="sldImg"/>
          </p:nvPr>
        </p:nvSpPr>
        <p:spPr>
          <a:ln/>
        </p:spPr>
      </p:sp>
      <p:sp>
        <p:nvSpPr>
          <p:cNvPr id="40141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7"/>
          <p:cNvSpPr>
            <a:spLocks noGrp="1" noChangeArrowheads="1"/>
          </p:cNvSpPr>
          <p:nvPr>
            <p:ph type="sldNum" sz="quarter" idx="5"/>
          </p:nvPr>
        </p:nvSpPr>
        <p:spPr>
          <a:noFill/>
        </p:spPr>
        <p:txBody>
          <a:bodyPr/>
          <a:lstStyle/>
          <a:p>
            <a:fld id="{22D1807A-B8C1-46A5-BEC1-604785A98710}" type="slidenum">
              <a:rPr lang="x-none" smtClean="0"/>
              <a:pPr/>
              <a:t>158</a:t>
            </a:fld>
            <a:endParaRPr lang="en-US" dirty="0"/>
          </a:p>
        </p:txBody>
      </p:sp>
      <p:sp>
        <p:nvSpPr>
          <p:cNvPr id="4024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E5E186E-CA75-4D3E-AC38-0D7315A17873}" type="slidenum">
              <a:rPr lang="x-none" sz="1300">
                <a:latin typeface="Marlett" pitchFamily="2" charset="2"/>
              </a:rPr>
              <a:pPr defTabSz="966788"/>
              <a:t>158</a:t>
            </a:fld>
            <a:endParaRPr lang="en-US" sz="1300" dirty="0">
              <a:latin typeface="Marlett" pitchFamily="2" charset="2"/>
              <a:cs typeface="Courier New" pitchFamily="49" charset="0"/>
            </a:endParaRPr>
          </a:p>
        </p:txBody>
      </p:sp>
      <p:sp>
        <p:nvSpPr>
          <p:cNvPr id="402436" name="Rectangle 2"/>
          <p:cNvSpPr>
            <a:spLocks noGrp="1" noRot="1" noChangeAspect="1" noChangeArrowheads="1" noTextEdit="1"/>
          </p:cNvSpPr>
          <p:nvPr>
            <p:ph type="sldImg"/>
          </p:nvPr>
        </p:nvSpPr>
        <p:spPr>
          <a:ln/>
        </p:spPr>
      </p:sp>
      <p:sp>
        <p:nvSpPr>
          <p:cNvPr id="40243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noFill/>
        </p:spPr>
        <p:txBody>
          <a:bodyPr/>
          <a:lstStyle/>
          <a:p>
            <a:fld id="{DA143822-DD8A-4797-9978-88C88D2EB25A}" type="slidenum">
              <a:rPr lang="x-none" smtClean="0"/>
              <a:pPr/>
              <a:t>159</a:t>
            </a:fld>
            <a:endParaRPr lang="en-US" dirty="0"/>
          </a:p>
        </p:txBody>
      </p:sp>
      <p:sp>
        <p:nvSpPr>
          <p:cNvPr id="4034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DA6F9F35-543D-4B5D-9FB0-91DFC66173F6}" type="slidenum">
              <a:rPr lang="x-none" sz="1300">
                <a:latin typeface="Marlett" pitchFamily="2" charset="2"/>
              </a:rPr>
              <a:pPr defTabSz="966788"/>
              <a:t>159</a:t>
            </a:fld>
            <a:endParaRPr lang="en-US" sz="1300" dirty="0">
              <a:latin typeface="Marlett" pitchFamily="2" charset="2"/>
              <a:cs typeface="Courier New" pitchFamily="49" charset="0"/>
            </a:endParaRPr>
          </a:p>
        </p:txBody>
      </p:sp>
      <p:sp>
        <p:nvSpPr>
          <p:cNvPr id="403460" name="Rectangle 2"/>
          <p:cNvSpPr>
            <a:spLocks noGrp="1" noRot="1" noChangeAspect="1" noChangeArrowheads="1" noTextEdit="1"/>
          </p:cNvSpPr>
          <p:nvPr>
            <p:ph type="sldImg"/>
          </p:nvPr>
        </p:nvSpPr>
        <p:spPr>
          <a:ln/>
        </p:spPr>
      </p:sp>
      <p:sp>
        <p:nvSpPr>
          <p:cNvPr id="40346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p:spPr>
        <p:txBody>
          <a:bodyPr/>
          <a:lstStyle/>
          <a:p>
            <a:fld id="{7C9CF0D3-C2BF-4E0B-B337-56BCF434DABE}" type="slidenum">
              <a:rPr lang="x-none" smtClean="0"/>
              <a:pPr/>
              <a:t>160</a:t>
            </a:fld>
            <a:endParaRPr lang="en-US" dirty="0"/>
          </a:p>
        </p:txBody>
      </p:sp>
      <p:sp>
        <p:nvSpPr>
          <p:cNvPr id="4044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E52CD06-3ABD-4560-8761-AEEEB03AC40C}" type="slidenum">
              <a:rPr lang="x-none" sz="1300">
                <a:latin typeface="Marlett" pitchFamily="2" charset="2"/>
              </a:rPr>
              <a:pPr defTabSz="966788"/>
              <a:t>160</a:t>
            </a:fld>
            <a:endParaRPr lang="en-US" sz="1300" dirty="0">
              <a:latin typeface="Marlett" pitchFamily="2" charset="2"/>
              <a:cs typeface="Courier New" pitchFamily="49" charset="0"/>
            </a:endParaRPr>
          </a:p>
        </p:txBody>
      </p:sp>
      <p:sp>
        <p:nvSpPr>
          <p:cNvPr id="404484" name="Rectangle 2"/>
          <p:cNvSpPr>
            <a:spLocks noGrp="1" noRot="1" noChangeAspect="1" noChangeArrowheads="1" noTextEdit="1"/>
          </p:cNvSpPr>
          <p:nvPr>
            <p:ph type="sldImg"/>
          </p:nvPr>
        </p:nvSpPr>
        <p:spPr>
          <a:ln/>
        </p:spPr>
      </p:sp>
      <p:sp>
        <p:nvSpPr>
          <p:cNvPr id="40448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7"/>
          <p:cNvSpPr>
            <a:spLocks noGrp="1" noChangeArrowheads="1"/>
          </p:cNvSpPr>
          <p:nvPr>
            <p:ph type="sldNum" sz="quarter" idx="5"/>
          </p:nvPr>
        </p:nvSpPr>
        <p:spPr>
          <a:noFill/>
        </p:spPr>
        <p:txBody>
          <a:bodyPr/>
          <a:lstStyle/>
          <a:p>
            <a:fld id="{2F302601-8A36-481C-9C23-798D6E5E9F52}" type="slidenum">
              <a:rPr lang="x-none" smtClean="0"/>
              <a:pPr/>
              <a:t>161</a:t>
            </a:fld>
            <a:endParaRPr lang="en-US" dirty="0"/>
          </a:p>
        </p:txBody>
      </p:sp>
      <p:sp>
        <p:nvSpPr>
          <p:cNvPr id="4055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7128364-76DC-43D6-BF51-C338E3648D71}" type="slidenum">
              <a:rPr lang="x-none" sz="1300">
                <a:latin typeface="Marlett" pitchFamily="2" charset="2"/>
              </a:rPr>
              <a:pPr defTabSz="966788"/>
              <a:t>161</a:t>
            </a:fld>
            <a:endParaRPr lang="en-US" sz="1300" dirty="0">
              <a:latin typeface="Marlett" pitchFamily="2" charset="2"/>
              <a:cs typeface="Courier New" pitchFamily="49" charset="0"/>
            </a:endParaRPr>
          </a:p>
        </p:txBody>
      </p:sp>
      <p:sp>
        <p:nvSpPr>
          <p:cNvPr id="405508" name="Rectangle 2"/>
          <p:cNvSpPr>
            <a:spLocks noGrp="1" noRot="1" noChangeAspect="1" noChangeArrowheads="1" noTextEdit="1"/>
          </p:cNvSpPr>
          <p:nvPr>
            <p:ph type="sldImg"/>
          </p:nvPr>
        </p:nvSpPr>
        <p:spPr>
          <a:ln/>
        </p:spPr>
      </p:sp>
      <p:sp>
        <p:nvSpPr>
          <p:cNvPr id="40550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p:spPr>
        <p:txBody>
          <a:bodyPr/>
          <a:lstStyle/>
          <a:p>
            <a:fld id="{9DD892BC-CF4A-44FD-8294-66359DE3B9FE}" type="slidenum">
              <a:rPr lang="x-none" smtClean="0"/>
              <a:pPr/>
              <a:t>162</a:t>
            </a:fld>
            <a:endParaRPr lang="en-US" dirty="0"/>
          </a:p>
        </p:txBody>
      </p:sp>
      <p:sp>
        <p:nvSpPr>
          <p:cNvPr id="4065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373811A-4C57-4C9D-8EDF-E2434C274F15}" type="slidenum">
              <a:rPr lang="x-none" sz="1300">
                <a:latin typeface="Marlett" pitchFamily="2" charset="2"/>
              </a:rPr>
              <a:pPr defTabSz="966788"/>
              <a:t>162</a:t>
            </a:fld>
            <a:endParaRPr lang="en-US" sz="1300" dirty="0">
              <a:latin typeface="Marlett" pitchFamily="2" charset="2"/>
              <a:cs typeface="Courier New" pitchFamily="49" charset="0"/>
            </a:endParaRPr>
          </a:p>
        </p:txBody>
      </p:sp>
      <p:sp>
        <p:nvSpPr>
          <p:cNvPr id="406532" name="Rectangle 2"/>
          <p:cNvSpPr>
            <a:spLocks noGrp="1" noRot="1" noChangeAspect="1" noChangeArrowheads="1" noTextEdit="1"/>
          </p:cNvSpPr>
          <p:nvPr>
            <p:ph type="sldImg"/>
          </p:nvPr>
        </p:nvSpPr>
        <p:spPr>
          <a:ln/>
        </p:spPr>
      </p:sp>
      <p:sp>
        <p:nvSpPr>
          <p:cNvPr id="40653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8318301-8541-45AA-9A63-E793910B6F14}" type="slidenum">
              <a:rPr lang="x-none" sz="1300">
                <a:latin typeface="Marlett" pitchFamily="2" charset="2"/>
              </a:rPr>
              <a:pPr defTabSz="966788"/>
              <a:t>163</a:t>
            </a:fld>
            <a:endParaRPr lang="en-US" sz="1300" dirty="0">
              <a:latin typeface="Marlett" pitchFamily="2" charset="2"/>
            </a:endParaRPr>
          </a:p>
        </p:txBody>
      </p:sp>
      <p:sp>
        <p:nvSpPr>
          <p:cNvPr id="4075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61C9682-E1CA-41F7-830C-2099EB0C0D1E}" type="slidenum">
              <a:rPr lang="x-none" sz="1300">
                <a:latin typeface="Marlett" pitchFamily="2" charset="2"/>
              </a:rPr>
              <a:pPr defTabSz="966788"/>
              <a:t>163</a:t>
            </a:fld>
            <a:endParaRPr lang="en-US" sz="1300" dirty="0">
              <a:latin typeface="Marlett" pitchFamily="2" charset="2"/>
              <a:cs typeface="Courier New" pitchFamily="49" charset="0"/>
            </a:endParaRPr>
          </a:p>
        </p:txBody>
      </p:sp>
      <p:sp>
        <p:nvSpPr>
          <p:cNvPr id="407556" name="Rectangle 2"/>
          <p:cNvSpPr>
            <a:spLocks noGrp="1" noRot="1" noChangeAspect="1" noChangeArrowheads="1" noTextEdit="1"/>
          </p:cNvSpPr>
          <p:nvPr>
            <p:ph type="sldImg"/>
          </p:nvPr>
        </p:nvSpPr>
        <p:spPr>
          <a:ln/>
        </p:spPr>
      </p:sp>
      <p:sp>
        <p:nvSpPr>
          <p:cNvPr id="40755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7"/>
          <p:cNvSpPr>
            <a:spLocks noGrp="1" noChangeArrowheads="1"/>
          </p:cNvSpPr>
          <p:nvPr>
            <p:ph type="sldNum" sz="quarter" idx="5"/>
          </p:nvPr>
        </p:nvSpPr>
        <p:spPr>
          <a:noFill/>
        </p:spPr>
        <p:txBody>
          <a:bodyPr/>
          <a:lstStyle/>
          <a:p>
            <a:fld id="{562AA328-2CCC-42AC-9E3D-F01703211D10}" type="slidenum">
              <a:rPr lang="x-none" smtClean="0"/>
              <a:pPr/>
              <a:t>164</a:t>
            </a:fld>
            <a:endParaRPr lang="en-US" dirty="0"/>
          </a:p>
        </p:txBody>
      </p:sp>
      <p:sp>
        <p:nvSpPr>
          <p:cNvPr id="4085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297A37B-D624-4E08-9932-5B4F8255BE0A}" type="slidenum">
              <a:rPr lang="x-none" sz="1300">
                <a:latin typeface="Marlett" pitchFamily="2" charset="2"/>
              </a:rPr>
              <a:pPr defTabSz="966788"/>
              <a:t>164</a:t>
            </a:fld>
            <a:endParaRPr lang="en-US" sz="1300" dirty="0">
              <a:latin typeface="Marlett" pitchFamily="2" charset="2"/>
              <a:cs typeface="Courier New" pitchFamily="49" charset="0"/>
            </a:endParaRPr>
          </a:p>
        </p:txBody>
      </p:sp>
      <p:sp>
        <p:nvSpPr>
          <p:cNvPr id="408580" name="Rectangle 2"/>
          <p:cNvSpPr>
            <a:spLocks noGrp="1" noRot="1" noChangeAspect="1" noChangeArrowheads="1" noTextEdit="1"/>
          </p:cNvSpPr>
          <p:nvPr>
            <p:ph type="sldImg"/>
          </p:nvPr>
        </p:nvSpPr>
        <p:spPr>
          <a:ln/>
        </p:spPr>
      </p:sp>
      <p:sp>
        <p:nvSpPr>
          <p:cNvPr id="40858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7"/>
          <p:cNvSpPr>
            <a:spLocks noGrp="1" noChangeArrowheads="1"/>
          </p:cNvSpPr>
          <p:nvPr>
            <p:ph type="sldNum" sz="quarter" idx="5"/>
          </p:nvPr>
        </p:nvSpPr>
        <p:spPr>
          <a:noFill/>
        </p:spPr>
        <p:txBody>
          <a:bodyPr/>
          <a:lstStyle/>
          <a:p>
            <a:fld id="{84B68165-30F6-49FC-862A-8C6DE1C18522}" type="slidenum">
              <a:rPr lang="x-none" smtClean="0"/>
              <a:pPr/>
              <a:t>165</a:t>
            </a:fld>
            <a:endParaRPr lang="en-US" dirty="0"/>
          </a:p>
        </p:txBody>
      </p:sp>
      <p:sp>
        <p:nvSpPr>
          <p:cNvPr id="4096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94F6DC1-4E76-4083-A0A6-FE304E2CE124}" type="slidenum">
              <a:rPr lang="x-none" sz="1300">
                <a:latin typeface="Marlett" pitchFamily="2" charset="2"/>
              </a:rPr>
              <a:pPr defTabSz="966788"/>
              <a:t>165</a:t>
            </a:fld>
            <a:endParaRPr lang="en-US" sz="1300" dirty="0">
              <a:latin typeface="Marlett" pitchFamily="2" charset="2"/>
              <a:cs typeface="Courier New" pitchFamily="49" charset="0"/>
            </a:endParaRPr>
          </a:p>
        </p:txBody>
      </p:sp>
      <p:sp>
        <p:nvSpPr>
          <p:cNvPr id="409604" name="Rectangle 2"/>
          <p:cNvSpPr>
            <a:spLocks noGrp="1" noRot="1" noChangeAspect="1" noChangeArrowheads="1" noTextEdit="1"/>
          </p:cNvSpPr>
          <p:nvPr>
            <p:ph type="sldImg"/>
          </p:nvPr>
        </p:nvSpPr>
        <p:spPr>
          <a:ln/>
        </p:spPr>
      </p:sp>
      <p:sp>
        <p:nvSpPr>
          <p:cNvPr id="40960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7"/>
          <p:cNvSpPr>
            <a:spLocks noGrp="1" noChangeArrowheads="1"/>
          </p:cNvSpPr>
          <p:nvPr>
            <p:ph type="sldNum" sz="quarter" idx="5"/>
          </p:nvPr>
        </p:nvSpPr>
        <p:spPr>
          <a:noFill/>
        </p:spPr>
        <p:txBody>
          <a:bodyPr/>
          <a:lstStyle/>
          <a:p>
            <a:fld id="{42C57085-C3AB-4BCE-B054-7784F5B1EC27}" type="slidenum">
              <a:rPr lang="x-none" smtClean="0"/>
              <a:pPr/>
              <a:t>166</a:t>
            </a:fld>
            <a:endParaRPr lang="en-US" dirty="0"/>
          </a:p>
        </p:txBody>
      </p:sp>
      <p:sp>
        <p:nvSpPr>
          <p:cNvPr id="4106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C1596CC-630A-44AE-987E-D6910F11E8CC}" type="slidenum">
              <a:rPr lang="x-none" sz="1300">
                <a:latin typeface="Marlett" pitchFamily="2" charset="2"/>
              </a:rPr>
              <a:pPr defTabSz="966788"/>
              <a:t>166</a:t>
            </a:fld>
            <a:endParaRPr lang="en-US" sz="1300" dirty="0">
              <a:latin typeface="Marlett" pitchFamily="2" charset="2"/>
              <a:cs typeface="Courier New" pitchFamily="49" charset="0"/>
            </a:endParaRPr>
          </a:p>
        </p:txBody>
      </p:sp>
      <p:sp>
        <p:nvSpPr>
          <p:cNvPr id="410628" name="Rectangle 2"/>
          <p:cNvSpPr>
            <a:spLocks noGrp="1" noRot="1" noChangeAspect="1" noChangeArrowheads="1" noTextEdit="1"/>
          </p:cNvSpPr>
          <p:nvPr>
            <p:ph type="sldImg"/>
          </p:nvPr>
        </p:nvSpPr>
        <p:spPr>
          <a:ln/>
        </p:spPr>
      </p:sp>
      <p:sp>
        <p:nvSpPr>
          <p:cNvPr id="41062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7"/>
          <p:cNvSpPr>
            <a:spLocks noGrp="1" noChangeArrowheads="1"/>
          </p:cNvSpPr>
          <p:nvPr>
            <p:ph type="sldNum" sz="quarter" idx="5"/>
          </p:nvPr>
        </p:nvSpPr>
        <p:spPr>
          <a:noFill/>
        </p:spPr>
        <p:txBody>
          <a:bodyPr/>
          <a:lstStyle/>
          <a:p>
            <a:fld id="{9FBAFA9C-0F85-4005-AF06-2DFAE4F89F87}" type="slidenum">
              <a:rPr lang="x-none" smtClean="0"/>
              <a:pPr/>
              <a:t>167</a:t>
            </a:fld>
            <a:endParaRPr lang="en-US" dirty="0"/>
          </a:p>
        </p:txBody>
      </p:sp>
      <p:sp>
        <p:nvSpPr>
          <p:cNvPr id="4116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73A0641-264A-41B1-B756-69A32EC06D44}" type="slidenum">
              <a:rPr lang="x-none" sz="1300">
                <a:latin typeface="Marlett" pitchFamily="2" charset="2"/>
              </a:rPr>
              <a:pPr defTabSz="966788"/>
              <a:t>167</a:t>
            </a:fld>
            <a:endParaRPr lang="en-US" sz="1300" dirty="0">
              <a:latin typeface="Marlett" pitchFamily="2" charset="2"/>
              <a:cs typeface="Courier New" pitchFamily="49" charset="0"/>
            </a:endParaRPr>
          </a:p>
        </p:txBody>
      </p:sp>
      <p:sp>
        <p:nvSpPr>
          <p:cNvPr id="411652" name="Rectangle 2"/>
          <p:cNvSpPr>
            <a:spLocks noGrp="1" noRot="1" noChangeAspect="1" noChangeArrowheads="1" noTextEdit="1"/>
          </p:cNvSpPr>
          <p:nvPr>
            <p:ph type="sldImg"/>
          </p:nvPr>
        </p:nvSpPr>
        <p:spPr>
          <a:ln/>
        </p:spPr>
      </p:sp>
      <p:sp>
        <p:nvSpPr>
          <p:cNvPr id="41165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7"/>
          <p:cNvSpPr>
            <a:spLocks noGrp="1" noChangeArrowheads="1"/>
          </p:cNvSpPr>
          <p:nvPr>
            <p:ph type="sldNum" sz="quarter" idx="5"/>
          </p:nvPr>
        </p:nvSpPr>
        <p:spPr>
          <a:noFill/>
        </p:spPr>
        <p:txBody>
          <a:bodyPr/>
          <a:lstStyle/>
          <a:p>
            <a:fld id="{7993CE87-CBA0-42F4-8AB4-483C6F22F89F}" type="slidenum">
              <a:rPr lang="x-none" smtClean="0"/>
              <a:pPr/>
              <a:t>168</a:t>
            </a:fld>
            <a:endParaRPr lang="en-US" dirty="0"/>
          </a:p>
        </p:txBody>
      </p:sp>
      <p:sp>
        <p:nvSpPr>
          <p:cNvPr id="4126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6205B3F-4C3C-45A5-809E-043375707F39}" type="slidenum">
              <a:rPr lang="x-none" sz="1300">
                <a:latin typeface="Marlett" pitchFamily="2" charset="2"/>
              </a:rPr>
              <a:pPr defTabSz="966788"/>
              <a:t>168</a:t>
            </a:fld>
            <a:endParaRPr lang="en-US" sz="1300" dirty="0">
              <a:latin typeface="Marlett" pitchFamily="2" charset="2"/>
              <a:cs typeface="Courier New" pitchFamily="49" charset="0"/>
            </a:endParaRPr>
          </a:p>
        </p:txBody>
      </p:sp>
      <p:sp>
        <p:nvSpPr>
          <p:cNvPr id="412676" name="Rectangle 2"/>
          <p:cNvSpPr>
            <a:spLocks noGrp="1" noRot="1" noChangeAspect="1" noChangeArrowheads="1" noTextEdit="1"/>
          </p:cNvSpPr>
          <p:nvPr>
            <p:ph type="sldImg"/>
          </p:nvPr>
        </p:nvSpPr>
        <p:spPr>
          <a:ln/>
        </p:spPr>
      </p:sp>
      <p:sp>
        <p:nvSpPr>
          <p:cNvPr id="41267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noFill/>
        </p:spPr>
        <p:txBody>
          <a:bodyPr/>
          <a:lstStyle/>
          <a:p>
            <a:fld id="{9F75D1D7-5C97-48F5-846D-FE3D19F0D37D}" type="slidenum">
              <a:rPr lang="x-none" smtClean="0"/>
              <a:pPr/>
              <a:t>169</a:t>
            </a:fld>
            <a:endParaRPr lang="en-US" dirty="0"/>
          </a:p>
        </p:txBody>
      </p:sp>
      <p:sp>
        <p:nvSpPr>
          <p:cNvPr id="4136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8291B96-CA65-4A5C-A9AC-FD302707206A}" type="slidenum">
              <a:rPr lang="x-none" sz="1300">
                <a:latin typeface="Marlett" pitchFamily="2" charset="2"/>
              </a:rPr>
              <a:pPr defTabSz="966788"/>
              <a:t>169</a:t>
            </a:fld>
            <a:endParaRPr lang="en-US" sz="1300" dirty="0">
              <a:latin typeface="Marlett" pitchFamily="2" charset="2"/>
              <a:cs typeface="Courier New" pitchFamily="49" charset="0"/>
            </a:endParaRPr>
          </a:p>
        </p:txBody>
      </p:sp>
      <p:sp>
        <p:nvSpPr>
          <p:cNvPr id="413700" name="Rectangle 2"/>
          <p:cNvSpPr>
            <a:spLocks noGrp="1" noRot="1" noChangeAspect="1" noChangeArrowheads="1" noTextEdit="1"/>
          </p:cNvSpPr>
          <p:nvPr>
            <p:ph type="sldImg"/>
          </p:nvPr>
        </p:nvSpPr>
        <p:spPr>
          <a:ln/>
        </p:spPr>
      </p:sp>
      <p:sp>
        <p:nvSpPr>
          <p:cNvPr id="413701" name="Rectangle 3"/>
          <p:cNvSpPr>
            <a:spLocks noGrp="1" noChangeArrowheads="1"/>
          </p:cNvSpPr>
          <p:nvPr>
            <p:ph type="body" idx="1"/>
          </p:nvPr>
        </p:nvSpPr>
        <p:spPr>
          <a:noFill/>
          <a:ln/>
        </p:spPr>
        <p:txBody>
          <a:bodyPr/>
          <a:lstStyle/>
          <a:p>
            <a:r>
              <a:rPr lang="en-US" dirty="0"/>
              <a:t>In the worst case one can prove that</a:t>
            </a:r>
            <a:r>
              <a:rPr lang="en-US" baseline="0" dirty="0"/>
              <a:t> n concurrent stack accesses must take omega(n) time if one takes into account the stalls caused when one thread waits for another to complete its stack access. </a:t>
            </a:r>
            <a:endParaRPr lang="en-US" dirty="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7"/>
          <p:cNvSpPr>
            <a:spLocks noGrp="1" noChangeArrowheads="1"/>
          </p:cNvSpPr>
          <p:nvPr>
            <p:ph type="sldNum" sz="quarter" idx="5"/>
          </p:nvPr>
        </p:nvSpPr>
        <p:spPr>
          <a:noFill/>
        </p:spPr>
        <p:txBody>
          <a:bodyPr/>
          <a:lstStyle/>
          <a:p>
            <a:fld id="{CED21821-1036-4C14-BA5B-3A47D068AEBF}" type="slidenum">
              <a:rPr lang="x-none" smtClean="0"/>
              <a:pPr/>
              <a:t>170</a:t>
            </a:fld>
            <a:endParaRPr lang="en-US" dirty="0"/>
          </a:p>
        </p:txBody>
      </p:sp>
      <p:sp>
        <p:nvSpPr>
          <p:cNvPr id="4147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04CFD30-F986-4BE6-A408-8F9D00D356E3}" type="slidenum">
              <a:rPr lang="x-none" sz="1300">
                <a:latin typeface="Marlett" pitchFamily="2" charset="2"/>
              </a:rPr>
              <a:pPr defTabSz="966788"/>
              <a:t>170</a:t>
            </a:fld>
            <a:endParaRPr lang="en-US" sz="1300" dirty="0">
              <a:latin typeface="Marlett" pitchFamily="2" charset="2"/>
              <a:cs typeface="Courier New" pitchFamily="49" charset="0"/>
            </a:endParaRPr>
          </a:p>
        </p:txBody>
      </p:sp>
      <p:sp>
        <p:nvSpPr>
          <p:cNvPr id="414724" name="Rectangle 2"/>
          <p:cNvSpPr>
            <a:spLocks noGrp="1" noRot="1" noChangeAspect="1" noChangeArrowheads="1" noTextEdit="1"/>
          </p:cNvSpPr>
          <p:nvPr>
            <p:ph type="sldImg"/>
          </p:nvPr>
        </p:nvSpPr>
        <p:spPr>
          <a:ln/>
        </p:spPr>
      </p:sp>
      <p:sp>
        <p:nvSpPr>
          <p:cNvPr id="414725"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cstate="print"/>
          <a:srcRect/>
          <a:stretch>
            <a:fillRect/>
          </a:stretch>
        </p:blipFill>
        <p:spPr bwMode="auto">
          <a:xfrm>
            <a:off x="655638" y="6157913"/>
            <a:ext cx="587375" cy="587375"/>
          </a:xfrm>
          <a:prstGeom prst="rect">
            <a:avLst/>
          </a:prstGeom>
          <a:noFill/>
          <a:ln w="9525">
            <a:noFill/>
            <a:miter lim="800000"/>
            <a:headEnd/>
            <a:tailEnd/>
          </a:ln>
        </p:spPr>
      </p:pic>
      <p:sp>
        <p:nvSpPr>
          <p:cNvPr id="2075650"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20756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sldNum" sz="quarter" idx="10"/>
          </p:nvPr>
        </p:nvSpPr>
        <p:spPr>
          <a:xfrm>
            <a:off x="6553200" y="6245225"/>
            <a:ext cx="2133600" cy="476250"/>
          </a:xfrm>
        </p:spPr>
        <p:txBody>
          <a:bodyPr/>
          <a:lstStyle>
            <a:lvl1pPr>
              <a:defRPr/>
            </a:lvl1pPr>
          </a:lstStyle>
          <a:p>
            <a:pPr>
              <a:defRPr/>
            </a:pPr>
            <a:fld id="{EFDF073E-17DC-4795-A37B-2293A7EB66FC}" type="slidenum">
              <a:rPr lang="x-none"/>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B817D1A9-7F30-434A-9069-819BE9F5A6F1}" type="slidenum">
              <a:rPr lang="x-none"/>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75E2FB5D-4388-45A5-AB23-2F5DF82DD618}" type="slidenum">
              <a:rPr lang="x-none"/>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F463B407-9687-4914-AE46-DDD9DAD0AA20}" type="slidenum">
              <a:rPr lang="x-none"/>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2D916D93-C31C-4709-A220-079E5463E658}" type="slidenum">
              <a:rPr lang="x-none"/>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solidFill>
                  <a:srgbClr val="FFFF00"/>
                </a:solidFill>
              </a:defRPr>
            </a:lvl1pPr>
          </a:lstStyle>
          <a:p>
            <a:pPr>
              <a:defRPr/>
            </a:pPr>
            <a:fld id="{E8E218DE-992F-4273-A105-9D773B705B6D}" type="slidenum">
              <a:rPr lang="x-none" smtClean="0"/>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55C53EFF-7D3C-42E3-85A4-E4808F38889C}" type="slidenum">
              <a:rPr lang="x-none"/>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941B9A31-1239-4E4F-B90E-A1691367B061}" type="slidenum">
              <a:rPr lang="x-none"/>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4AD81FE0-8CA6-4FEE-B64D-607D2DE84458}" type="slidenum">
              <a:rPr lang="x-none"/>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13CA5B7B-4F16-4C23-BC69-BB4EAD5040E8}" type="slidenum">
              <a:rPr lang="x-none"/>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9FFCD280-6C72-44BE-A2F3-4D52DB1884D9}" type="slidenum">
              <a:rPr lang="x-none"/>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3124200" y="6248400"/>
            <a:ext cx="315277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00"/>
                </a:solidFill>
                <a:latin typeface="Arial" pitchFamily="34" charset="0"/>
                <a:cs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cs typeface="Arial" pitchFamily="34" charset="0"/>
              </a:defRPr>
            </a:lvl1pPr>
          </a:lstStyle>
          <a:p>
            <a:pPr>
              <a:defRPr/>
            </a:pPr>
            <a:fld id="{DFCFA575-338F-4BCC-AEB2-6C604BBF4988}" type="slidenum">
              <a:rPr lang="x-none" smtClean="0"/>
              <a:pPr>
                <a:defRPr/>
              </a:pPr>
              <a:t>‹#›</a:t>
            </a:fld>
            <a:endParaRPr lang="en-US" dirty="0"/>
          </a:p>
        </p:txBody>
      </p:sp>
      <p:pic>
        <p:nvPicPr>
          <p:cNvPr id="2" name="Picture 9"/>
          <p:cNvPicPr>
            <a:picLocks noChangeAspect="1" noChangeArrowheads="1"/>
          </p:cNvPicPr>
          <p:nvPr/>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3"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ransition/>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5.emf"/><Relationship Id="rId7"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7.xml"/><Relationship Id="rId6" Type="http://schemas.openxmlformats.org/officeDocument/2006/relationships/oleObject" Target="../embeddings/oleObject4.bin"/><Relationship Id="rId5" Type="http://schemas.openxmlformats.org/officeDocument/2006/relationships/image" Target="../media/image6.emf"/><Relationship Id="rId4" Type="http://schemas.openxmlformats.org/officeDocument/2006/relationships/oleObject" Target="../embeddings/oleObject3.bin"/><Relationship Id="rId9" Type="http://schemas.openxmlformats.org/officeDocument/2006/relationships/image" Target="../media/image8.emf"/></Relationships>
</file>

<file path=ppt/slides/_rels/slide1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2.emf"/><Relationship Id="rId7" Type="http://schemas.openxmlformats.org/officeDocument/2006/relationships/image" Target="../media/image14.emf"/><Relationship Id="rId2" Type="http://schemas.openxmlformats.org/officeDocument/2006/relationships/oleObject" Target="../embeddings/oleObject7.bin"/><Relationship Id="rId1" Type="http://schemas.openxmlformats.org/officeDocument/2006/relationships/slideLayout" Target="../slideLayouts/slideLayout7.xml"/><Relationship Id="rId6" Type="http://schemas.openxmlformats.org/officeDocument/2006/relationships/oleObject" Target="../embeddings/oleObject9.bin"/><Relationship Id="rId5" Type="http://schemas.openxmlformats.org/officeDocument/2006/relationships/image" Target="../media/image13.emf"/><Relationship Id="rId4" Type="http://schemas.openxmlformats.org/officeDocument/2006/relationships/oleObject" Target="../embeddings/oleObject8.bin"/></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16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AF2EB3F0-6EA7-797A-84C3-7F16C6B57014}"/>
              </a:ext>
            </a:extLst>
          </p:cNvPr>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38100" algn="ctr">
            <a:noFill/>
            <a:miter lim="800000"/>
            <a:headEnd/>
            <a:tailEnd/>
          </a:ln>
        </p:spPr>
      </p:pic>
      <p:grpSp>
        <p:nvGrpSpPr>
          <p:cNvPr id="3" name="Group 2">
            <a:extLst>
              <a:ext uri="{FF2B5EF4-FFF2-40B4-BE49-F238E27FC236}">
                <a16:creationId xmlns:a16="http://schemas.microsoft.com/office/drawing/2014/main" id="{7B510F09-1962-8342-A917-53BA56549BCB}"/>
              </a:ext>
            </a:extLst>
          </p:cNvPr>
          <p:cNvGrpSpPr/>
          <p:nvPr/>
        </p:nvGrpSpPr>
        <p:grpSpPr>
          <a:xfrm>
            <a:off x="1801851" y="939592"/>
            <a:ext cx="5540299" cy="4978816"/>
            <a:chOff x="2944867" y="776089"/>
            <a:chExt cx="5540299" cy="4978816"/>
          </a:xfrm>
        </p:grpSpPr>
        <p:sp>
          <p:nvSpPr>
            <p:cNvPr id="5" name="TextBox 4"/>
            <p:cNvSpPr txBox="1"/>
            <p:nvPr/>
          </p:nvSpPr>
          <p:spPr bwMode="auto">
            <a:xfrm>
              <a:off x="2944867" y="2548546"/>
              <a:ext cx="5540299"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altLang="en-US" sz="2800" b="1" dirty="0">
                  <a:solidFill>
                    <a:srgbClr val="FFFF00"/>
                  </a:solidFill>
                  <a:latin typeface="Arial" panose="020B0604020202020204" pitchFamily="34" charset="0"/>
                  <a:cs typeface="Arial" panose="020B0604020202020204" pitchFamily="34" charset="0"/>
                </a:rPr>
                <a:t>Concurrent Queues and Stacks</a:t>
              </a:r>
              <a:endParaRPr lang="en-US" sz="2800" b="1"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4144715"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92992" y="3459228"/>
              <a:ext cx="2844048" cy="954107"/>
            </a:xfrm>
            <a:prstGeom prst="rect">
              <a:avLst/>
            </a:prstGeom>
            <a:solidFill>
              <a:schemeClr val="tx1"/>
            </a:solid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16</a:t>
              </a:r>
            </a:p>
            <a:p>
              <a:pPr algn="ctr"/>
              <a:r>
                <a:rPr lang="en-US" sz="2800" b="1" dirty="0">
                  <a:solidFill>
                    <a:srgbClr val="FFFF00"/>
                  </a:solidFill>
                  <a:latin typeface="Arial" panose="020B0604020202020204" pitchFamily="34" charset="0"/>
                </a:rPr>
                <a:t>November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40"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11637534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p:cNvSpPr>
            <a:spLocks noGrp="1"/>
          </p:cNvSpPr>
          <p:nvPr>
            <p:ph type="ftr" sz="quarter" idx="10"/>
          </p:nvPr>
        </p:nvSpPr>
        <p:spPr>
          <a:noFill/>
        </p:spPr>
        <p:txBody>
          <a:bodyPr/>
          <a:lstStyle/>
          <a:p>
            <a:r>
              <a:rPr lang="en-US" dirty="0"/>
              <a:t>Art of Multiprocessor Programming</a:t>
            </a:r>
          </a:p>
        </p:txBody>
      </p:sp>
      <p:sp>
        <p:nvSpPr>
          <p:cNvPr id="4099" name="Slide Number Placeholder 2"/>
          <p:cNvSpPr>
            <a:spLocks noGrp="1"/>
          </p:cNvSpPr>
          <p:nvPr>
            <p:ph type="sldNum" sz="quarter" idx="11"/>
          </p:nvPr>
        </p:nvSpPr>
        <p:spPr>
          <a:noFill/>
        </p:spPr>
        <p:txBody>
          <a:bodyPr/>
          <a:lstStyle/>
          <a:p>
            <a:fld id="{14FDFE95-D7DE-48C1-B8D2-592329FCB5D8}" type="slidenum">
              <a:rPr lang="x-none" smtClean="0">
                <a:cs typeface="Arial" pitchFamily="34" charset="0"/>
              </a:rPr>
              <a:pPr/>
              <a:t>2</a:t>
            </a:fld>
            <a:endParaRPr lang="en-US" dirty="0">
              <a:cs typeface="Arial" pitchFamily="34" charset="0"/>
            </a:endParaRPr>
          </a:p>
        </p:txBody>
      </p:sp>
      <p:sp>
        <p:nvSpPr>
          <p:cNvPr id="410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963308AE-24F5-4D25-8EDB-09333742B006}" type="slidenum">
              <a:rPr lang="x-none" sz="1400">
                <a:solidFill>
                  <a:schemeClr val="tx1"/>
                </a:solidFill>
                <a:latin typeface="Arial" pitchFamily="34" charset="0"/>
                <a:cs typeface="Arial" pitchFamily="34" charset="0"/>
              </a:rPr>
              <a:pPr/>
              <a:t>2</a:t>
            </a:fld>
            <a:endParaRPr lang="en-US" sz="1400" dirty="0">
              <a:solidFill>
                <a:schemeClr val="tx1"/>
              </a:solidFill>
              <a:latin typeface="Arial" pitchFamily="34" charset="0"/>
              <a:cs typeface="Arial" pitchFamily="34" charset="0"/>
            </a:endParaRPr>
          </a:p>
        </p:txBody>
      </p:sp>
      <p:sp>
        <p:nvSpPr>
          <p:cNvPr id="4101" name="Rectangle 2"/>
          <p:cNvSpPr>
            <a:spLocks noGrp="1" noChangeArrowheads="1"/>
          </p:cNvSpPr>
          <p:nvPr>
            <p:ph type="title" idx="4294967295"/>
          </p:nvPr>
        </p:nvSpPr>
        <p:spPr/>
        <p:txBody>
          <a:bodyPr/>
          <a:lstStyle/>
          <a:p>
            <a:r>
              <a:rPr lang="en-US" dirty="0"/>
              <a:t>The Five-Fold Path</a:t>
            </a:r>
          </a:p>
        </p:txBody>
      </p:sp>
      <p:sp>
        <p:nvSpPr>
          <p:cNvPr id="2" name="TextBox 1">
            <a:extLst>
              <a:ext uri="{FF2B5EF4-FFF2-40B4-BE49-F238E27FC236}">
                <a16:creationId xmlns:a16="http://schemas.microsoft.com/office/drawing/2014/main" id="{B5D4D2BC-2173-78A5-05EB-22D66D5908A8}"/>
              </a:ext>
            </a:extLst>
          </p:cNvPr>
          <p:cNvSpPr txBox="1"/>
          <p:nvPr/>
        </p:nvSpPr>
        <p:spPr bwMode="auto">
          <a:xfrm>
            <a:off x="1877889" y="2080709"/>
            <a:ext cx="401455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Coarse-grained locking</a:t>
            </a:r>
          </a:p>
        </p:txBody>
      </p:sp>
      <p:sp>
        <p:nvSpPr>
          <p:cNvPr id="3" name="TextBox 2">
            <a:extLst>
              <a:ext uri="{FF2B5EF4-FFF2-40B4-BE49-F238E27FC236}">
                <a16:creationId xmlns:a16="http://schemas.microsoft.com/office/drawing/2014/main" id="{CD790AB8-8FD7-5808-6D8B-5226831328EF}"/>
              </a:ext>
            </a:extLst>
          </p:cNvPr>
          <p:cNvSpPr txBox="1"/>
          <p:nvPr/>
        </p:nvSpPr>
        <p:spPr bwMode="auto">
          <a:xfrm>
            <a:off x="1877889" y="2818277"/>
            <a:ext cx="355798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Fine-grained locking</a:t>
            </a:r>
          </a:p>
        </p:txBody>
      </p:sp>
      <p:sp>
        <p:nvSpPr>
          <p:cNvPr id="4" name="TextBox 3">
            <a:extLst>
              <a:ext uri="{FF2B5EF4-FFF2-40B4-BE49-F238E27FC236}">
                <a16:creationId xmlns:a16="http://schemas.microsoft.com/office/drawing/2014/main" id="{DDABFF41-EEA7-3CAA-E18A-F0B84AD85389}"/>
              </a:ext>
            </a:extLst>
          </p:cNvPr>
          <p:cNvSpPr txBox="1"/>
          <p:nvPr/>
        </p:nvSpPr>
        <p:spPr bwMode="auto">
          <a:xfrm>
            <a:off x="1877889" y="3555845"/>
            <a:ext cx="439908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Optimistic synchronization</a:t>
            </a:r>
          </a:p>
        </p:txBody>
      </p:sp>
      <p:sp>
        <p:nvSpPr>
          <p:cNvPr id="5" name="TextBox 4">
            <a:extLst>
              <a:ext uri="{FF2B5EF4-FFF2-40B4-BE49-F238E27FC236}">
                <a16:creationId xmlns:a16="http://schemas.microsoft.com/office/drawing/2014/main" id="{82A616BD-8137-2AD1-A591-FDB63B1C458E}"/>
              </a:ext>
            </a:extLst>
          </p:cNvPr>
          <p:cNvSpPr txBox="1"/>
          <p:nvPr/>
        </p:nvSpPr>
        <p:spPr bwMode="auto">
          <a:xfrm>
            <a:off x="1877889" y="4293413"/>
            <a:ext cx="354456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Lazy synchronization</a:t>
            </a:r>
          </a:p>
        </p:txBody>
      </p:sp>
      <p:sp>
        <p:nvSpPr>
          <p:cNvPr id="6" name="TextBox 5">
            <a:extLst>
              <a:ext uri="{FF2B5EF4-FFF2-40B4-BE49-F238E27FC236}">
                <a16:creationId xmlns:a16="http://schemas.microsoft.com/office/drawing/2014/main" id="{AA8070BD-7701-FFA6-1DD2-8D3BDAC1B8D4}"/>
              </a:ext>
            </a:extLst>
          </p:cNvPr>
          <p:cNvSpPr txBox="1"/>
          <p:nvPr/>
        </p:nvSpPr>
        <p:spPr bwMode="auto">
          <a:xfrm>
            <a:off x="1877889" y="5030980"/>
            <a:ext cx="439908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Lock-free synchronization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r>
              <a:rPr lang="en-US" sz="4000" dirty="0"/>
              <a:t>Another Fundamental Problem</a:t>
            </a:r>
          </a:p>
        </p:txBody>
      </p:sp>
      <p:sp>
        <p:nvSpPr>
          <p:cNvPr id="5122" name="Footer Placeholder 1"/>
          <p:cNvSpPr>
            <a:spLocks noGrp="1"/>
          </p:cNvSpPr>
          <p:nvPr>
            <p:ph type="ftr" sz="quarter" idx="10"/>
          </p:nvPr>
        </p:nvSpPr>
        <p:spPr>
          <a:noFill/>
        </p:spPr>
        <p:txBody>
          <a:bodyPr/>
          <a:lstStyle/>
          <a:p>
            <a:r>
              <a:rPr lang="en-US" dirty="0"/>
              <a:t>Art of Multiprocessor Programming</a:t>
            </a:r>
          </a:p>
        </p:txBody>
      </p:sp>
      <p:sp>
        <p:nvSpPr>
          <p:cNvPr id="5123" name="Slide Number Placeholder 2"/>
          <p:cNvSpPr>
            <a:spLocks noGrp="1"/>
          </p:cNvSpPr>
          <p:nvPr>
            <p:ph type="sldNum" sz="quarter" idx="11"/>
          </p:nvPr>
        </p:nvSpPr>
        <p:spPr>
          <a:noFill/>
        </p:spPr>
        <p:txBody>
          <a:bodyPr/>
          <a:lstStyle/>
          <a:p>
            <a:fld id="{D6B4B5A0-3EE2-43BC-AA01-FCBFD88CDF3E}" type="slidenum">
              <a:rPr lang="x-none" smtClean="0">
                <a:cs typeface="Arial" pitchFamily="34" charset="0"/>
              </a:rPr>
              <a:pPr/>
              <a:t>3</a:t>
            </a:fld>
            <a:endParaRPr lang="en-US" dirty="0">
              <a:cs typeface="Arial" pitchFamily="34" charset="0"/>
            </a:endParaRPr>
          </a:p>
        </p:txBody>
      </p:sp>
      <p:sp>
        <p:nvSpPr>
          <p:cNvPr id="512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A1A7F89-FCC1-4410-B0AE-8DA3A39F48D8}" type="slidenum">
              <a:rPr lang="x-none" sz="1400">
                <a:solidFill>
                  <a:schemeClr val="tx1"/>
                </a:solidFill>
                <a:latin typeface="Arial" pitchFamily="34" charset="0"/>
                <a:cs typeface="Arial" pitchFamily="34" charset="0"/>
              </a:rPr>
              <a:pPr/>
              <a:t>3</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55C36F5E-1FDC-23AE-C158-D2ADBA32619B}"/>
              </a:ext>
            </a:extLst>
          </p:cNvPr>
          <p:cNvSpPr txBox="1"/>
          <p:nvPr/>
        </p:nvSpPr>
        <p:spPr bwMode="auto">
          <a:xfrm>
            <a:off x="1872870" y="2781300"/>
            <a:ext cx="492024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We told you about linked lists</a:t>
            </a:r>
          </a:p>
        </p:txBody>
      </p:sp>
      <p:sp>
        <p:nvSpPr>
          <p:cNvPr id="3" name="TextBox 2">
            <a:extLst>
              <a:ext uri="{FF2B5EF4-FFF2-40B4-BE49-F238E27FC236}">
                <a16:creationId xmlns:a16="http://schemas.microsoft.com/office/drawing/2014/main" id="{B29BFB90-F566-998D-F953-052AC36FB78D}"/>
              </a:ext>
            </a:extLst>
          </p:cNvPr>
          <p:cNvSpPr txBox="1"/>
          <p:nvPr/>
        </p:nvSpPr>
        <p:spPr bwMode="auto">
          <a:xfrm>
            <a:off x="1872870" y="3886527"/>
            <a:ext cx="488988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Coming up, stacks &amp; queues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1"/>
          <p:cNvSpPr>
            <a:spLocks noGrp="1"/>
          </p:cNvSpPr>
          <p:nvPr>
            <p:ph type="ftr" sz="quarter" idx="10"/>
          </p:nvPr>
        </p:nvSpPr>
        <p:spPr>
          <a:noFill/>
        </p:spPr>
        <p:txBody>
          <a:bodyPr/>
          <a:lstStyle/>
          <a:p>
            <a:r>
              <a:rPr lang="en-US" dirty="0"/>
              <a:t>Art of Multiprocessor Programming</a:t>
            </a:r>
          </a:p>
        </p:txBody>
      </p:sp>
      <p:sp>
        <p:nvSpPr>
          <p:cNvPr id="6147" name="Slide Number Placeholder 2"/>
          <p:cNvSpPr>
            <a:spLocks noGrp="1"/>
          </p:cNvSpPr>
          <p:nvPr>
            <p:ph type="sldNum" sz="quarter" idx="11"/>
          </p:nvPr>
        </p:nvSpPr>
        <p:spPr>
          <a:noFill/>
        </p:spPr>
        <p:txBody>
          <a:bodyPr/>
          <a:lstStyle/>
          <a:p>
            <a:fld id="{B49D864C-E03F-48D5-9F28-BFEA405EBA4F}" type="slidenum">
              <a:rPr lang="x-none" smtClean="0">
                <a:solidFill>
                  <a:srgbClr val="FFFF00"/>
                </a:solidFill>
                <a:cs typeface="Arial" pitchFamily="34" charset="0"/>
              </a:rPr>
              <a:pPr/>
              <a:t>4</a:t>
            </a:fld>
            <a:endParaRPr lang="en-US" dirty="0">
              <a:solidFill>
                <a:srgbClr val="FFFF00"/>
              </a:solidFill>
              <a:cs typeface="Arial" pitchFamily="34" charset="0"/>
            </a:endParaRPr>
          </a:p>
        </p:txBody>
      </p:sp>
      <p:sp>
        <p:nvSpPr>
          <p:cNvPr id="614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04D99F45-5C45-4DDB-80ED-8DF3162DFCF1}" type="slidenum">
              <a:rPr lang="x-none" sz="1400">
                <a:solidFill>
                  <a:srgbClr val="FFFF00"/>
                </a:solidFill>
                <a:latin typeface="Arial" pitchFamily="34" charset="0"/>
                <a:cs typeface="Arial" pitchFamily="34" charset="0"/>
              </a:rPr>
              <a:pPr/>
              <a:t>4</a:t>
            </a:fld>
            <a:endParaRPr lang="en-US" sz="1400" dirty="0">
              <a:solidFill>
                <a:srgbClr val="FFFF00"/>
              </a:solidFill>
              <a:latin typeface="Arial" pitchFamily="34" charset="0"/>
              <a:cs typeface="Arial" pitchFamily="34" charset="0"/>
            </a:endParaRPr>
          </a:p>
        </p:txBody>
      </p:sp>
      <p:sp>
        <p:nvSpPr>
          <p:cNvPr id="6149" name="Rectangle 2"/>
          <p:cNvSpPr>
            <a:spLocks noGrp="1" noChangeArrowheads="1"/>
          </p:cNvSpPr>
          <p:nvPr>
            <p:ph type="title" idx="4294967295"/>
          </p:nvPr>
        </p:nvSpPr>
        <p:spPr/>
        <p:txBody>
          <a:bodyPr/>
          <a:lstStyle/>
          <a:p>
            <a:r>
              <a:rPr lang="en-US" dirty="0"/>
              <a:t>Queues &amp; Stacks</a:t>
            </a:r>
          </a:p>
        </p:txBody>
      </p:sp>
      <p:sp>
        <p:nvSpPr>
          <p:cNvPr id="6150" name="Rectangle 3"/>
          <p:cNvSpPr>
            <a:spLocks noGrp="1" noChangeArrowheads="1"/>
          </p:cNvSpPr>
          <p:nvPr>
            <p:ph type="body" idx="4294967295"/>
          </p:nvPr>
        </p:nvSpPr>
        <p:spPr>
          <a:xfrm>
            <a:off x="685800" y="1981200"/>
            <a:ext cx="2606675" cy="557212"/>
          </a:xfrm>
          <a:ln w="38100">
            <a:solidFill>
              <a:srgbClr val="FF0000"/>
            </a:solidFill>
          </a:ln>
        </p:spPr>
        <p:txBody>
          <a:bodyPr/>
          <a:lstStyle/>
          <a:p>
            <a:pPr marL="0" indent="0">
              <a:buNone/>
            </a:pPr>
            <a:r>
              <a:rPr lang="en-US" dirty="0"/>
              <a:t>pool of items</a:t>
            </a:r>
          </a:p>
        </p:txBody>
      </p:sp>
      <p:sp>
        <p:nvSpPr>
          <p:cNvPr id="1674246" name="Cloud"/>
          <p:cNvSpPr>
            <a:spLocks noChangeAspect="1" noEditPoints="1" noChangeArrowheads="1"/>
          </p:cNvSpPr>
          <p:nvPr/>
        </p:nvSpPr>
        <p:spPr bwMode="auto">
          <a:xfrm>
            <a:off x="1841500" y="3170238"/>
            <a:ext cx="3581400" cy="18383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dirty="0">
              <a:solidFill>
                <a:srgbClr val="FFFF00"/>
              </a:solidFill>
              <a:latin typeface="Arial" pitchFamily="34" charset="0"/>
            </a:endParaRPr>
          </a:p>
        </p:txBody>
      </p:sp>
      <p:grpSp>
        <p:nvGrpSpPr>
          <p:cNvPr id="6152" name="Group 7"/>
          <p:cNvGrpSpPr>
            <a:grpSpLocks/>
          </p:cNvGrpSpPr>
          <p:nvPr/>
        </p:nvGrpSpPr>
        <p:grpSpPr bwMode="auto">
          <a:xfrm>
            <a:off x="2479675" y="3581400"/>
            <a:ext cx="779463" cy="536575"/>
            <a:chOff x="3507" y="1789"/>
            <a:chExt cx="858" cy="497"/>
          </a:xfrm>
        </p:grpSpPr>
        <p:sp>
          <p:nvSpPr>
            <p:cNvPr id="6165" name="Oval 8"/>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6166" name="Group 9"/>
            <p:cNvGrpSpPr>
              <a:grpSpLocks/>
            </p:cNvGrpSpPr>
            <p:nvPr/>
          </p:nvGrpSpPr>
          <p:grpSpPr bwMode="auto">
            <a:xfrm>
              <a:off x="3758" y="2002"/>
              <a:ext cx="357" cy="76"/>
              <a:chOff x="4109" y="1226"/>
              <a:chExt cx="357" cy="76"/>
            </a:xfrm>
          </p:grpSpPr>
          <p:sp>
            <p:nvSpPr>
              <p:cNvPr id="6167" name="Freeform 1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6168" name="Freeform 1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6169" name="Freeform 1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6153" name="Group 13"/>
          <p:cNvGrpSpPr>
            <a:grpSpLocks/>
          </p:cNvGrpSpPr>
          <p:nvPr/>
        </p:nvGrpSpPr>
        <p:grpSpPr bwMode="auto">
          <a:xfrm>
            <a:off x="3292475" y="4102100"/>
            <a:ext cx="779463" cy="536575"/>
            <a:chOff x="3507" y="1789"/>
            <a:chExt cx="858" cy="497"/>
          </a:xfrm>
        </p:grpSpPr>
        <p:sp>
          <p:nvSpPr>
            <p:cNvPr id="6160" name="Oval 14"/>
            <p:cNvSpPr>
              <a:spLocks noChangeArrowheads="1"/>
            </p:cNvSpPr>
            <p:nvPr/>
          </p:nvSpPr>
          <p:spPr bwMode="auto">
            <a:xfrm>
              <a:off x="3507" y="1789"/>
              <a:ext cx="858" cy="497"/>
            </a:xfrm>
            <a:prstGeom prst="ellipse">
              <a:avLst/>
            </a:pr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6161" name="Group 15"/>
            <p:cNvGrpSpPr>
              <a:grpSpLocks/>
            </p:cNvGrpSpPr>
            <p:nvPr/>
          </p:nvGrpSpPr>
          <p:grpSpPr bwMode="auto">
            <a:xfrm>
              <a:off x="3758" y="2002"/>
              <a:ext cx="357" cy="76"/>
              <a:chOff x="4109" y="1226"/>
              <a:chExt cx="357" cy="76"/>
            </a:xfrm>
          </p:grpSpPr>
          <p:sp>
            <p:nvSpPr>
              <p:cNvPr id="6162" name="Freeform 1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6163" name="Freeform 1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6164" name="Freeform 1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6154" name="Group 19"/>
          <p:cNvGrpSpPr>
            <a:grpSpLocks/>
          </p:cNvGrpSpPr>
          <p:nvPr/>
        </p:nvGrpSpPr>
        <p:grpSpPr bwMode="auto">
          <a:xfrm>
            <a:off x="3800475" y="3429000"/>
            <a:ext cx="779463" cy="536575"/>
            <a:chOff x="3507" y="1789"/>
            <a:chExt cx="858" cy="497"/>
          </a:xfrm>
        </p:grpSpPr>
        <p:sp>
          <p:nvSpPr>
            <p:cNvPr id="6155" name="Oval 20"/>
            <p:cNvSpPr>
              <a:spLocks noChangeArrowheads="1"/>
            </p:cNvSpPr>
            <p:nvPr/>
          </p:nvSpPr>
          <p:spPr bwMode="auto">
            <a:xfrm>
              <a:off x="3507" y="1789"/>
              <a:ext cx="858" cy="497"/>
            </a:xfrm>
            <a:prstGeom prst="ellipse">
              <a:avLst/>
            </a:prstGeom>
            <a:solidFill>
              <a:srgbClr val="00CC00"/>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6156" name="Group 21"/>
            <p:cNvGrpSpPr>
              <a:grpSpLocks/>
            </p:cNvGrpSpPr>
            <p:nvPr/>
          </p:nvGrpSpPr>
          <p:grpSpPr bwMode="auto">
            <a:xfrm>
              <a:off x="3758" y="2002"/>
              <a:ext cx="357" cy="76"/>
              <a:chOff x="4109" y="1226"/>
              <a:chExt cx="357" cy="76"/>
            </a:xfrm>
          </p:grpSpPr>
          <p:sp>
            <p:nvSpPr>
              <p:cNvPr id="6157" name="Freeform 2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6158" name="Freeform 2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6159" name="Freeform 2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1"/>
          <p:cNvSpPr>
            <a:spLocks noGrp="1"/>
          </p:cNvSpPr>
          <p:nvPr>
            <p:ph type="ftr" sz="quarter" idx="10"/>
          </p:nvPr>
        </p:nvSpPr>
        <p:spPr>
          <a:noFill/>
        </p:spPr>
        <p:txBody>
          <a:bodyPr/>
          <a:lstStyle/>
          <a:p>
            <a:r>
              <a:rPr lang="en-US" dirty="0"/>
              <a:t>Art of Multiprocessor Programming</a:t>
            </a:r>
          </a:p>
        </p:txBody>
      </p:sp>
      <p:sp>
        <p:nvSpPr>
          <p:cNvPr id="7171" name="Slide Number Placeholder 2"/>
          <p:cNvSpPr>
            <a:spLocks noGrp="1"/>
          </p:cNvSpPr>
          <p:nvPr>
            <p:ph type="sldNum" sz="quarter" idx="11"/>
          </p:nvPr>
        </p:nvSpPr>
        <p:spPr>
          <a:noFill/>
        </p:spPr>
        <p:txBody>
          <a:bodyPr/>
          <a:lstStyle/>
          <a:p>
            <a:fld id="{197A44B7-9916-45D8-80C0-8297F8E5E3BD}" type="slidenum">
              <a:rPr lang="x-none" smtClean="0">
                <a:cs typeface="Arial" pitchFamily="34" charset="0"/>
              </a:rPr>
              <a:pPr/>
              <a:t>5</a:t>
            </a:fld>
            <a:endParaRPr lang="en-US" dirty="0">
              <a:cs typeface="Arial" pitchFamily="34" charset="0"/>
            </a:endParaRPr>
          </a:p>
        </p:txBody>
      </p:sp>
      <p:sp>
        <p:nvSpPr>
          <p:cNvPr id="717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5D3ECC3A-391C-4B2C-B2F9-B1CF6EEAC0F2}" type="slidenum">
              <a:rPr lang="x-none" sz="1400">
                <a:solidFill>
                  <a:schemeClr val="tx1"/>
                </a:solidFill>
                <a:latin typeface="Arial" pitchFamily="34" charset="0"/>
                <a:cs typeface="Arial" pitchFamily="34" charset="0"/>
              </a:rPr>
              <a:pPr/>
              <a:t>5</a:t>
            </a:fld>
            <a:endParaRPr lang="en-US" sz="1400" dirty="0">
              <a:solidFill>
                <a:schemeClr val="tx1"/>
              </a:solidFill>
              <a:latin typeface="Arial" pitchFamily="34" charset="0"/>
              <a:cs typeface="Arial" pitchFamily="34" charset="0"/>
            </a:endParaRPr>
          </a:p>
        </p:txBody>
      </p:sp>
      <p:sp>
        <p:nvSpPr>
          <p:cNvPr id="7173" name="Rectangle 2"/>
          <p:cNvSpPr>
            <a:spLocks noGrp="1" noChangeArrowheads="1"/>
          </p:cNvSpPr>
          <p:nvPr>
            <p:ph type="title" idx="4294967295"/>
          </p:nvPr>
        </p:nvSpPr>
        <p:spPr/>
        <p:txBody>
          <a:bodyPr/>
          <a:lstStyle/>
          <a:p>
            <a:r>
              <a:rPr lang="en-US" dirty="0"/>
              <a:t>Queues</a:t>
            </a:r>
          </a:p>
        </p:txBody>
      </p:sp>
      <p:sp>
        <p:nvSpPr>
          <p:cNvPr id="1676293" name="Cloud"/>
          <p:cNvSpPr>
            <a:spLocks noChangeAspect="1" noEditPoints="1" noChangeArrowheads="1"/>
          </p:cNvSpPr>
          <p:nvPr/>
        </p:nvSpPr>
        <p:spPr bwMode="auto">
          <a:xfrm>
            <a:off x="1841500" y="3170238"/>
            <a:ext cx="3581400" cy="18383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dirty="0">
              <a:latin typeface="Arial" pitchFamily="34" charset="0"/>
            </a:endParaRPr>
          </a:p>
        </p:txBody>
      </p:sp>
      <p:grpSp>
        <p:nvGrpSpPr>
          <p:cNvPr id="7175" name="Group 6"/>
          <p:cNvGrpSpPr>
            <a:grpSpLocks/>
          </p:cNvGrpSpPr>
          <p:nvPr/>
        </p:nvGrpSpPr>
        <p:grpSpPr bwMode="auto">
          <a:xfrm>
            <a:off x="2479675" y="3581400"/>
            <a:ext cx="779463" cy="536575"/>
            <a:chOff x="3507" y="1789"/>
            <a:chExt cx="858" cy="497"/>
          </a:xfrm>
        </p:grpSpPr>
        <p:sp>
          <p:nvSpPr>
            <p:cNvPr id="7207" name="Oval 7"/>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grpSp>
          <p:nvGrpSpPr>
            <p:cNvPr id="7208" name="Group 8"/>
            <p:cNvGrpSpPr>
              <a:grpSpLocks/>
            </p:cNvGrpSpPr>
            <p:nvPr/>
          </p:nvGrpSpPr>
          <p:grpSpPr bwMode="auto">
            <a:xfrm>
              <a:off x="3758" y="2002"/>
              <a:ext cx="357" cy="76"/>
              <a:chOff x="4109" y="1226"/>
              <a:chExt cx="357" cy="76"/>
            </a:xfrm>
          </p:grpSpPr>
          <p:sp>
            <p:nvSpPr>
              <p:cNvPr id="7209" name="Freeform 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7210" name="Freeform 1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7211" name="Freeform 1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grpSp>
        <p:nvGrpSpPr>
          <p:cNvPr id="7176" name="Group 12"/>
          <p:cNvGrpSpPr>
            <a:grpSpLocks/>
          </p:cNvGrpSpPr>
          <p:nvPr/>
        </p:nvGrpSpPr>
        <p:grpSpPr bwMode="auto">
          <a:xfrm>
            <a:off x="3292475" y="4102100"/>
            <a:ext cx="779463" cy="536575"/>
            <a:chOff x="3507" y="1789"/>
            <a:chExt cx="858" cy="497"/>
          </a:xfrm>
        </p:grpSpPr>
        <p:sp>
          <p:nvSpPr>
            <p:cNvPr id="7202" name="Oval 13"/>
            <p:cNvSpPr>
              <a:spLocks noChangeArrowheads="1"/>
            </p:cNvSpPr>
            <p:nvPr/>
          </p:nvSpPr>
          <p:spPr bwMode="auto">
            <a:xfrm>
              <a:off x="3507" y="1789"/>
              <a:ext cx="858" cy="497"/>
            </a:xfrm>
            <a:prstGeom prst="ellipse">
              <a:avLst/>
            </a:pr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7203" name="Group 14"/>
            <p:cNvGrpSpPr>
              <a:grpSpLocks/>
            </p:cNvGrpSpPr>
            <p:nvPr/>
          </p:nvGrpSpPr>
          <p:grpSpPr bwMode="auto">
            <a:xfrm>
              <a:off x="3758" y="2002"/>
              <a:ext cx="357" cy="76"/>
              <a:chOff x="4109" y="1226"/>
              <a:chExt cx="357" cy="76"/>
            </a:xfrm>
          </p:grpSpPr>
          <p:sp>
            <p:nvSpPr>
              <p:cNvPr id="7204" name="Freeform 1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7205" name="Freeform 1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7206" name="Freeform 1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grpSp>
        <p:nvGrpSpPr>
          <p:cNvPr id="7177" name="Group 18"/>
          <p:cNvGrpSpPr>
            <a:grpSpLocks/>
          </p:cNvGrpSpPr>
          <p:nvPr/>
        </p:nvGrpSpPr>
        <p:grpSpPr bwMode="auto">
          <a:xfrm>
            <a:off x="3800475" y="3429000"/>
            <a:ext cx="779463" cy="536575"/>
            <a:chOff x="3507" y="1789"/>
            <a:chExt cx="858" cy="497"/>
          </a:xfrm>
        </p:grpSpPr>
        <p:sp>
          <p:nvSpPr>
            <p:cNvPr id="7197" name="Oval 19"/>
            <p:cNvSpPr>
              <a:spLocks noChangeArrowheads="1"/>
            </p:cNvSpPr>
            <p:nvPr/>
          </p:nvSpPr>
          <p:spPr bwMode="auto">
            <a:xfrm>
              <a:off x="3507" y="1789"/>
              <a:ext cx="858" cy="497"/>
            </a:xfrm>
            <a:prstGeom prst="ellipse">
              <a:avLst/>
            </a:prstGeom>
            <a:solidFill>
              <a:srgbClr val="00CC00"/>
            </a:solidFill>
            <a:ln w="38100">
              <a:solidFill>
                <a:schemeClr val="tx1"/>
              </a:solidFill>
              <a:round/>
              <a:headEnd/>
              <a:tailEnd/>
            </a:ln>
          </p:spPr>
          <p:txBody>
            <a:bodyPr wrap="none" anchor="ctr"/>
            <a:lstStyle/>
            <a:p>
              <a:endParaRPr lang="en-US" dirty="0">
                <a:latin typeface="Arial" pitchFamily="34" charset="0"/>
              </a:endParaRPr>
            </a:p>
          </p:txBody>
        </p:sp>
        <p:grpSp>
          <p:nvGrpSpPr>
            <p:cNvPr id="7198" name="Group 20"/>
            <p:cNvGrpSpPr>
              <a:grpSpLocks/>
            </p:cNvGrpSpPr>
            <p:nvPr/>
          </p:nvGrpSpPr>
          <p:grpSpPr bwMode="auto">
            <a:xfrm>
              <a:off x="3758" y="2002"/>
              <a:ext cx="357" cy="76"/>
              <a:chOff x="4109" y="1226"/>
              <a:chExt cx="357" cy="76"/>
            </a:xfrm>
          </p:grpSpPr>
          <p:sp>
            <p:nvSpPr>
              <p:cNvPr id="7199" name="Freeform 2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7200" name="Freeform 2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7201" name="Freeform 2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sp>
        <p:nvSpPr>
          <p:cNvPr id="7179" name="Text Box 25"/>
          <p:cNvSpPr txBox="1">
            <a:spLocks noChangeArrowheads="1"/>
          </p:cNvSpPr>
          <p:nvPr/>
        </p:nvSpPr>
        <p:spPr bwMode="auto">
          <a:xfrm>
            <a:off x="491700" y="2971800"/>
            <a:ext cx="1204176" cy="393121"/>
          </a:xfrm>
          <a:prstGeom prst="rect">
            <a:avLst/>
          </a:prstGeom>
          <a:noFill/>
          <a:ln w="9525" algn="ctr">
            <a:noFill/>
            <a:miter lim="800000"/>
            <a:headEnd/>
            <a:tailEnd/>
          </a:ln>
        </p:spPr>
        <p:txBody>
          <a:bodyPr wrap="none">
            <a:spAutoFit/>
          </a:bodyPr>
          <a:lstStyle/>
          <a:p>
            <a:pPr marL="231775" indent="-231775" algn="ctr">
              <a:lnSpc>
                <a:spcPct val="80000"/>
              </a:lnSpc>
              <a:spcBef>
                <a:spcPct val="20000"/>
              </a:spcBef>
            </a:pPr>
            <a:r>
              <a:rPr lang="en-US" b="1" dirty="0">
                <a:solidFill>
                  <a:srgbClr val="FFFF00"/>
                </a:solidFill>
                <a:latin typeface="Consolas" panose="020B0609020204030204" pitchFamily="49" charset="0"/>
                <a:cs typeface="Courier New" pitchFamily="49" charset="0"/>
              </a:rPr>
              <a:t>deq()/</a:t>
            </a:r>
          </a:p>
        </p:txBody>
      </p:sp>
      <p:sp>
        <p:nvSpPr>
          <p:cNvPr id="7181" name="Text Box 27"/>
          <p:cNvSpPr txBox="1">
            <a:spLocks noChangeArrowheads="1"/>
          </p:cNvSpPr>
          <p:nvPr/>
        </p:nvSpPr>
        <p:spPr bwMode="auto">
          <a:xfrm>
            <a:off x="5901022" y="3165475"/>
            <a:ext cx="1713931" cy="393121"/>
          </a:xfrm>
          <a:prstGeom prst="rect">
            <a:avLst/>
          </a:prstGeom>
          <a:noFill/>
          <a:ln w="9525" algn="ctr">
            <a:noFill/>
            <a:miter lim="800000"/>
            <a:headEnd/>
            <a:tailEnd/>
          </a:ln>
        </p:spPr>
        <p:txBody>
          <a:bodyPr wrap="none">
            <a:spAutoFit/>
          </a:bodyPr>
          <a:lstStyle/>
          <a:p>
            <a:pPr marL="231775" indent="-231775" algn="ctr">
              <a:lnSpc>
                <a:spcPct val="80000"/>
              </a:lnSpc>
              <a:spcBef>
                <a:spcPct val="20000"/>
              </a:spcBef>
            </a:pPr>
            <a:r>
              <a:rPr lang="en-US" b="1" dirty="0">
                <a:solidFill>
                  <a:srgbClr val="FFFF00"/>
                </a:solidFill>
                <a:latin typeface="Consolas" panose="020B0609020204030204" pitchFamily="49" charset="0"/>
                <a:cs typeface="Courier New" pitchFamily="49" charset="0"/>
              </a:rPr>
              <a:t>enq(    )</a:t>
            </a:r>
          </a:p>
        </p:txBody>
      </p:sp>
      <p:grpSp>
        <p:nvGrpSpPr>
          <p:cNvPr id="7182" name="Group 28"/>
          <p:cNvGrpSpPr>
            <a:grpSpLocks/>
          </p:cNvGrpSpPr>
          <p:nvPr/>
        </p:nvGrpSpPr>
        <p:grpSpPr bwMode="auto">
          <a:xfrm>
            <a:off x="6832600" y="3187700"/>
            <a:ext cx="503238" cy="346075"/>
            <a:chOff x="3507" y="1789"/>
            <a:chExt cx="858" cy="497"/>
          </a:xfrm>
          <a:effectLst>
            <a:glow rad="101600">
              <a:schemeClr val="accent3">
                <a:satMod val="175000"/>
                <a:alpha val="40000"/>
              </a:schemeClr>
            </a:glow>
          </a:effectLst>
        </p:grpSpPr>
        <p:sp>
          <p:nvSpPr>
            <p:cNvPr id="7192" name="Oval 29"/>
            <p:cNvSpPr>
              <a:spLocks noChangeArrowheads="1"/>
            </p:cNvSpPr>
            <p:nvPr/>
          </p:nvSpPr>
          <p:spPr bwMode="auto">
            <a:xfrm>
              <a:off x="3507" y="1789"/>
              <a:ext cx="858" cy="497"/>
            </a:xfrm>
            <a:prstGeom prst="ellipse">
              <a:avLst/>
            </a:prstGeom>
            <a:solidFill>
              <a:srgbClr val="00CC00"/>
            </a:solidFill>
            <a:ln w="38100">
              <a:solidFill>
                <a:schemeClr val="tx1"/>
              </a:solidFill>
              <a:round/>
              <a:headEnd/>
              <a:tailEnd/>
            </a:ln>
          </p:spPr>
          <p:txBody>
            <a:bodyPr wrap="none" anchor="ctr"/>
            <a:lstStyle/>
            <a:p>
              <a:endParaRPr lang="en-US" dirty="0">
                <a:latin typeface="Arial" pitchFamily="34" charset="0"/>
              </a:endParaRPr>
            </a:p>
          </p:txBody>
        </p:sp>
        <p:grpSp>
          <p:nvGrpSpPr>
            <p:cNvPr id="7193" name="Group 30"/>
            <p:cNvGrpSpPr>
              <a:grpSpLocks/>
            </p:cNvGrpSpPr>
            <p:nvPr/>
          </p:nvGrpSpPr>
          <p:grpSpPr bwMode="auto">
            <a:xfrm>
              <a:off x="3758" y="2002"/>
              <a:ext cx="357" cy="76"/>
              <a:chOff x="4109" y="1226"/>
              <a:chExt cx="357" cy="76"/>
            </a:xfrm>
          </p:grpSpPr>
          <p:sp>
            <p:nvSpPr>
              <p:cNvPr id="7194" name="Freeform 3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7195" name="Freeform 3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7196" name="Freeform 3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sp>
        <p:nvSpPr>
          <p:cNvPr id="7183" name="Freeform 34"/>
          <p:cNvSpPr>
            <a:spLocks/>
          </p:cNvSpPr>
          <p:nvPr/>
        </p:nvSpPr>
        <p:spPr bwMode="auto">
          <a:xfrm>
            <a:off x="4127500" y="3937000"/>
            <a:ext cx="487363" cy="461665"/>
          </a:xfrm>
          <a:custGeom>
            <a:avLst/>
            <a:gdLst>
              <a:gd name="T0" fmla="*/ 2147483647 w 307"/>
              <a:gd name="T1" fmla="*/ 0 h 287"/>
              <a:gd name="T2" fmla="*/ 2147483647 w 307"/>
              <a:gd name="T3" fmla="*/ 2147483647 h 287"/>
              <a:gd name="T4" fmla="*/ 2147483647 w 307"/>
              <a:gd name="T5" fmla="*/ 2147483647 h 287"/>
              <a:gd name="T6" fmla="*/ 0 w 307"/>
              <a:gd name="T7" fmla="*/ 2147483647 h 287"/>
              <a:gd name="T8" fmla="*/ 0 60000 65536"/>
              <a:gd name="T9" fmla="*/ 0 60000 65536"/>
              <a:gd name="T10" fmla="*/ 0 60000 65536"/>
              <a:gd name="T11" fmla="*/ 0 60000 65536"/>
              <a:gd name="T12" fmla="*/ 0 w 307"/>
              <a:gd name="T13" fmla="*/ 0 h 287"/>
              <a:gd name="T14" fmla="*/ 307 w 307"/>
              <a:gd name="T15" fmla="*/ 287 h 287"/>
            </a:gdLst>
            <a:ahLst/>
            <a:cxnLst>
              <a:cxn ang="T8">
                <a:pos x="T0" y="T1"/>
              </a:cxn>
              <a:cxn ang="T9">
                <a:pos x="T2" y="T3"/>
              </a:cxn>
              <a:cxn ang="T10">
                <a:pos x="T4" y="T5"/>
              </a:cxn>
              <a:cxn ang="T11">
                <a:pos x="T6" y="T7"/>
              </a:cxn>
            </a:cxnLst>
            <a:rect l="T12" t="T13" r="T14" b="T15"/>
            <a:pathLst>
              <a:path w="307" h="287">
                <a:moveTo>
                  <a:pt x="216" y="0"/>
                </a:moveTo>
                <a:cubicBezTo>
                  <a:pt x="228" y="22"/>
                  <a:pt x="307" y="84"/>
                  <a:pt x="288" y="128"/>
                </a:cubicBezTo>
                <a:cubicBezTo>
                  <a:pt x="269" y="172"/>
                  <a:pt x="149" y="237"/>
                  <a:pt x="101" y="262"/>
                </a:cubicBezTo>
                <a:cubicBezTo>
                  <a:pt x="53" y="287"/>
                  <a:pt x="36" y="287"/>
                  <a:pt x="0" y="278"/>
                </a:cubicBezTo>
              </a:path>
            </a:pathLst>
          </a:custGeom>
          <a:noFill/>
          <a:ln w="76200">
            <a:solidFill>
              <a:srgbClr val="00B0F0"/>
            </a:solidFill>
            <a:round/>
            <a:headEnd/>
            <a:tailEnd type="triangle" w="med" len="med"/>
          </a:ln>
        </p:spPr>
        <p:txBody>
          <a:bodyPr>
            <a:spAutoFit/>
          </a:bodyPr>
          <a:lstStyle/>
          <a:p>
            <a:endParaRPr lang="en-US" dirty="0">
              <a:latin typeface="Arial" pitchFamily="34" charset="0"/>
            </a:endParaRPr>
          </a:p>
        </p:txBody>
      </p:sp>
      <p:sp>
        <p:nvSpPr>
          <p:cNvPr id="7184" name="Freeform 35"/>
          <p:cNvSpPr>
            <a:spLocks/>
          </p:cNvSpPr>
          <p:nvPr/>
        </p:nvSpPr>
        <p:spPr bwMode="auto">
          <a:xfrm>
            <a:off x="2832100" y="4191000"/>
            <a:ext cx="419100" cy="461665"/>
          </a:xfrm>
          <a:custGeom>
            <a:avLst/>
            <a:gdLst>
              <a:gd name="T0" fmla="*/ 2147483647 w 264"/>
              <a:gd name="T1" fmla="*/ 2147483647 h 356"/>
              <a:gd name="T2" fmla="*/ 2147483647 w 264"/>
              <a:gd name="T3" fmla="*/ 2147483647 h 356"/>
              <a:gd name="T4" fmla="*/ 0 w 264"/>
              <a:gd name="T5" fmla="*/ 0 h 356"/>
              <a:gd name="T6" fmla="*/ 0 60000 65536"/>
              <a:gd name="T7" fmla="*/ 0 60000 65536"/>
              <a:gd name="T8" fmla="*/ 0 60000 65536"/>
              <a:gd name="T9" fmla="*/ 0 w 264"/>
              <a:gd name="T10" fmla="*/ 0 h 356"/>
              <a:gd name="T11" fmla="*/ 264 w 264"/>
              <a:gd name="T12" fmla="*/ 356 h 356"/>
            </a:gdLst>
            <a:ahLst/>
            <a:cxnLst>
              <a:cxn ang="T6">
                <a:pos x="T0" y="T1"/>
              </a:cxn>
              <a:cxn ang="T7">
                <a:pos x="T2" y="T3"/>
              </a:cxn>
              <a:cxn ang="T8">
                <a:pos x="T4" y="T5"/>
              </a:cxn>
            </a:cxnLst>
            <a:rect l="T9" t="T10" r="T11" b="T12"/>
            <a:pathLst>
              <a:path w="264" h="356">
                <a:moveTo>
                  <a:pt x="264" y="264"/>
                </a:moveTo>
                <a:cubicBezTo>
                  <a:pt x="231" y="272"/>
                  <a:pt x="108" y="356"/>
                  <a:pt x="64" y="312"/>
                </a:cubicBezTo>
                <a:cubicBezTo>
                  <a:pt x="20" y="268"/>
                  <a:pt x="13" y="65"/>
                  <a:pt x="0" y="0"/>
                </a:cubicBezTo>
              </a:path>
            </a:pathLst>
          </a:custGeom>
          <a:noFill/>
          <a:ln w="76200">
            <a:solidFill>
              <a:srgbClr val="00B0F0"/>
            </a:solidFill>
            <a:round/>
            <a:headEnd/>
            <a:tailEnd type="triangle" w="med" len="med"/>
          </a:ln>
        </p:spPr>
        <p:txBody>
          <a:bodyPr>
            <a:spAutoFit/>
          </a:bodyPr>
          <a:lstStyle/>
          <a:p>
            <a:endParaRPr lang="en-US" dirty="0">
              <a:latin typeface="Arial" pitchFamily="34" charset="0"/>
            </a:endParaRPr>
          </a:p>
        </p:txBody>
      </p:sp>
      <p:sp>
        <p:nvSpPr>
          <p:cNvPr id="7185" name="Text Box 36"/>
          <p:cNvSpPr txBox="1">
            <a:spLocks noChangeArrowheads="1"/>
          </p:cNvSpPr>
          <p:nvPr/>
        </p:nvSpPr>
        <p:spPr bwMode="auto">
          <a:xfrm>
            <a:off x="6128205" y="4116388"/>
            <a:ext cx="1724703" cy="1126462"/>
          </a:xfrm>
          <a:prstGeom prst="rect">
            <a:avLst/>
          </a:prstGeom>
          <a:noFill/>
          <a:ln w="38100" algn="ctr">
            <a:solidFill>
              <a:srgbClr val="FF0000"/>
            </a:solidFill>
            <a:miter lim="800000"/>
            <a:headEnd/>
            <a:tailEnd/>
          </a:ln>
        </p:spPr>
        <p:txBody>
          <a:bodyPr wrap="none">
            <a:spAutoFit/>
          </a:bodyPr>
          <a:lstStyle/>
          <a:p>
            <a:pPr marL="231775" indent="-231775" algn="ctr">
              <a:lnSpc>
                <a:spcPct val="80000"/>
              </a:lnSpc>
              <a:spcBef>
                <a:spcPct val="20000"/>
              </a:spcBef>
            </a:pPr>
            <a:r>
              <a:rPr lang="en-US" dirty="0">
                <a:solidFill>
                  <a:srgbClr val="FFFF00"/>
                </a:solidFill>
                <a:latin typeface="Arial" pitchFamily="34" charset="0"/>
                <a:cs typeface="Arial" pitchFamily="34" charset="0"/>
              </a:rPr>
              <a:t>Total order:</a:t>
            </a:r>
          </a:p>
          <a:p>
            <a:pPr marL="231775" indent="-231775" algn="ctr">
              <a:lnSpc>
                <a:spcPct val="80000"/>
              </a:lnSpc>
              <a:spcBef>
                <a:spcPct val="20000"/>
              </a:spcBef>
            </a:pPr>
            <a:r>
              <a:rPr lang="en-US" dirty="0">
                <a:solidFill>
                  <a:srgbClr val="FFFF00"/>
                </a:solidFill>
                <a:latin typeface="Arial" pitchFamily="34" charset="0"/>
                <a:cs typeface="Arial" pitchFamily="34" charset="0"/>
              </a:rPr>
              <a:t>First in</a:t>
            </a:r>
          </a:p>
          <a:p>
            <a:pPr marL="231775" indent="-231775" algn="ctr">
              <a:lnSpc>
                <a:spcPct val="80000"/>
              </a:lnSpc>
              <a:spcBef>
                <a:spcPct val="20000"/>
              </a:spcBef>
            </a:pPr>
            <a:r>
              <a:rPr lang="en-US" dirty="0">
                <a:solidFill>
                  <a:srgbClr val="FFFF00"/>
                </a:solidFill>
                <a:latin typeface="Arial" pitchFamily="34" charset="0"/>
                <a:cs typeface="Arial" pitchFamily="34" charset="0"/>
              </a:rPr>
              <a:t>First out</a:t>
            </a:r>
          </a:p>
        </p:txBody>
      </p:sp>
      <p:grpSp>
        <p:nvGrpSpPr>
          <p:cNvPr id="7186" name="Group 37"/>
          <p:cNvGrpSpPr>
            <a:grpSpLocks/>
          </p:cNvGrpSpPr>
          <p:nvPr/>
        </p:nvGrpSpPr>
        <p:grpSpPr bwMode="auto">
          <a:xfrm>
            <a:off x="1651000" y="2981325"/>
            <a:ext cx="503238" cy="346075"/>
            <a:chOff x="3507" y="1789"/>
            <a:chExt cx="858" cy="497"/>
          </a:xfrm>
          <a:effectLst>
            <a:glow rad="101600">
              <a:schemeClr val="accent3">
                <a:satMod val="175000"/>
                <a:alpha val="40000"/>
              </a:schemeClr>
            </a:glow>
          </a:effectLst>
        </p:grpSpPr>
        <p:sp>
          <p:nvSpPr>
            <p:cNvPr id="7187" name="Oval 38"/>
            <p:cNvSpPr>
              <a:spLocks noChangeArrowheads="1"/>
            </p:cNvSpPr>
            <p:nvPr/>
          </p:nvSpPr>
          <p:spPr bwMode="auto">
            <a:xfrm>
              <a:off x="3507" y="1789"/>
              <a:ext cx="858" cy="497"/>
            </a:xfrm>
            <a:prstGeom prst="ellipse">
              <a:avLst/>
            </a:prstGeom>
            <a:solidFill>
              <a:srgbClr val="6699FF"/>
            </a:solidFill>
            <a:ln w="38100">
              <a:solidFill>
                <a:schemeClr val="tx1"/>
              </a:solidFill>
              <a:round/>
              <a:headEnd/>
              <a:tailEnd/>
            </a:ln>
          </p:spPr>
          <p:txBody>
            <a:bodyPr wrap="none" anchor="ctr"/>
            <a:lstStyle/>
            <a:p>
              <a:endParaRPr lang="en-US" dirty="0">
                <a:latin typeface="Arial" pitchFamily="34" charset="0"/>
              </a:endParaRPr>
            </a:p>
          </p:txBody>
        </p:sp>
        <p:grpSp>
          <p:nvGrpSpPr>
            <p:cNvPr id="7188" name="Group 39"/>
            <p:cNvGrpSpPr>
              <a:grpSpLocks/>
            </p:cNvGrpSpPr>
            <p:nvPr/>
          </p:nvGrpSpPr>
          <p:grpSpPr bwMode="auto">
            <a:xfrm>
              <a:off x="3758" y="2002"/>
              <a:ext cx="357" cy="76"/>
              <a:chOff x="4109" y="1226"/>
              <a:chExt cx="357" cy="76"/>
            </a:xfrm>
          </p:grpSpPr>
          <p:sp>
            <p:nvSpPr>
              <p:cNvPr id="7189" name="Freeform 4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7190" name="Freeform 4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7191" name="Freeform 4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sp>
        <p:nvSpPr>
          <p:cNvPr id="47" name="Freeform 26"/>
          <p:cNvSpPr>
            <a:spLocks/>
          </p:cNvSpPr>
          <p:nvPr/>
        </p:nvSpPr>
        <p:spPr bwMode="auto">
          <a:xfrm>
            <a:off x="4614863" y="2981325"/>
            <a:ext cx="1099820" cy="461665"/>
          </a:xfrm>
          <a:custGeom>
            <a:avLst/>
            <a:gdLst>
              <a:gd name="T0" fmla="*/ 2147483647 w 760"/>
              <a:gd name="T1" fmla="*/ 2147483647 h 199"/>
              <a:gd name="T2" fmla="*/ 2147483647 w 760"/>
              <a:gd name="T3" fmla="*/ 2147483647 h 199"/>
              <a:gd name="T4" fmla="*/ 0 w 760"/>
              <a:gd name="T5" fmla="*/ 2147483647 h 199"/>
              <a:gd name="T6" fmla="*/ 0 60000 65536"/>
              <a:gd name="T7" fmla="*/ 0 60000 65536"/>
              <a:gd name="T8" fmla="*/ 0 60000 65536"/>
              <a:gd name="T9" fmla="*/ 0 w 760"/>
              <a:gd name="T10" fmla="*/ 0 h 199"/>
              <a:gd name="T11" fmla="*/ 760 w 760"/>
              <a:gd name="T12" fmla="*/ 199 h 199"/>
            </a:gdLst>
            <a:ahLst/>
            <a:cxnLst>
              <a:cxn ang="T6">
                <a:pos x="T0" y="T1"/>
              </a:cxn>
              <a:cxn ang="T7">
                <a:pos x="T2" y="T3"/>
              </a:cxn>
              <a:cxn ang="T8">
                <a:pos x="T4" y="T5"/>
              </a:cxn>
            </a:cxnLst>
            <a:rect l="T9" t="T10" r="T11" b="T12"/>
            <a:pathLst>
              <a:path w="760" h="199">
                <a:moveTo>
                  <a:pt x="760" y="159"/>
                </a:moveTo>
                <a:cubicBezTo>
                  <a:pt x="643" y="79"/>
                  <a:pt x="527" y="0"/>
                  <a:pt x="400" y="7"/>
                </a:cubicBezTo>
                <a:cubicBezTo>
                  <a:pt x="273" y="14"/>
                  <a:pt x="136" y="106"/>
                  <a:pt x="0" y="199"/>
                </a:cubicBezTo>
              </a:path>
            </a:pathLst>
          </a:custGeom>
          <a:noFill/>
          <a:ln w="76200">
            <a:solidFill>
              <a:srgbClr val="00B0F0"/>
            </a:solidFill>
            <a:round/>
            <a:headEnd/>
            <a:tailEnd type="triangle" w="med" len="med"/>
          </a:ln>
        </p:spPr>
        <p:txBody>
          <a:bodyPr wrap="none">
            <a:noAutofit/>
          </a:bodyPr>
          <a:lstStyle/>
          <a:p>
            <a:endParaRPr lang="en-US" dirty="0">
              <a:latin typeface="Arial" pitchFamily="34" charset="0"/>
            </a:endParaRPr>
          </a:p>
        </p:txBody>
      </p:sp>
      <p:sp>
        <p:nvSpPr>
          <p:cNvPr id="48" name="Freeform 47"/>
          <p:cNvSpPr/>
          <p:nvPr/>
        </p:nvSpPr>
        <p:spPr bwMode="auto">
          <a:xfrm>
            <a:off x="1964791" y="2806162"/>
            <a:ext cx="1021080" cy="715450"/>
          </a:xfrm>
          <a:custGeom>
            <a:avLst/>
            <a:gdLst>
              <a:gd name="connsiteX0" fmla="*/ 0 w 1021080"/>
              <a:gd name="connsiteY0" fmla="*/ 90610 h 715450"/>
              <a:gd name="connsiteX1" fmla="*/ 746760 w 1021080"/>
              <a:gd name="connsiteY1" fmla="*/ 52510 h 715450"/>
              <a:gd name="connsiteX2" fmla="*/ 1021080 w 1021080"/>
              <a:gd name="connsiteY2" fmla="*/ 715450 h 715450"/>
            </a:gdLst>
            <a:ahLst/>
            <a:cxnLst>
              <a:cxn ang="0">
                <a:pos x="connsiteX0" y="connsiteY0"/>
              </a:cxn>
              <a:cxn ang="0">
                <a:pos x="connsiteX1" y="connsiteY1"/>
              </a:cxn>
              <a:cxn ang="0">
                <a:pos x="connsiteX2" y="connsiteY2"/>
              </a:cxn>
            </a:cxnLst>
            <a:rect l="l" t="t" r="r" b="b"/>
            <a:pathLst>
              <a:path w="1021080" h="715450">
                <a:moveTo>
                  <a:pt x="0" y="90610"/>
                </a:moveTo>
                <a:cubicBezTo>
                  <a:pt x="288290" y="19490"/>
                  <a:pt x="576580" y="-51630"/>
                  <a:pt x="746760" y="52510"/>
                </a:cubicBezTo>
                <a:cubicBezTo>
                  <a:pt x="916940" y="156650"/>
                  <a:pt x="969010" y="436050"/>
                  <a:pt x="1021080" y="715450"/>
                </a:cubicBezTo>
              </a:path>
            </a:pathLst>
          </a:custGeom>
          <a:noFill/>
          <a:ln w="76200" cap="flat" cmpd="sng" algn="ctr">
            <a:solidFill>
              <a:srgbClr val="00B0F0"/>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p:cNvSpPr>
            <a:spLocks noGrp="1"/>
          </p:cNvSpPr>
          <p:nvPr>
            <p:ph type="ftr" sz="quarter" idx="10"/>
          </p:nvPr>
        </p:nvSpPr>
        <p:spPr>
          <a:noFill/>
        </p:spPr>
        <p:txBody>
          <a:bodyPr/>
          <a:lstStyle/>
          <a:p>
            <a:r>
              <a:rPr lang="en-US" dirty="0"/>
              <a:t>Art of Multiprocessor Programming</a:t>
            </a:r>
          </a:p>
        </p:txBody>
      </p:sp>
      <p:sp>
        <p:nvSpPr>
          <p:cNvPr id="8195" name="Slide Number Placeholder 2"/>
          <p:cNvSpPr>
            <a:spLocks noGrp="1"/>
          </p:cNvSpPr>
          <p:nvPr>
            <p:ph type="sldNum" sz="quarter" idx="11"/>
          </p:nvPr>
        </p:nvSpPr>
        <p:spPr>
          <a:noFill/>
        </p:spPr>
        <p:txBody>
          <a:bodyPr/>
          <a:lstStyle/>
          <a:p>
            <a:fld id="{5F253FB7-50C2-4F92-A2B3-246B7AC7E9D2}" type="slidenum">
              <a:rPr lang="x-none" smtClean="0">
                <a:solidFill>
                  <a:srgbClr val="FFFF00"/>
                </a:solidFill>
                <a:cs typeface="Arial" pitchFamily="34" charset="0"/>
              </a:rPr>
              <a:pPr/>
              <a:t>6</a:t>
            </a:fld>
            <a:endParaRPr lang="en-US" dirty="0">
              <a:solidFill>
                <a:srgbClr val="FFFF00"/>
              </a:solidFill>
              <a:cs typeface="Arial" pitchFamily="34" charset="0"/>
            </a:endParaRPr>
          </a:p>
        </p:txBody>
      </p:sp>
      <p:sp>
        <p:nvSpPr>
          <p:cNvPr id="819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8088FBF-C0B2-4D73-B30C-E5AE2B2C8F23}" type="slidenum">
              <a:rPr lang="x-none" sz="1400">
                <a:solidFill>
                  <a:srgbClr val="FFFF00"/>
                </a:solidFill>
                <a:latin typeface="Arial" pitchFamily="34" charset="0"/>
                <a:cs typeface="Arial" pitchFamily="34" charset="0"/>
              </a:rPr>
              <a:pPr/>
              <a:t>6</a:t>
            </a:fld>
            <a:endParaRPr lang="en-US" sz="1400" dirty="0">
              <a:solidFill>
                <a:srgbClr val="FFFF00"/>
              </a:solidFill>
              <a:latin typeface="Arial" pitchFamily="34" charset="0"/>
              <a:cs typeface="Arial" pitchFamily="34" charset="0"/>
            </a:endParaRPr>
          </a:p>
        </p:txBody>
      </p:sp>
      <p:sp>
        <p:nvSpPr>
          <p:cNvPr id="8197" name="Rectangle 2"/>
          <p:cNvSpPr>
            <a:spLocks noGrp="1" noChangeArrowheads="1"/>
          </p:cNvSpPr>
          <p:nvPr>
            <p:ph type="title" idx="4294967295"/>
          </p:nvPr>
        </p:nvSpPr>
        <p:spPr/>
        <p:txBody>
          <a:bodyPr/>
          <a:lstStyle/>
          <a:p>
            <a:r>
              <a:rPr lang="en-US" dirty="0"/>
              <a:t>Stacks</a:t>
            </a:r>
          </a:p>
        </p:txBody>
      </p:sp>
      <p:sp>
        <p:nvSpPr>
          <p:cNvPr id="1678341" name="Cloud"/>
          <p:cNvSpPr>
            <a:spLocks noChangeAspect="1" noEditPoints="1" noChangeArrowheads="1"/>
          </p:cNvSpPr>
          <p:nvPr/>
        </p:nvSpPr>
        <p:spPr bwMode="auto">
          <a:xfrm>
            <a:off x="1841500" y="3170238"/>
            <a:ext cx="3581400" cy="18383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dirty="0">
              <a:solidFill>
                <a:srgbClr val="FFFF00"/>
              </a:solidFill>
              <a:latin typeface="Arial" pitchFamily="34" charset="0"/>
            </a:endParaRPr>
          </a:p>
        </p:txBody>
      </p:sp>
      <p:grpSp>
        <p:nvGrpSpPr>
          <p:cNvPr id="8199" name="Group 6"/>
          <p:cNvGrpSpPr>
            <a:grpSpLocks/>
          </p:cNvGrpSpPr>
          <p:nvPr/>
        </p:nvGrpSpPr>
        <p:grpSpPr bwMode="auto">
          <a:xfrm>
            <a:off x="2479675" y="3581400"/>
            <a:ext cx="779463" cy="536575"/>
            <a:chOff x="3507" y="1789"/>
            <a:chExt cx="858" cy="497"/>
          </a:xfrm>
        </p:grpSpPr>
        <p:sp>
          <p:nvSpPr>
            <p:cNvPr id="8231" name="Oval 7"/>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8232" name="Group 8"/>
            <p:cNvGrpSpPr>
              <a:grpSpLocks/>
            </p:cNvGrpSpPr>
            <p:nvPr/>
          </p:nvGrpSpPr>
          <p:grpSpPr bwMode="auto">
            <a:xfrm>
              <a:off x="3758" y="2002"/>
              <a:ext cx="357" cy="76"/>
              <a:chOff x="4109" y="1226"/>
              <a:chExt cx="357" cy="76"/>
            </a:xfrm>
          </p:grpSpPr>
          <p:sp>
            <p:nvSpPr>
              <p:cNvPr id="8233" name="Freeform 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34" name="Freeform 1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35" name="Freeform 1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8200" name="Group 12"/>
          <p:cNvGrpSpPr>
            <a:grpSpLocks/>
          </p:cNvGrpSpPr>
          <p:nvPr/>
        </p:nvGrpSpPr>
        <p:grpSpPr bwMode="auto">
          <a:xfrm>
            <a:off x="3292475" y="4102100"/>
            <a:ext cx="779463" cy="536575"/>
            <a:chOff x="3507" y="1789"/>
            <a:chExt cx="858" cy="497"/>
          </a:xfrm>
        </p:grpSpPr>
        <p:sp>
          <p:nvSpPr>
            <p:cNvPr id="8226" name="Oval 13"/>
            <p:cNvSpPr>
              <a:spLocks noChangeArrowheads="1"/>
            </p:cNvSpPr>
            <p:nvPr/>
          </p:nvSpPr>
          <p:spPr bwMode="auto">
            <a:xfrm>
              <a:off x="3507" y="1789"/>
              <a:ext cx="858" cy="497"/>
            </a:xfrm>
            <a:prstGeom prst="ellipse">
              <a:avLst/>
            </a:pr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8227" name="Group 14"/>
            <p:cNvGrpSpPr>
              <a:grpSpLocks/>
            </p:cNvGrpSpPr>
            <p:nvPr/>
          </p:nvGrpSpPr>
          <p:grpSpPr bwMode="auto">
            <a:xfrm>
              <a:off x="3758" y="2002"/>
              <a:ext cx="357" cy="76"/>
              <a:chOff x="4109" y="1226"/>
              <a:chExt cx="357" cy="76"/>
            </a:xfrm>
          </p:grpSpPr>
          <p:sp>
            <p:nvSpPr>
              <p:cNvPr id="8228" name="Freeform 1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29" name="Freeform 1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30" name="Freeform 1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8201" name="Group 18"/>
          <p:cNvGrpSpPr>
            <a:grpSpLocks/>
          </p:cNvGrpSpPr>
          <p:nvPr/>
        </p:nvGrpSpPr>
        <p:grpSpPr bwMode="auto">
          <a:xfrm>
            <a:off x="3800475" y="3429000"/>
            <a:ext cx="779463" cy="536575"/>
            <a:chOff x="3507" y="1789"/>
            <a:chExt cx="858" cy="497"/>
          </a:xfrm>
        </p:grpSpPr>
        <p:sp>
          <p:nvSpPr>
            <p:cNvPr id="8221" name="Oval 19"/>
            <p:cNvSpPr>
              <a:spLocks noChangeArrowheads="1"/>
            </p:cNvSpPr>
            <p:nvPr/>
          </p:nvSpPr>
          <p:spPr bwMode="auto">
            <a:xfrm>
              <a:off x="3507" y="1789"/>
              <a:ext cx="858" cy="497"/>
            </a:xfrm>
            <a:prstGeom prst="ellipse">
              <a:avLst/>
            </a:prstGeom>
            <a:solidFill>
              <a:srgbClr val="00CC00"/>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8222" name="Group 20"/>
            <p:cNvGrpSpPr>
              <a:grpSpLocks/>
            </p:cNvGrpSpPr>
            <p:nvPr/>
          </p:nvGrpSpPr>
          <p:grpSpPr bwMode="auto">
            <a:xfrm>
              <a:off x="3758" y="2002"/>
              <a:ext cx="357" cy="76"/>
              <a:chOff x="4109" y="1226"/>
              <a:chExt cx="357" cy="76"/>
            </a:xfrm>
          </p:grpSpPr>
          <p:sp>
            <p:nvSpPr>
              <p:cNvPr id="8223" name="Freeform 2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24" name="Freeform 2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25" name="Freeform 2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sp>
        <p:nvSpPr>
          <p:cNvPr id="8203" name="Text Box 25"/>
          <p:cNvSpPr txBox="1">
            <a:spLocks noChangeArrowheads="1"/>
          </p:cNvSpPr>
          <p:nvPr/>
        </p:nvSpPr>
        <p:spPr bwMode="auto">
          <a:xfrm>
            <a:off x="491700" y="2971800"/>
            <a:ext cx="1204176" cy="393121"/>
          </a:xfrm>
          <a:prstGeom prst="rect">
            <a:avLst/>
          </a:prstGeom>
          <a:noFill/>
          <a:ln w="9525" algn="ctr">
            <a:noFill/>
            <a:miter lim="800000"/>
            <a:headEnd/>
            <a:tailEnd/>
          </a:ln>
        </p:spPr>
        <p:txBody>
          <a:bodyPr wrap="none">
            <a:spAutoFit/>
          </a:bodyPr>
          <a:lstStyle/>
          <a:p>
            <a:pPr marL="231775" indent="-231775" algn="ctr">
              <a:lnSpc>
                <a:spcPct val="80000"/>
              </a:lnSpc>
              <a:spcBef>
                <a:spcPct val="20000"/>
              </a:spcBef>
            </a:pPr>
            <a:r>
              <a:rPr lang="en-US" b="1" dirty="0">
                <a:solidFill>
                  <a:srgbClr val="FFFF00"/>
                </a:solidFill>
                <a:latin typeface="Consolas" panose="020B0609020204030204" pitchFamily="49" charset="0"/>
                <a:cs typeface="Courier New" pitchFamily="49" charset="0"/>
              </a:rPr>
              <a:t>pop()/</a:t>
            </a:r>
          </a:p>
        </p:txBody>
      </p:sp>
      <p:sp>
        <p:nvSpPr>
          <p:cNvPr id="8205" name="Text Box 27"/>
          <p:cNvSpPr txBox="1">
            <a:spLocks noChangeArrowheads="1"/>
          </p:cNvSpPr>
          <p:nvPr/>
        </p:nvSpPr>
        <p:spPr bwMode="auto">
          <a:xfrm>
            <a:off x="151864" y="4760913"/>
            <a:ext cx="1883849" cy="393121"/>
          </a:xfrm>
          <a:prstGeom prst="rect">
            <a:avLst/>
          </a:prstGeom>
          <a:noFill/>
          <a:ln w="9525" algn="ctr">
            <a:noFill/>
            <a:miter lim="800000"/>
            <a:headEnd/>
            <a:tailEnd/>
          </a:ln>
        </p:spPr>
        <p:txBody>
          <a:bodyPr wrap="none">
            <a:spAutoFit/>
          </a:bodyPr>
          <a:lstStyle/>
          <a:p>
            <a:pPr marL="231775" indent="-231775" algn="ctr">
              <a:lnSpc>
                <a:spcPct val="80000"/>
              </a:lnSpc>
              <a:spcBef>
                <a:spcPct val="20000"/>
              </a:spcBef>
            </a:pPr>
            <a:r>
              <a:rPr lang="en-US" b="1" dirty="0">
                <a:solidFill>
                  <a:srgbClr val="FFFF00"/>
                </a:solidFill>
                <a:latin typeface="Consolas" panose="020B0609020204030204" pitchFamily="49" charset="0"/>
                <a:cs typeface="Courier New" pitchFamily="49" charset="0"/>
              </a:rPr>
              <a:t>push(    )</a:t>
            </a:r>
          </a:p>
        </p:txBody>
      </p:sp>
      <p:sp>
        <p:nvSpPr>
          <p:cNvPr id="8206" name="Freeform 28"/>
          <p:cNvSpPr>
            <a:spLocks/>
          </p:cNvSpPr>
          <p:nvPr/>
        </p:nvSpPr>
        <p:spPr bwMode="auto">
          <a:xfrm>
            <a:off x="4127500" y="3937000"/>
            <a:ext cx="487363" cy="461665"/>
          </a:xfrm>
          <a:custGeom>
            <a:avLst/>
            <a:gdLst>
              <a:gd name="T0" fmla="*/ 2147483647 w 307"/>
              <a:gd name="T1" fmla="*/ 0 h 287"/>
              <a:gd name="T2" fmla="*/ 2147483647 w 307"/>
              <a:gd name="T3" fmla="*/ 2147483647 h 287"/>
              <a:gd name="T4" fmla="*/ 2147483647 w 307"/>
              <a:gd name="T5" fmla="*/ 2147483647 h 287"/>
              <a:gd name="T6" fmla="*/ 0 w 307"/>
              <a:gd name="T7" fmla="*/ 2147483647 h 287"/>
              <a:gd name="T8" fmla="*/ 0 60000 65536"/>
              <a:gd name="T9" fmla="*/ 0 60000 65536"/>
              <a:gd name="T10" fmla="*/ 0 60000 65536"/>
              <a:gd name="T11" fmla="*/ 0 60000 65536"/>
              <a:gd name="T12" fmla="*/ 0 w 307"/>
              <a:gd name="T13" fmla="*/ 0 h 287"/>
              <a:gd name="T14" fmla="*/ 307 w 307"/>
              <a:gd name="T15" fmla="*/ 287 h 287"/>
            </a:gdLst>
            <a:ahLst/>
            <a:cxnLst>
              <a:cxn ang="T8">
                <a:pos x="T0" y="T1"/>
              </a:cxn>
              <a:cxn ang="T9">
                <a:pos x="T2" y="T3"/>
              </a:cxn>
              <a:cxn ang="T10">
                <a:pos x="T4" y="T5"/>
              </a:cxn>
              <a:cxn ang="T11">
                <a:pos x="T6" y="T7"/>
              </a:cxn>
            </a:cxnLst>
            <a:rect l="T12" t="T13" r="T14" b="T15"/>
            <a:pathLst>
              <a:path w="307" h="287">
                <a:moveTo>
                  <a:pt x="216" y="0"/>
                </a:moveTo>
                <a:cubicBezTo>
                  <a:pt x="228" y="22"/>
                  <a:pt x="307" y="84"/>
                  <a:pt x="288" y="128"/>
                </a:cubicBezTo>
                <a:cubicBezTo>
                  <a:pt x="269" y="172"/>
                  <a:pt x="149" y="237"/>
                  <a:pt x="101" y="262"/>
                </a:cubicBezTo>
                <a:cubicBezTo>
                  <a:pt x="53" y="287"/>
                  <a:pt x="36" y="287"/>
                  <a:pt x="0" y="278"/>
                </a:cubicBezTo>
              </a:path>
            </a:pathLst>
          </a:custGeom>
          <a:noFill/>
          <a:ln w="76200">
            <a:solidFill>
              <a:srgbClr val="00B0F0"/>
            </a:solidFill>
            <a:round/>
            <a:headEnd/>
            <a:tailEnd type="triangle" w="med" len="med"/>
          </a:ln>
        </p:spPr>
        <p:txBody>
          <a:bodyPr>
            <a:spAutoFit/>
          </a:bodyPr>
          <a:lstStyle/>
          <a:p>
            <a:endParaRPr lang="en-US" dirty="0">
              <a:solidFill>
                <a:srgbClr val="FFFF00"/>
              </a:solidFill>
              <a:latin typeface="Arial" pitchFamily="34" charset="0"/>
            </a:endParaRPr>
          </a:p>
        </p:txBody>
      </p:sp>
      <p:sp>
        <p:nvSpPr>
          <p:cNvPr id="8207" name="Freeform 29"/>
          <p:cNvSpPr>
            <a:spLocks/>
          </p:cNvSpPr>
          <p:nvPr/>
        </p:nvSpPr>
        <p:spPr bwMode="auto">
          <a:xfrm>
            <a:off x="2832100" y="4191000"/>
            <a:ext cx="419100" cy="461665"/>
          </a:xfrm>
          <a:custGeom>
            <a:avLst/>
            <a:gdLst>
              <a:gd name="T0" fmla="*/ 2147483647 w 264"/>
              <a:gd name="T1" fmla="*/ 2147483647 h 356"/>
              <a:gd name="T2" fmla="*/ 2147483647 w 264"/>
              <a:gd name="T3" fmla="*/ 2147483647 h 356"/>
              <a:gd name="T4" fmla="*/ 0 w 264"/>
              <a:gd name="T5" fmla="*/ 0 h 356"/>
              <a:gd name="T6" fmla="*/ 0 60000 65536"/>
              <a:gd name="T7" fmla="*/ 0 60000 65536"/>
              <a:gd name="T8" fmla="*/ 0 60000 65536"/>
              <a:gd name="T9" fmla="*/ 0 w 264"/>
              <a:gd name="T10" fmla="*/ 0 h 356"/>
              <a:gd name="T11" fmla="*/ 264 w 264"/>
              <a:gd name="T12" fmla="*/ 356 h 356"/>
            </a:gdLst>
            <a:ahLst/>
            <a:cxnLst>
              <a:cxn ang="T6">
                <a:pos x="T0" y="T1"/>
              </a:cxn>
              <a:cxn ang="T7">
                <a:pos x="T2" y="T3"/>
              </a:cxn>
              <a:cxn ang="T8">
                <a:pos x="T4" y="T5"/>
              </a:cxn>
            </a:cxnLst>
            <a:rect l="T9" t="T10" r="T11" b="T12"/>
            <a:pathLst>
              <a:path w="264" h="356">
                <a:moveTo>
                  <a:pt x="264" y="264"/>
                </a:moveTo>
                <a:cubicBezTo>
                  <a:pt x="231" y="272"/>
                  <a:pt x="108" y="356"/>
                  <a:pt x="64" y="312"/>
                </a:cubicBezTo>
                <a:cubicBezTo>
                  <a:pt x="20" y="268"/>
                  <a:pt x="13" y="65"/>
                  <a:pt x="0" y="0"/>
                </a:cubicBezTo>
              </a:path>
            </a:pathLst>
          </a:custGeom>
          <a:noFill/>
          <a:ln w="76200">
            <a:solidFill>
              <a:srgbClr val="00B0F0"/>
            </a:solidFill>
            <a:round/>
            <a:headEnd/>
            <a:tailEnd type="triangle" w="med" len="med"/>
          </a:ln>
        </p:spPr>
        <p:txBody>
          <a:bodyPr>
            <a:spAutoFit/>
          </a:bodyPr>
          <a:lstStyle/>
          <a:p>
            <a:endParaRPr lang="en-US" dirty="0">
              <a:solidFill>
                <a:srgbClr val="FFFF00"/>
              </a:solidFill>
              <a:latin typeface="Arial" pitchFamily="34" charset="0"/>
            </a:endParaRPr>
          </a:p>
        </p:txBody>
      </p:sp>
      <p:sp>
        <p:nvSpPr>
          <p:cNvPr id="8208" name="Text Box 30"/>
          <p:cNvSpPr txBox="1">
            <a:spLocks noChangeArrowheads="1"/>
          </p:cNvSpPr>
          <p:nvPr/>
        </p:nvSpPr>
        <p:spPr bwMode="auto">
          <a:xfrm>
            <a:off x="6128204" y="4116388"/>
            <a:ext cx="1724703" cy="1126462"/>
          </a:xfrm>
          <a:prstGeom prst="rect">
            <a:avLst/>
          </a:prstGeom>
          <a:noFill/>
          <a:ln w="38100" algn="ctr">
            <a:solidFill>
              <a:srgbClr val="FF0000"/>
            </a:solidFill>
            <a:miter lim="800000"/>
            <a:headEnd/>
            <a:tailEnd/>
          </a:ln>
        </p:spPr>
        <p:txBody>
          <a:bodyPr wrap="none">
            <a:spAutoFit/>
          </a:bodyPr>
          <a:lstStyle/>
          <a:p>
            <a:pPr marL="231775" indent="-231775" algn="ctr">
              <a:lnSpc>
                <a:spcPct val="80000"/>
              </a:lnSpc>
              <a:spcBef>
                <a:spcPct val="20000"/>
              </a:spcBef>
            </a:pPr>
            <a:r>
              <a:rPr lang="en-US" dirty="0">
                <a:solidFill>
                  <a:srgbClr val="FFFF00"/>
                </a:solidFill>
                <a:latin typeface="Arial" pitchFamily="34" charset="0"/>
                <a:cs typeface="Arial" pitchFamily="34" charset="0"/>
              </a:rPr>
              <a:t>Total order:</a:t>
            </a:r>
          </a:p>
          <a:p>
            <a:pPr marL="231775" indent="-231775" algn="ctr">
              <a:lnSpc>
                <a:spcPct val="80000"/>
              </a:lnSpc>
              <a:spcBef>
                <a:spcPct val="20000"/>
              </a:spcBef>
            </a:pPr>
            <a:r>
              <a:rPr lang="en-US" dirty="0">
                <a:solidFill>
                  <a:srgbClr val="FFFF00"/>
                </a:solidFill>
                <a:latin typeface="Arial" pitchFamily="34" charset="0"/>
                <a:cs typeface="Arial" pitchFamily="34" charset="0"/>
              </a:rPr>
              <a:t>Last in</a:t>
            </a:r>
          </a:p>
          <a:p>
            <a:pPr marL="231775" indent="-231775" algn="ctr">
              <a:lnSpc>
                <a:spcPct val="80000"/>
              </a:lnSpc>
              <a:spcBef>
                <a:spcPct val="20000"/>
              </a:spcBef>
            </a:pPr>
            <a:r>
              <a:rPr lang="en-US" dirty="0">
                <a:solidFill>
                  <a:srgbClr val="FFFF00"/>
                </a:solidFill>
                <a:latin typeface="Arial" pitchFamily="34" charset="0"/>
                <a:cs typeface="Arial" pitchFamily="34" charset="0"/>
              </a:rPr>
              <a:t>First out</a:t>
            </a:r>
          </a:p>
        </p:txBody>
      </p:sp>
      <p:grpSp>
        <p:nvGrpSpPr>
          <p:cNvPr id="8209" name="Group 31"/>
          <p:cNvGrpSpPr>
            <a:grpSpLocks/>
          </p:cNvGrpSpPr>
          <p:nvPr/>
        </p:nvGrpSpPr>
        <p:grpSpPr bwMode="auto">
          <a:xfrm>
            <a:off x="1651000" y="2981325"/>
            <a:ext cx="503238" cy="346075"/>
            <a:chOff x="3507" y="1789"/>
            <a:chExt cx="858" cy="497"/>
          </a:xfrm>
          <a:effectLst>
            <a:glow rad="101600">
              <a:schemeClr val="accent3">
                <a:satMod val="175000"/>
                <a:alpha val="40000"/>
              </a:schemeClr>
            </a:glow>
          </a:effectLst>
        </p:grpSpPr>
        <p:sp>
          <p:nvSpPr>
            <p:cNvPr id="8216" name="Oval 32"/>
            <p:cNvSpPr>
              <a:spLocks noChangeArrowheads="1"/>
            </p:cNvSpPr>
            <p:nvPr/>
          </p:nvSpPr>
          <p:spPr bwMode="auto">
            <a:xfrm>
              <a:off x="3507" y="1789"/>
              <a:ext cx="858" cy="497"/>
            </a:xfrm>
            <a:prstGeom prst="ellipse">
              <a:avLst/>
            </a:prstGeom>
            <a:solidFill>
              <a:srgbClr val="6699FF"/>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8217" name="Group 33"/>
            <p:cNvGrpSpPr>
              <a:grpSpLocks/>
            </p:cNvGrpSpPr>
            <p:nvPr/>
          </p:nvGrpSpPr>
          <p:grpSpPr bwMode="auto">
            <a:xfrm>
              <a:off x="3758" y="2002"/>
              <a:ext cx="357" cy="76"/>
              <a:chOff x="4109" y="1226"/>
              <a:chExt cx="357" cy="76"/>
            </a:xfrm>
          </p:grpSpPr>
          <p:sp>
            <p:nvSpPr>
              <p:cNvPr id="8218" name="Freeform 3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19" name="Freeform 3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20" name="Freeform 3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8210" name="Group 37"/>
          <p:cNvGrpSpPr>
            <a:grpSpLocks/>
          </p:cNvGrpSpPr>
          <p:nvPr/>
        </p:nvGrpSpPr>
        <p:grpSpPr bwMode="auto">
          <a:xfrm>
            <a:off x="1193800" y="4745038"/>
            <a:ext cx="503238" cy="346075"/>
            <a:chOff x="3507" y="1789"/>
            <a:chExt cx="858" cy="497"/>
          </a:xfrm>
          <a:effectLst>
            <a:glow rad="101600">
              <a:schemeClr val="accent3">
                <a:satMod val="175000"/>
                <a:alpha val="40000"/>
              </a:schemeClr>
            </a:glow>
          </a:effectLst>
        </p:grpSpPr>
        <p:sp>
          <p:nvSpPr>
            <p:cNvPr id="8211" name="Oval 38"/>
            <p:cNvSpPr>
              <a:spLocks noChangeArrowheads="1"/>
            </p:cNvSpPr>
            <p:nvPr/>
          </p:nvSpPr>
          <p:spPr bwMode="auto">
            <a:xfrm>
              <a:off x="3507" y="1789"/>
              <a:ext cx="858" cy="497"/>
            </a:xfrm>
            <a:prstGeom prst="ellipse">
              <a:avLst/>
            </a:prstGeom>
            <a:solidFill>
              <a:srgbClr val="6699FF"/>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8212" name="Group 39"/>
            <p:cNvGrpSpPr>
              <a:grpSpLocks/>
            </p:cNvGrpSpPr>
            <p:nvPr/>
          </p:nvGrpSpPr>
          <p:grpSpPr bwMode="auto">
            <a:xfrm>
              <a:off x="3758" y="2002"/>
              <a:ext cx="357" cy="76"/>
              <a:chOff x="4109" y="1226"/>
              <a:chExt cx="357" cy="76"/>
            </a:xfrm>
          </p:grpSpPr>
          <p:sp>
            <p:nvSpPr>
              <p:cNvPr id="8213" name="Freeform 4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14" name="Freeform 4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8215" name="Freeform 4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sp>
        <p:nvSpPr>
          <p:cNvPr id="49" name="Freeform 48"/>
          <p:cNvSpPr/>
          <p:nvPr/>
        </p:nvSpPr>
        <p:spPr bwMode="auto">
          <a:xfrm>
            <a:off x="1964791" y="2806162"/>
            <a:ext cx="1021080" cy="715450"/>
          </a:xfrm>
          <a:custGeom>
            <a:avLst/>
            <a:gdLst>
              <a:gd name="connsiteX0" fmla="*/ 0 w 1021080"/>
              <a:gd name="connsiteY0" fmla="*/ 90610 h 715450"/>
              <a:gd name="connsiteX1" fmla="*/ 746760 w 1021080"/>
              <a:gd name="connsiteY1" fmla="*/ 52510 h 715450"/>
              <a:gd name="connsiteX2" fmla="*/ 1021080 w 1021080"/>
              <a:gd name="connsiteY2" fmla="*/ 715450 h 715450"/>
            </a:gdLst>
            <a:ahLst/>
            <a:cxnLst>
              <a:cxn ang="0">
                <a:pos x="connsiteX0" y="connsiteY0"/>
              </a:cxn>
              <a:cxn ang="0">
                <a:pos x="connsiteX1" y="connsiteY1"/>
              </a:cxn>
              <a:cxn ang="0">
                <a:pos x="connsiteX2" y="connsiteY2"/>
              </a:cxn>
            </a:cxnLst>
            <a:rect l="l" t="t" r="r" b="b"/>
            <a:pathLst>
              <a:path w="1021080" h="715450">
                <a:moveTo>
                  <a:pt x="0" y="90610"/>
                </a:moveTo>
                <a:cubicBezTo>
                  <a:pt x="288290" y="19490"/>
                  <a:pt x="576580" y="-51630"/>
                  <a:pt x="746760" y="52510"/>
                </a:cubicBezTo>
                <a:cubicBezTo>
                  <a:pt x="916940" y="156650"/>
                  <a:pt x="969010" y="436050"/>
                  <a:pt x="1021080" y="715450"/>
                </a:cubicBezTo>
              </a:path>
            </a:pathLst>
          </a:custGeom>
          <a:noFill/>
          <a:ln w="76200" cap="flat" cmpd="sng" algn="ctr">
            <a:solidFill>
              <a:srgbClr val="00B0F0"/>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sp>
        <p:nvSpPr>
          <p:cNvPr id="50" name="Freeform 49"/>
          <p:cNvSpPr/>
          <p:nvPr/>
        </p:nvSpPr>
        <p:spPr bwMode="auto">
          <a:xfrm flipH="1">
            <a:off x="1392372" y="3841590"/>
            <a:ext cx="1021080" cy="715450"/>
          </a:xfrm>
          <a:custGeom>
            <a:avLst/>
            <a:gdLst>
              <a:gd name="connsiteX0" fmla="*/ 0 w 1021080"/>
              <a:gd name="connsiteY0" fmla="*/ 90610 h 715450"/>
              <a:gd name="connsiteX1" fmla="*/ 746760 w 1021080"/>
              <a:gd name="connsiteY1" fmla="*/ 52510 h 715450"/>
              <a:gd name="connsiteX2" fmla="*/ 1021080 w 1021080"/>
              <a:gd name="connsiteY2" fmla="*/ 715450 h 715450"/>
            </a:gdLst>
            <a:ahLst/>
            <a:cxnLst>
              <a:cxn ang="0">
                <a:pos x="connsiteX0" y="connsiteY0"/>
              </a:cxn>
              <a:cxn ang="0">
                <a:pos x="connsiteX1" y="connsiteY1"/>
              </a:cxn>
              <a:cxn ang="0">
                <a:pos x="connsiteX2" y="connsiteY2"/>
              </a:cxn>
            </a:cxnLst>
            <a:rect l="l" t="t" r="r" b="b"/>
            <a:pathLst>
              <a:path w="1021080" h="715450">
                <a:moveTo>
                  <a:pt x="0" y="90610"/>
                </a:moveTo>
                <a:cubicBezTo>
                  <a:pt x="288290" y="19490"/>
                  <a:pt x="576580" y="-51630"/>
                  <a:pt x="746760" y="52510"/>
                </a:cubicBezTo>
                <a:cubicBezTo>
                  <a:pt x="916940" y="156650"/>
                  <a:pt x="969010" y="436050"/>
                  <a:pt x="1021080" y="715450"/>
                </a:cubicBezTo>
              </a:path>
            </a:pathLst>
          </a:custGeom>
          <a:noFill/>
          <a:ln w="76200" cap="flat" cmpd="sng" algn="ctr">
            <a:solidFill>
              <a:srgbClr val="00B0F0"/>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1"/>
          <p:cNvSpPr>
            <a:spLocks noGrp="1"/>
          </p:cNvSpPr>
          <p:nvPr>
            <p:ph type="ftr" sz="quarter" idx="10"/>
          </p:nvPr>
        </p:nvSpPr>
        <p:spPr>
          <a:noFill/>
        </p:spPr>
        <p:txBody>
          <a:bodyPr/>
          <a:lstStyle/>
          <a:p>
            <a:r>
              <a:rPr lang="en-US" dirty="0"/>
              <a:t>Art of Multiprocessor Programming</a:t>
            </a:r>
          </a:p>
        </p:txBody>
      </p:sp>
      <p:sp>
        <p:nvSpPr>
          <p:cNvPr id="9219" name="Slide Number Placeholder 2"/>
          <p:cNvSpPr>
            <a:spLocks noGrp="1"/>
          </p:cNvSpPr>
          <p:nvPr>
            <p:ph type="sldNum" sz="quarter" idx="11"/>
          </p:nvPr>
        </p:nvSpPr>
        <p:spPr>
          <a:noFill/>
        </p:spPr>
        <p:txBody>
          <a:bodyPr/>
          <a:lstStyle/>
          <a:p>
            <a:fld id="{B5B92F7B-8240-4410-9301-41B6FB82C53F}" type="slidenum">
              <a:rPr lang="x-none" smtClean="0">
                <a:solidFill>
                  <a:srgbClr val="FFFF00"/>
                </a:solidFill>
                <a:cs typeface="Arial" pitchFamily="34" charset="0"/>
              </a:rPr>
              <a:pPr/>
              <a:t>7</a:t>
            </a:fld>
            <a:endParaRPr lang="en-US" dirty="0">
              <a:solidFill>
                <a:srgbClr val="FFFF00"/>
              </a:solidFill>
              <a:cs typeface="Arial" pitchFamily="34" charset="0"/>
            </a:endParaRPr>
          </a:p>
        </p:txBody>
      </p:sp>
      <p:sp>
        <p:nvSpPr>
          <p:cNvPr id="922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A0BF593-6FAA-4435-9128-79331C8D4696}" type="slidenum">
              <a:rPr lang="x-none" sz="1400">
                <a:solidFill>
                  <a:srgbClr val="FFFF00"/>
                </a:solidFill>
                <a:latin typeface="Arial" pitchFamily="34" charset="0"/>
                <a:cs typeface="Arial" pitchFamily="34" charset="0"/>
              </a:rPr>
              <a:pPr/>
              <a:t>7</a:t>
            </a:fld>
            <a:endParaRPr lang="en-US" sz="1400" dirty="0">
              <a:solidFill>
                <a:srgbClr val="FFFF00"/>
              </a:solidFill>
              <a:latin typeface="Arial" pitchFamily="34" charset="0"/>
              <a:cs typeface="Arial" pitchFamily="34" charset="0"/>
            </a:endParaRPr>
          </a:p>
        </p:txBody>
      </p:sp>
      <p:sp>
        <p:nvSpPr>
          <p:cNvPr id="9221" name="Rectangle 2"/>
          <p:cNvSpPr>
            <a:spLocks noGrp="1" noChangeArrowheads="1"/>
          </p:cNvSpPr>
          <p:nvPr>
            <p:ph type="title" idx="4294967295"/>
          </p:nvPr>
        </p:nvSpPr>
        <p:spPr/>
        <p:txBody>
          <a:bodyPr/>
          <a:lstStyle/>
          <a:p>
            <a:r>
              <a:rPr lang="en-US" dirty="0"/>
              <a:t>Bounded</a:t>
            </a:r>
          </a:p>
        </p:txBody>
      </p:sp>
      <p:sp>
        <p:nvSpPr>
          <p:cNvPr id="9222" name="Rectangle 3"/>
          <p:cNvSpPr>
            <a:spLocks noGrp="1" noChangeArrowheads="1"/>
          </p:cNvSpPr>
          <p:nvPr>
            <p:ph type="body" idx="4294967295"/>
          </p:nvPr>
        </p:nvSpPr>
        <p:spPr>
          <a:xfrm>
            <a:off x="685800" y="1981200"/>
            <a:ext cx="5943600" cy="1301750"/>
          </a:xfrm>
          <a:ln w="38100">
            <a:solidFill>
              <a:srgbClr val="FF0000"/>
            </a:solidFill>
          </a:ln>
        </p:spPr>
        <p:txBody>
          <a:bodyPr/>
          <a:lstStyle/>
          <a:p>
            <a:pPr marL="0" indent="0">
              <a:buNone/>
            </a:pPr>
            <a:r>
              <a:rPr lang="en-US" dirty="0"/>
              <a:t>Fixed </a:t>
            </a:r>
            <a:r>
              <a:rPr lang="en-US" i="1" dirty="0">
                <a:solidFill>
                  <a:schemeClr val="bg1"/>
                </a:solidFill>
              </a:rPr>
              <a:t>capacity</a:t>
            </a:r>
          </a:p>
          <a:p>
            <a:pPr marL="0" indent="0">
              <a:buNone/>
            </a:pPr>
            <a:r>
              <a:rPr lang="en-US" dirty="0"/>
              <a:t>Good when resources an issue</a:t>
            </a:r>
          </a:p>
        </p:txBody>
      </p:sp>
      <p:sp>
        <p:nvSpPr>
          <p:cNvPr id="1680390" name="Cloud"/>
          <p:cNvSpPr>
            <a:spLocks noChangeAspect="1" noEditPoints="1" noChangeArrowheads="1"/>
          </p:cNvSpPr>
          <p:nvPr/>
        </p:nvSpPr>
        <p:spPr bwMode="auto">
          <a:xfrm>
            <a:off x="2413000" y="3563938"/>
            <a:ext cx="3581400" cy="18383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dirty="0">
              <a:solidFill>
                <a:srgbClr val="FFFF00"/>
              </a:solidFill>
              <a:latin typeface="Arial" pitchFamily="34" charset="0"/>
            </a:endParaRPr>
          </a:p>
        </p:txBody>
      </p:sp>
      <p:grpSp>
        <p:nvGrpSpPr>
          <p:cNvPr id="9224" name="Group 7"/>
          <p:cNvGrpSpPr>
            <a:grpSpLocks/>
          </p:cNvGrpSpPr>
          <p:nvPr/>
        </p:nvGrpSpPr>
        <p:grpSpPr bwMode="auto">
          <a:xfrm>
            <a:off x="3051175" y="3886200"/>
            <a:ext cx="779463" cy="536575"/>
            <a:chOff x="3507" y="1789"/>
            <a:chExt cx="858" cy="497"/>
          </a:xfrm>
        </p:grpSpPr>
        <p:sp>
          <p:nvSpPr>
            <p:cNvPr id="9241" name="Oval 8"/>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9242" name="Group 9"/>
            <p:cNvGrpSpPr>
              <a:grpSpLocks/>
            </p:cNvGrpSpPr>
            <p:nvPr/>
          </p:nvGrpSpPr>
          <p:grpSpPr bwMode="auto">
            <a:xfrm>
              <a:off x="3758" y="2002"/>
              <a:ext cx="357" cy="76"/>
              <a:chOff x="4109" y="1226"/>
              <a:chExt cx="357" cy="76"/>
            </a:xfrm>
          </p:grpSpPr>
          <p:sp>
            <p:nvSpPr>
              <p:cNvPr id="9243" name="Freeform 1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9244" name="Freeform 1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9245" name="Freeform 1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9225" name="Group 13"/>
          <p:cNvGrpSpPr>
            <a:grpSpLocks/>
          </p:cNvGrpSpPr>
          <p:nvPr/>
        </p:nvGrpSpPr>
        <p:grpSpPr bwMode="auto">
          <a:xfrm>
            <a:off x="3863975" y="4584700"/>
            <a:ext cx="779463" cy="536575"/>
            <a:chOff x="3507" y="1789"/>
            <a:chExt cx="858" cy="497"/>
          </a:xfrm>
        </p:grpSpPr>
        <p:sp>
          <p:nvSpPr>
            <p:cNvPr id="9236" name="Oval 14"/>
            <p:cNvSpPr>
              <a:spLocks noChangeArrowheads="1"/>
            </p:cNvSpPr>
            <p:nvPr/>
          </p:nvSpPr>
          <p:spPr bwMode="auto">
            <a:xfrm>
              <a:off x="3507" y="1789"/>
              <a:ext cx="858" cy="497"/>
            </a:xfrm>
            <a:prstGeom prst="ellipse">
              <a:avLst/>
            </a:pr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9237" name="Group 15"/>
            <p:cNvGrpSpPr>
              <a:grpSpLocks/>
            </p:cNvGrpSpPr>
            <p:nvPr/>
          </p:nvGrpSpPr>
          <p:grpSpPr bwMode="auto">
            <a:xfrm>
              <a:off x="3758" y="2002"/>
              <a:ext cx="357" cy="76"/>
              <a:chOff x="4109" y="1226"/>
              <a:chExt cx="357" cy="76"/>
            </a:xfrm>
          </p:grpSpPr>
          <p:sp>
            <p:nvSpPr>
              <p:cNvPr id="9238" name="Freeform 1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9239" name="Freeform 1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9240" name="Freeform 1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9226" name="Group 19"/>
          <p:cNvGrpSpPr>
            <a:grpSpLocks/>
          </p:cNvGrpSpPr>
          <p:nvPr/>
        </p:nvGrpSpPr>
        <p:grpSpPr bwMode="auto">
          <a:xfrm>
            <a:off x="4371975" y="3822700"/>
            <a:ext cx="779463" cy="536575"/>
            <a:chOff x="3507" y="1789"/>
            <a:chExt cx="858" cy="497"/>
          </a:xfrm>
        </p:grpSpPr>
        <p:sp>
          <p:nvSpPr>
            <p:cNvPr id="9231" name="Oval 20"/>
            <p:cNvSpPr>
              <a:spLocks noChangeArrowheads="1"/>
            </p:cNvSpPr>
            <p:nvPr/>
          </p:nvSpPr>
          <p:spPr bwMode="auto">
            <a:xfrm>
              <a:off x="3507" y="1789"/>
              <a:ext cx="858" cy="497"/>
            </a:xfrm>
            <a:prstGeom prst="ellipse">
              <a:avLst/>
            </a:prstGeom>
            <a:solidFill>
              <a:srgbClr val="00CC00"/>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9232" name="Group 21"/>
            <p:cNvGrpSpPr>
              <a:grpSpLocks/>
            </p:cNvGrpSpPr>
            <p:nvPr/>
          </p:nvGrpSpPr>
          <p:grpSpPr bwMode="auto">
            <a:xfrm>
              <a:off x="3758" y="2002"/>
              <a:ext cx="357" cy="76"/>
              <a:chOff x="4109" y="1226"/>
              <a:chExt cx="357" cy="76"/>
            </a:xfrm>
          </p:grpSpPr>
          <p:sp>
            <p:nvSpPr>
              <p:cNvPr id="9233" name="Freeform 2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9234" name="Freeform 2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9235" name="Freeform 2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sp>
        <p:nvSpPr>
          <p:cNvPr id="9227" name="Line 25"/>
          <p:cNvSpPr>
            <a:spLocks noChangeShapeType="1"/>
          </p:cNvSpPr>
          <p:nvPr/>
        </p:nvSpPr>
        <p:spPr bwMode="auto">
          <a:xfrm>
            <a:off x="4191000" y="3746500"/>
            <a:ext cx="0" cy="774700"/>
          </a:xfrm>
          <a:prstGeom prst="line">
            <a:avLst/>
          </a:prstGeom>
          <a:noFill/>
          <a:ln w="38100">
            <a:solidFill>
              <a:schemeClr val="tx1"/>
            </a:solidFill>
            <a:round/>
            <a:headEnd/>
            <a:tailEnd/>
          </a:ln>
        </p:spPr>
        <p:txBody>
          <a:bodyPr>
            <a:spAutoFit/>
          </a:bodyPr>
          <a:lstStyle/>
          <a:p>
            <a:endParaRPr lang="en-US" dirty="0">
              <a:solidFill>
                <a:srgbClr val="FFFF00"/>
              </a:solidFill>
              <a:latin typeface="Arial" pitchFamily="34" charset="0"/>
            </a:endParaRPr>
          </a:p>
        </p:txBody>
      </p:sp>
      <p:sp>
        <p:nvSpPr>
          <p:cNvPr id="9228" name="Line 26"/>
          <p:cNvSpPr>
            <a:spLocks noChangeShapeType="1"/>
          </p:cNvSpPr>
          <p:nvPr/>
        </p:nvSpPr>
        <p:spPr bwMode="auto">
          <a:xfrm>
            <a:off x="2451100" y="4533900"/>
            <a:ext cx="3505200" cy="0"/>
          </a:xfrm>
          <a:prstGeom prst="line">
            <a:avLst/>
          </a:prstGeom>
          <a:noFill/>
          <a:ln w="38100">
            <a:solidFill>
              <a:schemeClr val="tx1"/>
            </a:solidFill>
            <a:round/>
            <a:headEnd/>
            <a:tailEnd/>
          </a:ln>
        </p:spPr>
        <p:txBody>
          <a:bodyPr>
            <a:spAutoFit/>
          </a:bodyPr>
          <a:lstStyle/>
          <a:p>
            <a:endParaRPr lang="en-US" dirty="0">
              <a:solidFill>
                <a:srgbClr val="FFFF00"/>
              </a:solidFill>
              <a:latin typeface="Arial" pitchFamily="34" charset="0"/>
            </a:endParaRPr>
          </a:p>
        </p:txBody>
      </p:sp>
      <p:sp>
        <p:nvSpPr>
          <p:cNvPr id="9229" name="Line 27"/>
          <p:cNvSpPr>
            <a:spLocks noChangeShapeType="1"/>
          </p:cNvSpPr>
          <p:nvPr/>
        </p:nvSpPr>
        <p:spPr bwMode="auto">
          <a:xfrm flipH="1">
            <a:off x="3454400" y="4546600"/>
            <a:ext cx="12700" cy="711200"/>
          </a:xfrm>
          <a:prstGeom prst="line">
            <a:avLst/>
          </a:prstGeom>
          <a:noFill/>
          <a:ln w="38100">
            <a:solidFill>
              <a:schemeClr val="tx1"/>
            </a:solidFill>
            <a:round/>
            <a:headEnd/>
            <a:tailEnd/>
          </a:ln>
        </p:spPr>
        <p:txBody>
          <a:bodyPr>
            <a:spAutoFit/>
          </a:bodyPr>
          <a:lstStyle/>
          <a:p>
            <a:endParaRPr lang="en-US" dirty="0">
              <a:solidFill>
                <a:srgbClr val="FFFF00"/>
              </a:solidFill>
              <a:latin typeface="Arial" pitchFamily="34" charset="0"/>
            </a:endParaRPr>
          </a:p>
        </p:txBody>
      </p:sp>
      <p:sp>
        <p:nvSpPr>
          <p:cNvPr id="9230" name="Line 28"/>
          <p:cNvSpPr>
            <a:spLocks noChangeShapeType="1"/>
          </p:cNvSpPr>
          <p:nvPr/>
        </p:nvSpPr>
        <p:spPr bwMode="auto">
          <a:xfrm flipH="1">
            <a:off x="4953000" y="4546600"/>
            <a:ext cx="12700" cy="584200"/>
          </a:xfrm>
          <a:prstGeom prst="line">
            <a:avLst/>
          </a:prstGeom>
          <a:noFill/>
          <a:ln w="38100">
            <a:solidFill>
              <a:schemeClr val="tx1"/>
            </a:solidFill>
            <a:round/>
            <a:headEnd/>
            <a:tailEnd/>
          </a:ln>
        </p:spPr>
        <p:txBody>
          <a:bodyPr>
            <a:spAutoFit/>
          </a:bodyPr>
          <a:lstStyle/>
          <a:p>
            <a:endParaRPr lang="en-US" dirty="0">
              <a:solidFill>
                <a:srgbClr val="FFFF00"/>
              </a:solidFill>
              <a:latin typeface="Arial" pitchFamily="3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1"/>
          <p:cNvSpPr>
            <a:spLocks noGrp="1"/>
          </p:cNvSpPr>
          <p:nvPr>
            <p:ph type="ftr" sz="quarter" idx="10"/>
          </p:nvPr>
        </p:nvSpPr>
        <p:spPr>
          <a:noFill/>
        </p:spPr>
        <p:txBody>
          <a:bodyPr/>
          <a:lstStyle/>
          <a:p>
            <a:r>
              <a:rPr lang="en-US" dirty="0"/>
              <a:t>Art of Multiprocessor Programming</a:t>
            </a:r>
          </a:p>
        </p:txBody>
      </p:sp>
      <p:sp>
        <p:nvSpPr>
          <p:cNvPr id="10243" name="Slide Number Placeholder 2"/>
          <p:cNvSpPr>
            <a:spLocks noGrp="1"/>
          </p:cNvSpPr>
          <p:nvPr>
            <p:ph type="sldNum" sz="quarter" idx="11"/>
          </p:nvPr>
        </p:nvSpPr>
        <p:spPr>
          <a:noFill/>
        </p:spPr>
        <p:txBody>
          <a:bodyPr/>
          <a:lstStyle/>
          <a:p>
            <a:fld id="{D875C4F6-137B-49F2-8A25-EA491D16E07F}" type="slidenum">
              <a:rPr lang="x-none" smtClean="0">
                <a:cs typeface="Arial" pitchFamily="34" charset="0"/>
              </a:rPr>
              <a:pPr/>
              <a:t>8</a:t>
            </a:fld>
            <a:endParaRPr lang="en-US" dirty="0">
              <a:cs typeface="Arial" pitchFamily="34" charset="0"/>
            </a:endParaRPr>
          </a:p>
        </p:txBody>
      </p:sp>
      <p:sp>
        <p:nvSpPr>
          <p:cNvPr id="1024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8F970EDF-5131-42C5-9B44-0E8F2E3763B9}" type="slidenum">
              <a:rPr lang="x-none" sz="1400">
                <a:solidFill>
                  <a:schemeClr val="tx1"/>
                </a:solidFill>
                <a:latin typeface="Arial" pitchFamily="34" charset="0"/>
                <a:cs typeface="Arial" pitchFamily="34" charset="0"/>
              </a:rPr>
              <a:pPr/>
              <a:t>8</a:t>
            </a:fld>
            <a:endParaRPr lang="en-US" sz="1400" dirty="0">
              <a:solidFill>
                <a:schemeClr val="tx1"/>
              </a:solidFill>
              <a:latin typeface="Arial" pitchFamily="34" charset="0"/>
              <a:cs typeface="Arial" pitchFamily="34" charset="0"/>
            </a:endParaRPr>
          </a:p>
        </p:txBody>
      </p:sp>
      <p:sp>
        <p:nvSpPr>
          <p:cNvPr id="10245" name="Rectangle 2"/>
          <p:cNvSpPr>
            <a:spLocks noGrp="1" noChangeArrowheads="1"/>
          </p:cNvSpPr>
          <p:nvPr>
            <p:ph type="title" idx="4294967295"/>
          </p:nvPr>
        </p:nvSpPr>
        <p:spPr/>
        <p:txBody>
          <a:bodyPr/>
          <a:lstStyle/>
          <a:p>
            <a:r>
              <a:rPr lang="en-US" dirty="0"/>
              <a:t>Unbounded</a:t>
            </a:r>
          </a:p>
        </p:txBody>
      </p:sp>
      <p:sp>
        <p:nvSpPr>
          <p:cNvPr id="10246" name="Rectangle 3"/>
          <p:cNvSpPr>
            <a:spLocks noGrp="1" noChangeArrowheads="1"/>
          </p:cNvSpPr>
          <p:nvPr>
            <p:ph type="body" idx="4294967295"/>
          </p:nvPr>
        </p:nvSpPr>
        <p:spPr>
          <a:xfrm>
            <a:off x="685800" y="1981200"/>
            <a:ext cx="4464761" cy="1230313"/>
          </a:xfrm>
          <a:ln w="38100">
            <a:solidFill>
              <a:srgbClr val="FF0000"/>
            </a:solidFill>
          </a:ln>
        </p:spPr>
        <p:txBody>
          <a:bodyPr/>
          <a:lstStyle/>
          <a:p>
            <a:pPr marL="0" indent="0">
              <a:buNone/>
            </a:pPr>
            <a:r>
              <a:rPr lang="en-US" dirty="0"/>
              <a:t>Unlimited </a:t>
            </a:r>
            <a:r>
              <a:rPr lang="en-US" i="1" dirty="0">
                <a:solidFill>
                  <a:schemeClr val="bg1"/>
                </a:solidFill>
              </a:rPr>
              <a:t>capacity</a:t>
            </a:r>
          </a:p>
          <a:p>
            <a:pPr marL="0" indent="0">
              <a:buNone/>
            </a:pPr>
            <a:r>
              <a:rPr lang="en-US" dirty="0"/>
              <a:t>Often more convenient</a:t>
            </a:r>
          </a:p>
        </p:txBody>
      </p:sp>
      <p:sp>
        <p:nvSpPr>
          <p:cNvPr id="1682438" name="Cloud"/>
          <p:cNvSpPr>
            <a:spLocks noChangeAspect="1" noEditPoints="1" noChangeArrowheads="1"/>
          </p:cNvSpPr>
          <p:nvPr/>
        </p:nvSpPr>
        <p:spPr bwMode="auto">
          <a:xfrm>
            <a:off x="2413000" y="3284538"/>
            <a:ext cx="4178300" cy="21177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dirty="0">
              <a:latin typeface="Arial" pitchFamily="34" charset="0"/>
            </a:endParaRPr>
          </a:p>
        </p:txBody>
      </p:sp>
      <p:grpSp>
        <p:nvGrpSpPr>
          <p:cNvPr id="10248" name="Group 7"/>
          <p:cNvGrpSpPr>
            <a:grpSpLocks/>
          </p:cNvGrpSpPr>
          <p:nvPr/>
        </p:nvGrpSpPr>
        <p:grpSpPr bwMode="auto">
          <a:xfrm>
            <a:off x="3051175" y="3924300"/>
            <a:ext cx="779463" cy="536575"/>
            <a:chOff x="3507" y="1789"/>
            <a:chExt cx="858" cy="497"/>
          </a:xfrm>
        </p:grpSpPr>
        <p:sp>
          <p:nvSpPr>
            <p:cNvPr id="10275" name="Oval 8"/>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grpSp>
          <p:nvGrpSpPr>
            <p:cNvPr id="10276" name="Group 9"/>
            <p:cNvGrpSpPr>
              <a:grpSpLocks/>
            </p:cNvGrpSpPr>
            <p:nvPr/>
          </p:nvGrpSpPr>
          <p:grpSpPr bwMode="auto">
            <a:xfrm>
              <a:off x="3758" y="2002"/>
              <a:ext cx="357" cy="76"/>
              <a:chOff x="4109" y="1226"/>
              <a:chExt cx="357" cy="76"/>
            </a:xfrm>
          </p:grpSpPr>
          <p:sp>
            <p:nvSpPr>
              <p:cNvPr id="10277" name="Freeform 1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10278" name="Freeform 1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0279" name="Freeform 1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grpSp>
        <p:nvGrpSpPr>
          <p:cNvPr id="10249" name="Group 13"/>
          <p:cNvGrpSpPr>
            <a:grpSpLocks/>
          </p:cNvGrpSpPr>
          <p:nvPr/>
        </p:nvGrpSpPr>
        <p:grpSpPr bwMode="auto">
          <a:xfrm>
            <a:off x="3775075" y="4527550"/>
            <a:ext cx="677863" cy="466725"/>
            <a:chOff x="3507" y="1789"/>
            <a:chExt cx="858" cy="497"/>
          </a:xfrm>
        </p:grpSpPr>
        <p:sp>
          <p:nvSpPr>
            <p:cNvPr id="10270" name="Oval 14"/>
            <p:cNvSpPr>
              <a:spLocks noChangeArrowheads="1"/>
            </p:cNvSpPr>
            <p:nvPr/>
          </p:nvSpPr>
          <p:spPr bwMode="auto">
            <a:xfrm>
              <a:off x="3507" y="1789"/>
              <a:ext cx="858" cy="497"/>
            </a:xfrm>
            <a:prstGeom prst="ellipse">
              <a:avLst/>
            </a:pr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grpSp>
          <p:nvGrpSpPr>
            <p:cNvPr id="10271" name="Group 15"/>
            <p:cNvGrpSpPr>
              <a:grpSpLocks/>
            </p:cNvGrpSpPr>
            <p:nvPr/>
          </p:nvGrpSpPr>
          <p:grpSpPr bwMode="auto">
            <a:xfrm>
              <a:off x="3758" y="2002"/>
              <a:ext cx="357" cy="76"/>
              <a:chOff x="4109" y="1226"/>
              <a:chExt cx="357" cy="76"/>
            </a:xfrm>
          </p:grpSpPr>
          <p:sp>
            <p:nvSpPr>
              <p:cNvPr id="10272" name="Freeform 1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10273" name="Freeform 1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0274" name="Freeform 1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grpSp>
        <p:nvGrpSpPr>
          <p:cNvPr id="10250" name="Group 19"/>
          <p:cNvGrpSpPr>
            <a:grpSpLocks/>
          </p:cNvGrpSpPr>
          <p:nvPr/>
        </p:nvGrpSpPr>
        <p:grpSpPr bwMode="auto">
          <a:xfrm>
            <a:off x="4448175" y="4227513"/>
            <a:ext cx="487363" cy="334962"/>
            <a:chOff x="3507" y="1789"/>
            <a:chExt cx="858" cy="497"/>
          </a:xfrm>
        </p:grpSpPr>
        <p:sp>
          <p:nvSpPr>
            <p:cNvPr id="10265" name="Oval 20"/>
            <p:cNvSpPr>
              <a:spLocks noChangeArrowheads="1"/>
            </p:cNvSpPr>
            <p:nvPr/>
          </p:nvSpPr>
          <p:spPr bwMode="auto">
            <a:xfrm>
              <a:off x="3507" y="1789"/>
              <a:ext cx="858" cy="497"/>
            </a:xfrm>
            <a:prstGeom prst="ellipse">
              <a:avLst/>
            </a:prstGeom>
            <a:solidFill>
              <a:srgbClr val="00CC00"/>
            </a:solidFill>
            <a:ln w="38100">
              <a:solidFill>
                <a:schemeClr val="tx1"/>
              </a:solidFill>
              <a:round/>
              <a:headEnd/>
              <a:tailEnd/>
            </a:ln>
          </p:spPr>
          <p:txBody>
            <a:bodyPr wrap="none" anchor="ctr"/>
            <a:lstStyle/>
            <a:p>
              <a:endParaRPr lang="en-US" dirty="0">
                <a:latin typeface="Arial" pitchFamily="34" charset="0"/>
              </a:endParaRPr>
            </a:p>
          </p:txBody>
        </p:sp>
        <p:grpSp>
          <p:nvGrpSpPr>
            <p:cNvPr id="10266" name="Group 21"/>
            <p:cNvGrpSpPr>
              <a:grpSpLocks/>
            </p:cNvGrpSpPr>
            <p:nvPr/>
          </p:nvGrpSpPr>
          <p:grpSpPr bwMode="auto">
            <a:xfrm>
              <a:off x="3758" y="2002"/>
              <a:ext cx="357" cy="76"/>
              <a:chOff x="4109" y="1226"/>
              <a:chExt cx="357" cy="76"/>
            </a:xfrm>
          </p:grpSpPr>
          <p:sp>
            <p:nvSpPr>
              <p:cNvPr id="10267" name="Freeform 2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10268" name="Freeform 2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0269" name="Freeform 2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grpSp>
        <p:nvGrpSpPr>
          <p:cNvPr id="10251" name="Group 25"/>
          <p:cNvGrpSpPr>
            <a:grpSpLocks/>
          </p:cNvGrpSpPr>
          <p:nvPr/>
        </p:nvGrpSpPr>
        <p:grpSpPr bwMode="auto">
          <a:xfrm>
            <a:off x="4870450" y="3922713"/>
            <a:ext cx="395288" cy="271462"/>
            <a:chOff x="3507" y="1789"/>
            <a:chExt cx="858" cy="497"/>
          </a:xfrm>
        </p:grpSpPr>
        <p:sp>
          <p:nvSpPr>
            <p:cNvPr id="10260" name="Oval 26"/>
            <p:cNvSpPr>
              <a:spLocks noChangeArrowheads="1"/>
            </p:cNvSpPr>
            <p:nvPr/>
          </p:nvSpPr>
          <p:spPr bwMode="auto">
            <a:xfrm>
              <a:off x="3507" y="1789"/>
              <a:ext cx="858" cy="497"/>
            </a:xfrm>
            <a:prstGeom prst="ellipse">
              <a:avLst/>
            </a:prstGeom>
            <a:solidFill>
              <a:srgbClr val="FFFF00"/>
            </a:solidFill>
            <a:ln w="38100">
              <a:solidFill>
                <a:schemeClr val="tx1"/>
              </a:solidFill>
              <a:round/>
              <a:headEnd/>
              <a:tailEnd/>
            </a:ln>
          </p:spPr>
          <p:txBody>
            <a:bodyPr wrap="none" anchor="ctr"/>
            <a:lstStyle/>
            <a:p>
              <a:endParaRPr lang="en-US" dirty="0">
                <a:latin typeface="Arial" pitchFamily="34" charset="0"/>
              </a:endParaRPr>
            </a:p>
          </p:txBody>
        </p:sp>
        <p:grpSp>
          <p:nvGrpSpPr>
            <p:cNvPr id="10261" name="Group 27"/>
            <p:cNvGrpSpPr>
              <a:grpSpLocks/>
            </p:cNvGrpSpPr>
            <p:nvPr/>
          </p:nvGrpSpPr>
          <p:grpSpPr bwMode="auto">
            <a:xfrm>
              <a:off x="3758" y="2002"/>
              <a:ext cx="357" cy="76"/>
              <a:chOff x="4109" y="1226"/>
              <a:chExt cx="357" cy="76"/>
            </a:xfrm>
          </p:grpSpPr>
          <p:sp>
            <p:nvSpPr>
              <p:cNvPr id="10262" name="Freeform 2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10263" name="Freeform 2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0264" name="Freeform 3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grpSp>
        <p:nvGrpSpPr>
          <p:cNvPr id="10252" name="Group 31"/>
          <p:cNvGrpSpPr>
            <a:grpSpLocks/>
          </p:cNvGrpSpPr>
          <p:nvPr/>
        </p:nvGrpSpPr>
        <p:grpSpPr bwMode="auto">
          <a:xfrm>
            <a:off x="5289550" y="3690938"/>
            <a:ext cx="306388" cy="211137"/>
            <a:chOff x="3507" y="1789"/>
            <a:chExt cx="858" cy="497"/>
          </a:xfrm>
        </p:grpSpPr>
        <p:sp>
          <p:nvSpPr>
            <p:cNvPr id="10255" name="Oval 32"/>
            <p:cNvSpPr>
              <a:spLocks noChangeArrowheads="1"/>
            </p:cNvSpPr>
            <p:nvPr/>
          </p:nvSpPr>
          <p:spPr bwMode="auto">
            <a:xfrm>
              <a:off x="3507" y="1789"/>
              <a:ext cx="858" cy="497"/>
            </a:xfrm>
            <a:prstGeom prst="ellipse">
              <a:avLst/>
            </a:prstGeom>
            <a:solidFill>
              <a:srgbClr val="00FFFF"/>
            </a:solidFill>
            <a:ln w="38100">
              <a:solidFill>
                <a:schemeClr val="tx1"/>
              </a:solidFill>
              <a:round/>
              <a:headEnd/>
              <a:tailEnd/>
            </a:ln>
          </p:spPr>
          <p:txBody>
            <a:bodyPr wrap="none" anchor="ctr"/>
            <a:lstStyle/>
            <a:p>
              <a:endParaRPr lang="en-US" dirty="0">
                <a:latin typeface="Arial" pitchFamily="34" charset="0"/>
              </a:endParaRPr>
            </a:p>
          </p:txBody>
        </p:sp>
        <p:grpSp>
          <p:nvGrpSpPr>
            <p:cNvPr id="10256" name="Group 33"/>
            <p:cNvGrpSpPr>
              <a:grpSpLocks/>
            </p:cNvGrpSpPr>
            <p:nvPr/>
          </p:nvGrpSpPr>
          <p:grpSpPr bwMode="auto">
            <a:xfrm>
              <a:off x="3758" y="2002"/>
              <a:ext cx="357" cy="76"/>
              <a:chOff x="4109" y="1226"/>
              <a:chExt cx="357" cy="76"/>
            </a:xfrm>
          </p:grpSpPr>
          <p:sp>
            <p:nvSpPr>
              <p:cNvPr id="10257" name="Freeform 3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latin typeface="Arial" pitchFamily="34" charset="0"/>
                </a:endParaRPr>
              </a:p>
            </p:txBody>
          </p:sp>
          <p:sp>
            <p:nvSpPr>
              <p:cNvPr id="10258" name="Freeform 3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sp>
            <p:nvSpPr>
              <p:cNvPr id="10259" name="Freeform 3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latin typeface="Arial" pitchFamily="34" charset="0"/>
                </a:endParaRPr>
              </a:p>
            </p:txBody>
          </p:sp>
        </p:grpSp>
      </p:grpSp>
      <p:sp>
        <p:nvSpPr>
          <p:cNvPr id="10253" name="Text Box 37"/>
          <p:cNvSpPr txBox="1">
            <a:spLocks noChangeArrowheads="1"/>
          </p:cNvSpPr>
          <p:nvPr/>
        </p:nvSpPr>
        <p:spPr bwMode="auto">
          <a:xfrm rot="-1927986">
            <a:off x="5406866" y="3339877"/>
            <a:ext cx="492444" cy="387798"/>
          </a:xfrm>
          <a:prstGeom prst="rect">
            <a:avLst/>
          </a:prstGeom>
          <a:noFill/>
          <a:ln w="9525" algn="ctr">
            <a:noFill/>
            <a:miter lim="800000"/>
            <a:headEnd/>
            <a:tailEnd/>
          </a:ln>
        </p:spPr>
        <p:txBody>
          <a:bodyPr wrap="none">
            <a:spAutoFit/>
          </a:bodyPr>
          <a:lstStyle/>
          <a:p>
            <a:pPr marL="231775" indent="-231775" algn="ctr">
              <a:lnSpc>
                <a:spcPct val="80000"/>
              </a:lnSpc>
              <a:spcBef>
                <a:spcPct val="20000"/>
              </a:spcBef>
            </a:pPr>
            <a:r>
              <a:rPr lang="en-US" b="1" dirty="0">
                <a:latin typeface="Arial" pitchFamily="34" charset="0"/>
                <a:cs typeface="Courier New" pitchFamily="49" charset="0"/>
              </a:rPr>
              <a:t>…</a:t>
            </a:r>
          </a:p>
        </p:txBody>
      </p:sp>
      <p:sp>
        <p:nvSpPr>
          <p:cNvPr id="10254" name="Freeform 38"/>
          <p:cNvSpPr>
            <a:spLocks/>
          </p:cNvSpPr>
          <p:nvPr/>
        </p:nvSpPr>
        <p:spPr bwMode="auto">
          <a:xfrm>
            <a:off x="3365500" y="4533900"/>
            <a:ext cx="419100" cy="461665"/>
          </a:xfrm>
          <a:custGeom>
            <a:avLst/>
            <a:gdLst>
              <a:gd name="T0" fmla="*/ 2147483647 w 264"/>
              <a:gd name="T1" fmla="*/ 2147483647 h 356"/>
              <a:gd name="T2" fmla="*/ 2147483647 w 264"/>
              <a:gd name="T3" fmla="*/ 2147483647 h 356"/>
              <a:gd name="T4" fmla="*/ 0 w 264"/>
              <a:gd name="T5" fmla="*/ 0 h 356"/>
              <a:gd name="T6" fmla="*/ 0 60000 65536"/>
              <a:gd name="T7" fmla="*/ 0 60000 65536"/>
              <a:gd name="T8" fmla="*/ 0 60000 65536"/>
              <a:gd name="T9" fmla="*/ 0 w 264"/>
              <a:gd name="T10" fmla="*/ 0 h 356"/>
              <a:gd name="T11" fmla="*/ 264 w 264"/>
              <a:gd name="T12" fmla="*/ 356 h 356"/>
            </a:gdLst>
            <a:ahLst/>
            <a:cxnLst>
              <a:cxn ang="T6">
                <a:pos x="T0" y="T1"/>
              </a:cxn>
              <a:cxn ang="T7">
                <a:pos x="T2" y="T3"/>
              </a:cxn>
              <a:cxn ang="T8">
                <a:pos x="T4" y="T5"/>
              </a:cxn>
            </a:cxnLst>
            <a:rect l="T9" t="T10" r="T11" b="T12"/>
            <a:pathLst>
              <a:path w="264" h="356">
                <a:moveTo>
                  <a:pt x="264" y="264"/>
                </a:moveTo>
                <a:cubicBezTo>
                  <a:pt x="231" y="272"/>
                  <a:pt x="108" y="356"/>
                  <a:pt x="64" y="312"/>
                </a:cubicBezTo>
                <a:cubicBezTo>
                  <a:pt x="20" y="268"/>
                  <a:pt x="13" y="65"/>
                  <a:pt x="0" y="0"/>
                </a:cubicBezTo>
              </a:path>
            </a:pathLst>
          </a:custGeom>
          <a:noFill/>
          <a:ln w="76200">
            <a:solidFill>
              <a:srgbClr val="00B0F0"/>
            </a:solidFill>
            <a:round/>
            <a:headEnd/>
            <a:tailEnd type="triangle" w="med" len="med"/>
          </a:ln>
        </p:spPr>
        <p:txBody>
          <a:bodyPr>
            <a:spAutoFit/>
          </a:bodyPr>
          <a:lstStyle/>
          <a:p>
            <a:endParaRPr lang="en-US" dirty="0">
              <a:latin typeface="Arial"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noFill/>
        </p:spPr>
        <p:txBody>
          <a:bodyPr/>
          <a:lstStyle/>
          <a:p>
            <a:r>
              <a:rPr lang="en-US" dirty="0"/>
              <a:t>Art of Multiprocessor Programming</a:t>
            </a:r>
          </a:p>
        </p:txBody>
      </p:sp>
      <p:sp>
        <p:nvSpPr>
          <p:cNvPr id="11267" name="Slide Number Placeholder 4"/>
          <p:cNvSpPr>
            <a:spLocks noGrp="1"/>
          </p:cNvSpPr>
          <p:nvPr>
            <p:ph type="sldNum" sz="quarter" idx="11"/>
          </p:nvPr>
        </p:nvSpPr>
        <p:spPr>
          <a:noFill/>
        </p:spPr>
        <p:txBody>
          <a:bodyPr/>
          <a:lstStyle/>
          <a:p>
            <a:fld id="{E89C6FD8-18EB-4780-9F2E-8BB2F676E699}" type="slidenum">
              <a:rPr lang="x-none" smtClean="0">
                <a:cs typeface="Arial" pitchFamily="34" charset="0"/>
              </a:rPr>
              <a:pPr/>
              <a:t>9</a:t>
            </a:fld>
            <a:endParaRPr lang="en-US" dirty="0">
              <a:cs typeface="Arial" pitchFamily="34" charset="0"/>
            </a:endParaRPr>
          </a:p>
        </p:txBody>
      </p:sp>
      <p:sp>
        <p:nvSpPr>
          <p:cNvPr id="11268" name="Rectangle 2"/>
          <p:cNvSpPr>
            <a:spLocks noGrp="1" noChangeArrowheads="1"/>
          </p:cNvSpPr>
          <p:nvPr>
            <p:ph type="title"/>
          </p:nvPr>
        </p:nvSpPr>
        <p:spPr/>
        <p:txBody>
          <a:bodyPr/>
          <a:lstStyle/>
          <a:p>
            <a:r>
              <a:rPr lang="en-US" dirty="0"/>
              <a:t>Blocking</a:t>
            </a:r>
          </a:p>
        </p:txBody>
      </p:sp>
      <p:sp>
        <p:nvSpPr>
          <p:cNvPr id="1684483" name="Cloud"/>
          <p:cNvSpPr>
            <a:spLocks noChangeAspect="1" noEditPoints="1" noChangeArrowheads="1"/>
          </p:cNvSpPr>
          <p:nvPr/>
        </p:nvSpPr>
        <p:spPr bwMode="auto">
          <a:xfrm>
            <a:off x="1841500" y="3170238"/>
            <a:ext cx="3581400" cy="18383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dirty="0">
              <a:latin typeface="Arial" pitchFamily="34" charset="0"/>
            </a:endParaRPr>
          </a:p>
        </p:txBody>
      </p:sp>
      <p:grpSp>
        <p:nvGrpSpPr>
          <p:cNvPr id="11271" name="Group 6"/>
          <p:cNvGrpSpPr>
            <a:grpSpLocks/>
          </p:cNvGrpSpPr>
          <p:nvPr/>
        </p:nvGrpSpPr>
        <p:grpSpPr bwMode="auto">
          <a:xfrm>
            <a:off x="336550" y="2646363"/>
            <a:ext cx="1206500" cy="1189037"/>
            <a:chOff x="1584" y="816"/>
            <a:chExt cx="912" cy="816"/>
          </a:xfrm>
          <a:effectLst>
            <a:glow rad="101600">
              <a:schemeClr val="accent3">
                <a:satMod val="175000"/>
                <a:alpha val="40000"/>
              </a:schemeClr>
            </a:glow>
          </a:effectLst>
        </p:grpSpPr>
        <p:sp>
          <p:nvSpPr>
            <p:cNvPr id="11274" name="Freeform 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75" name="Freeform 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76" name="Freeform 9"/>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77" name="Freeform 1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11278" name="Freeform 1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11279" name="Freeform 1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11280" name="Freeform 13"/>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81" name="Freeform 14"/>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82" name="Freeform 15"/>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1272" name="AutoShape 16"/>
          <p:cNvSpPr>
            <a:spLocks noChangeArrowheads="1"/>
          </p:cNvSpPr>
          <p:nvPr/>
        </p:nvSpPr>
        <p:spPr bwMode="auto">
          <a:xfrm>
            <a:off x="1803400" y="1714500"/>
            <a:ext cx="1612900" cy="660400"/>
          </a:xfrm>
          <a:prstGeom prst="cloudCallout">
            <a:avLst>
              <a:gd name="adj1" fmla="val -67028"/>
              <a:gd name="adj2" fmla="val 121875"/>
            </a:avLst>
          </a:prstGeom>
          <a:solidFill>
            <a:srgbClr val="FFFFFF"/>
          </a:solidFill>
          <a:ln w="38100">
            <a:solidFill>
              <a:srgbClr val="00B0F0"/>
            </a:solidFill>
            <a:round/>
            <a:headEnd/>
            <a:tailEnd/>
          </a:ln>
        </p:spPr>
        <p:txBody>
          <a:bodyPr/>
          <a:lstStyle/>
          <a:p>
            <a:pPr marL="231775" indent="-231775" algn="ctr">
              <a:lnSpc>
                <a:spcPct val="80000"/>
              </a:lnSpc>
              <a:spcBef>
                <a:spcPct val="20000"/>
              </a:spcBef>
            </a:pPr>
            <a:r>
              <a:rPr lang="en-US" b="1" dirty="0">
                <a:latin typeface="Arial" pitchFamily="34" charset="0"/>
                <a:cs typeface="Courier New" pitchFamily="49" charset="0"/>
              </a:rPr>
              <a:t>zzz …</a:t>
            </a:r>
          </a:p>
        </p:txBody>
      </p:sp>
      <p:sp>
        <p:nvSpPr>
          <p:cNvPr id="11273" name="Text Box 17"/>
          <p:cNvSpPr txBox="1">
            <a:spLocks noChangeArrowheads="1"/>
          </p:cNvSpPr>
          <p:nvPr/>
        </p:nvSpPr>
        <p:spPr bwMode="auto">
          <a:xfrm>
            <a:off x="3554413" y="2312988"/>
            <a:ext cx="4575175" cy="683264"/>
          </a:xfrm>
          <a:prstGeom prst="rect">
            <a:avLst/>
          </a:prstGeom>
          <a:noFill/>
          <a:ln w="38100" algn="ctr">
            <a:solidFill>
              <a:srgbClr val="FF0000"/>
            </a:solidFill>
            <a:miter lim="800000"/>
            <a:headEnd/>
            <a:tailEnd/>
          </a:ln>
        </p:spPr>
        <p:txBody>
          <a:bodyPr>
            <a:spAutoFit/>
          </a:bodyPr>
          <a:lstStyle/>
          <a:p>
            <a:pPr marL="231775" indent="-231775" algn="ctr">
              <a:lnSpc>
                <a:spcPct val="80000"/>
              </a:lnSpc>
              <a:spcBef>
                <a:spcPct val="20000"/>
              </a:spcBef>
            </a:pPr>
            <a:r>
              <a:rPr lang="en-US" i="1" dirty="0">
                <a:solidFill>
                  <a:schemeClr val="bg1"/>
                </a:solidFill>
                <a:latin typeface="Arial" pitchFamily="34" charset="0"/>
                <a:cs typeface="Arial" pitchFamily="34" charset="0"/>
              </a:rPr>
              <a:t>Block</a:t>
            </a:r>
            <a:r>
              <a:rPr lang="en-US" dirty="0">
                <a:solidFill>
                  <a:srgbClr val="FFFF00"/>
                </a:solidFill>
                <a:latin typeface="Arial" pitchFamily="34" charset="0"/>
                <a:cs typeface="Arial" pitchFamily="34" charset="0"/>
              </a:rPr>
              <a:t> on attempt to remove from empty stack or queue</a:t>
            </a:r>
          </a:p>
        </p:txBody>
      </p:sp>
      <p:sp>
        <p:nvSpPr>
          <p:cNvPr id="2" name="Freeform 1"/>
          <p:cNvSpPr/>
          <p:nvPr/>
        </p:nvSpPr>
        <p:spPr bwMode="auto">
          <a:xfrm>
            <a:off x="1676400" y="2835470"/>
            <a:ext cx="1021080" cy="715450"/>
          </a:xfrm>
          <a:custGeom>
            <a:avLst/>
            <a:gdLst>
              <a:gd name="connsiteX0" fmla="*/ 0 w 1021080"/>
              <a:gd name="connsiteY0" fmla="*/ 90610 h 715450"/>
              <a:gd name="connsiteX1" fmla="*/ 746760 w 1021080"/>
              <a:gd name="connsiteY1" fmla="*/ 52510 h 715450"/>
              <a:gd name="connsiteX2" fmla="*/ 1021080 w 1021080"/>
              <a:gd name="connsiteY2" fmla="*/ 715450 h 715450"/>
            </a:gdLst>
            <a:ahLst/>
            <a:cxnLst>
              <a:cxn ang="0">
                <a:pos x="connsiteX0" y="connsiteY0"/>
              </a:cxn>
              <a:cxn ang="0">
                <a:pos x="connsiteX1" y="connsiteY1"/>
              </a:cxn>
              <a:cxn ang="0">
                <a:pos x="connsiteX2" y="connsiteY2"/>
              </a:cxn>
            </a:cxnLst>
            <a:rect l="l" t="t" r="r" b="b"/>
            <a:pathLst>
              <a:path w="1021080" h="715450">
                <a:moveTo>
                  <a:pt x="0" y="90610"/>
                </a:moveTo>
                <a:cubicBezTo>
                  <a:pt x="288290" y="19490"/>
                  <a:pt x="576580" y="-51630"/>
                  <a:pt x="746760" y="52510"/>
                </a:cubicBezTo>
                <a:cubicBezTo>
                  <a:pt x="916940" y="156650"/>
                  <a:pt x="969010" y="436050"/>
                  <a:pt x="1021080" y="715450"/>
                </a:cubicBezTo>
              </a:path>
            </a:pathLst>
          </a:custGeom>
          <a:noFill/>
          <a:ln w="76200" cap="flat" cmpd="sng" algn="ctr">
            <a:solidFill>
              <a:srgbClr val="00B0F0"/>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Comic Sans MS" pitchFamily="66"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3"/>
          <p:cNvSpPr>
            <a:spLocks noGrp="1"/>
          </p:cNvSpPr>
          <p:nvPr>
            <p:ph type="ftr" sz="quarter" idx="10"/>
          </p:nvPr>
        </p:nvSpPr>
        <p:spPr>
          <a:noFill/>
        </p:spPr>
        <p:txBody>
          <a:bodyPr/>
          <a:lstStyle/>
          <a:p>
            <a:r>
              <a:rPr lang="en-US" dirty="0"/>
              <a:t>Art of Multiprocessor Programming</a:t>
            </a:r>
          </a:p>
        </p:txBody>
      </p:sp>
      <p:sp>
        <p:nvSpPr>
          <p:cNvPr id="12291" name="Slide Number Placeholder 4"/>
          <p:cNvSpPr>
            <a:spLocks noGrp="1"/>
          </p:cNvSpPr>
          <p:nvPr>
            <p:ph type="sldNum" sz="quarter" idx="11"/>
          </p:nvPr>
        </p:nvSpPr>
        <p:spPr>
          <a:noFill/>
        </p:spPr>
        <p:txBody>
          <a:bodyPr/>
          <a:lstStyle/>
          <a:p>
            <a:fld id="{B041F806-926A-4BB5-A8FD-6ED2A05906BD}" type="slidenum">
              <a:rPr lang="x-none" smtClean="0">
                <a:solidFill>
                  <a:srgbClr val="FFFF00"/>
                </a:solidFill>
                <a:cs typeface="Arial" pitchFamily="34" charset="0"/>
              </a:rPr>
              <a:pPr/>
              <a:t>10</a:t>
            </a:fld>
            <a:endParaRPr lang="en-US" dirty="0">
              <a:solidFill>
                <a:srgbClr val="FFFF00"/>
              </a:solidFill>
              <a:cs typeface="Arial" pitchFamily="34" charset="0"/>
            </a:endParaRPr>
          </a:p>
        </p:txBody>
      </p:sp>
      <p:sp>
        <p:nvSpPr>
          <p:cNvPr id="12292" name="Rectangle 2"/>
          <p:cNvSpPr>
            <a:spLocks noGrp="1" noChangeArrowheads="1"/>
          </p:cNvSpPr>
          <p:nvPr>
            <p:ph type="title"/>
          </p:nvPr>
        </p:nvSpPr>
        <p:spPr/>
        <p:txBody>
          <a:bodyPr/>
          <a:lstStyle/>
          <a:p>
            <a:r>
              <a:rPr lang="en-US" dirty="0"/>
              <a:t>Blocking</a:t>
            </a:r>
          </a:p>
        </p:txBody>
      </p:sp>
      <p:sp>
        <p:nvSpPr>
          <p:cNvPr id="12295" name="AutoShape 15"/>
          <p:cNvSpPr>
            <a:spLocks noChangeArrowheads="1"/>
          </p:cNvSpPr>
          <p:nvPr/>
        </p:nvSpPr>
        <p:spPr bwMode="auto">
          <a:xfrm>
            <a:off x="1803400" y="1714500"/>
            <a:ext cx="1612900" cy="660400"/>
          </a:xfrm>
          <a:prstGeom prst="cloudCallout">
            <a:avLst>
              <a:gd name="adj1" fmla="val -67028"/>
              <a:gd name="adj2" fmla="val 121875"/>
            </a:avLst>
          </a:prstGeom>
          <a:solidFill>
            <a:schemeClr val="tx1"/>
          </a:solidFill>
          <a:ln w="38100">
            <a:solidFill>
              <a:srgbClr val="00B0F0"/>
            </a:solidFill>
            <a:round/>
            <a:headEnd/>
            <a:tailEnd/>
          </a:ln>
        </p:spPr>
        <p:txBody>
          <a:bodyPr/>
          <a:lstStyle/>
          <a:p>
            <a:pPr marL="231775" indent="-231775" algn="ctr">
              <a:lnSpc>
                <a:spcPct val="80000"/>
              </a:lnSpc>
              <a:spcBef>
                <a:spcPct val="20000"/>
              </a:spcBef>
            </a:pPr>
            <a:r>
              <a:rPr lang="en-US" b="1" dirty="0">
                <a:solidFill>
                  <a:srgbClr val="FFFF00"/>
                </a:solidFill>
                <a:latin typeface="Arial" pitchFamily="34" charset="0"/>
                <a:cs typeface="Courier New" pitchFamily="49" charset="0"/>
              </a:rPr>
              <a:t>zzz …</a:t>
            </a:r>
          </a:p>
        </p:txBody>
      </p:sp>
      <p:sp>
        <p:nvSpPr>
          <p:cNvPr id="1686544" name="Cloud"/>
          <p:cNvSpPr>
            <a:spLocks noChangeAspect="1" noEditPoints="1" noChangeArrowheads="1"/>
          </p:cNvSpPr>
          <p:nvPr/>
        </p:nvSpPr>
        <p:spPr bwMode="auto">
          <a:xfrm>
            <a:off x="2159000" y="3284538"/>
            <a:ext cx="3581400" cy="18383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dirty="0">
              <a:solidFill>
                <a:srgbClr val="FFFF00"/>
              </a:solidFill>
              <a:latin typeface="Arial" pitchFamily="34" charset="0"/>
            </a:endParaRPr>
          </a:p>
        </p:txBody>
      </p:sp>
      <p:grpSp>
        <p:nvGrpSpPr>
          <p:cNvPr id="12297" name="Group 17"/>
          <p:cNvGrpSpPr>
            <a:grpSpLocks/>
          </p:cNvGrpSpPr>
          <p:nvPr/>
        </p:nvGrpSpPr>
        <p:grpSpPr bwMode="auto">
          <a:xfrm>
            <a:off x="2797175" y="3606800"/>
            <a:ext cx="779463" cy="536575"/>
            <a:chOff x="3507" y="1789"/>
            <a:chExt cx="858" cy="497"/>
          </a:xfrm>
        </p:grpSpPr>
        <p:sp>
          <p:nvSpPr>
            <p:cNvPr id="12315" name="Oval 18"/>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12316" name="Group 19"/>
            <p:cNvGrpSpPr>
              <a:grpSpLocks/>
            </p:cNvGrpSpPr>
            <p:nvPr/>
          </p:nvGrpSpPr>
          <p:grpSpPr bwMode="auto">
            <a:xfrm>
              <a:off x="3758" y="2002"/>
              <a:ext cx="357" cy="76"/>
              <a:chOff x="4109" y="1226"/>
              <a:chExt cx="357" cy="76"/>
            </a:xfrm>
          </p:grpSpPr>
          <p:sp>
            <p:nvSpPr>
              <p:cNvPr id="12317" name="Freeform 2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12318" name="Freeform 2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12319" name="Freeform 2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12298" name="Group 23"/>
          <p:cNvGrpSpPr>
            <a:grpSpLocks/>
          </p:cNvGrpSpPr>
          <p:nvPr/>
        </p:nvGrpSpPr>
        <p:grpSpPr bwMode="auto">
          <a:xfrm>
            <a:off x="3609975" y="4305300"/>
            <a:ext cx="779463" cy="536575"/>
            <a:chOff x="3507" y="1789"/>
            <a:chExt cx="858" cy="497"/>
          </a:xfrm>
        </p:grpSpPr>
        <p:sp>
          <p:nvSpPr>
            <p:cNvPr id="12310" name="Oval 24"/>
            <p:cNvSpPr>
              <a:spLocks noChangeArrowheads="1"/>
            </p:cNvSpPr>
            <p:nvPr/>
          </p:nvSpPr>
          <p:spPr bwMode="auto">
            <a:xfrm>
              <a:off x="3507" y="1789"/>
              <a:ext cx="858" cy="497"/>
            </a:xfrm>
            <a:prstGeom prst="ellipse">
              <a:avLst/>
            </a:prstGeom>
            <a:solidFill>
              <a:srgbClr val="FF0000"/>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12311" name="Group 25"/>
            <p:cNvGrpSpPr>
              <a:grpSpLocks/>
            </p:cNvGrpSpPr>
            <p:nvPr/>
          </p:nvGrpSpPr>
          <p:grpSpPr bwMode="auto">
            <a:xfrm>
              <a:off x="3758" y="2002"/>
              <a:ext cx="357" cy="76"/>
              <a:chOff x="4109" y="1226"/>
              <a:chExt cx="357" cy="76"/>
            </a:xfrm>
          </p:grpSpPr>
          <p:sp>
            <p:nvSpPr>
              <p:cNvPr id="12312" name="Freeform 2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12313" name="Freeform 2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12314" name="Freeform 2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grpSp>
        <p:nvGrpSpPr>
          <p:cNvPr id="12299" name="Group 29"/>
          <p:cNvGrpSpPr>
            <a:grpSpLocks/>
          </p:cNvGrpSpPr>
          <p:nvPr/>
        </p:nvGrpSpPr>
        <p:grpSpPr bwMode="auto">
          <a:xfrm>
            <a:off x="4117975" y="3543300"/>
            <a:ext cx="779463" cy="536575"/>
            <a:chOff x="3507" y="1789"/>
            <a:chExt cx="858" cy="497"/>
          </a:xfrm>
        </p:grpSpPr>
        <p:sp>
          <p:nvSpPr>
            <p:cNvPr id="12305" name="Oval 30"/>
            <p:cNvSpPr>
              <a:spLocks noChangeArrowheads="1"/>
            </p:cNvSpPr>
            <p:nvPr/>
          </p:nvSpPr>
          <p:spPr bwMode="auto">
            <a:xfrm>
              <a:off x="3507" y="1789"/>
              <a:ext cx="858" cy="497"/>
            </a:xfrm>
            <a:prstGeom prst="ellipse">
              <a:avLst/>
            </a:prstGeom>
            <a:solidFill>
              <a:srgbClr val="00CC00"/>
            </a:solid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nvGrpSpPr>
            <p:cNvPr id="12306" name="Group 31"/>
            <p:cNvGrpSpPr>
              <a:grpSpLocks/>
            </p:cNvGrpSpPr>
            <p:nvPr/>
          </p:nvGrpSpPr>
          <p:grpSpPr bwMode="auto">
            <a:xfrm>
              <a:off x="3758" y="2002"/>
              <a:ext cx="357" cy="76"/>
              <a:chOff x="4109" y="1226"/>
              <a:chExt cx="357" cy="76"/>
            </a:xfrm>
          </p:grpSpPr>
          <p:sp>
            <p:nvSpPr>
              <p:cNvPr id="12307" name="Freeform 3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12308" name="Freeform 3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sp>
            <p:nvSpPr>
              <p:cNvPr id="12309" name="Freeform 3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endParaRPr lang="en-US" dirty="0">
                  <a:solidFill>
                    <a:srgbClr val="FFFF00"/>
                  </a:solidFill>
                  <a:latin typeface="Arial" pitchFamily="34" charset="0"/>
                </a:endParaRPr>
              </a:p>
            </p:txBody>
          </p:sp>
        </p:grpSp>
      </p:grpSp>
      <p:sp>
        <p:nvSpPr>
          <p:cNvPr id="12300" name="Line 35"/>
          <p:cNvSpPr>
            <a:spLocks noChangeShapeType="1"/>
          </p:cNvSpPr>
          <p:nvPr/>
        </p:nvSpPr>
        <p:spPr bwMode="auto">
          <a:xfrm>
            <a:off x="3937000" y="3467100"/>
            <a:ext cx="0" cy="774700"/>
          </a:xfrm>
          <a:prstGeom prst="line">
            <a:avLst/>
          </a:prstGeom>
          <a:noFill/>
          <a:ln w="38100">
            <a:solidFill>
              <a:schemeClr val="tx1"/>
            </a:solidFill>
            <a:round/>
            <a:headEnd/>
            <a:tailEnd/>
          </a:ln>
        </p:spPr>
        <p:txBody>
          <a:bodyPr>
            <a:spAutoFit/>
          </a:bodyPr>
          <a:lstStyle/>
          <a:p>
            <a:endParaRPr lang="en-US" dirty="0">
              <a:solidFill>
                <a:srgbClr val="FFFF00"/>
              </a:solidFill>
              <a:latin typeface="Arial" pitchFamily="34" charset="0"/>
            </a:endParaRPr>
          </a:p>
        </p:txBody>
      </p:sp>
      <p:sp>
        <p:nvSpPr>
          <p:cNvPr id="12301" name="Line 36"/>
          <p:cNvSpPr>
            <a:spLocks noChangeShapeType="1"/>
          </p:cNvSpPr>
          <p:nvPr/>
        </p:nvSpPr>
        <p:spPr bwMode="auto">
          <a:xfrm>
            <a:off x="2197100" y="4254500"/>
            <a:ext cx="3505200" cy="0"/>
          </a:xfrm>
          <a:prstGeom prst="line">
            <a:avLst/>
          </a:prstGeom>
          <a:noFill/>
          <a:ln w="38100">
            <a:solidFill>
              <a:schemeClr val="tx1"/>
            </a:solidFill>
            <a:round/>
            <a:headEnd/>
            <a:tailEnd/>
          </a:ln>
        </p:spPr>
        <p:txBody>
          <a:bodyPr>
            <a:spAutoFit/>
          </a:bodyPr>
          <a:lstStyle/>
          <a:p>
            <a:endParaRPr lang="en-US" dirty="0">
              <a:solidFill>
                <a:srgbClr val="FFFF00"/>
              </a:solidFill>
              <a:latin typeface="Arial" pitchFamily="34" charset="0"/>
            </a:endParaRPr>
          </a:p>
        </p:txBody>
      </p:sp>
      <p:sp>
        <p:nvSpPr>
          <p:cNvPr id="12302" name="Line 37"/>
          <p:cNvSpPr>
            <a:spLocks noChangeShapeType="1"/>
          </p:cNvSpPr>
          <p:nvPr/>
        </p:nvSpPr>
        <p:spPr bwMode="auto">
          <a:xfrm flipH="1">
            <a:off x="3200400" y="4267200"/>
            <a:ext cx="12700" cy="711200"/>
          </a:xfrm>
          <a:prstGeom prst="line">
            <a:avLst/>
          </a:prstGeom>
          <a:noFill/>
          <a:ln w="38100">
            <a:solidFill>
              <a:schemeClr val="tx1"/>
            </a:solidFill>
            <a:round/>
            <a:headEnd/>
            <a:tailEnd/>
          </a:ln>
        </p:spPr>
        <p:txBody>
          <a:bodyPr>
            <a:spAutoFit/>
          </a:bodyPr>
          <a:lstStyle/>
          <a:p>
            <a:endParaRPr lang="en-US" dirty="0">
              <a:solidFill>
                <a:srgbClr val="FFFF00"/>
              </a:solidFill>
              <a:latin typeface="Arial" pitchFamily="34" charset="0"/>
            </a:endParaRPr>
          </a:p>
        </p:txBody>
      </p:sp>
      <p:sp>
        <p:nvSpPr>
          <p:cNvPr id="12303" name="Line 38"/>
          <p:cNvSpPr>
            <a:spLocks noChangeShapeType="1"/>
          </p:cNvSpPr>
          <p:nvPr/>
        </p:nvSpPr>
        <p:spPr bwMode="auto">
          <a:xfrm flipH="1">
            <a:off x="4699000" y="4267200"/>
            <a:ext cx="12700" cy="584200"/>
          </a:xfrm>
          <a:prstGeom prst="line">
            <a:avLst/>
          </a:prstGeom>
          <a:noFill/>
          <a:ln w="38100">
            <a:solidFill>
              <a:schemeClr val="tx1"/>
            </a:solidFill>
            <a:round/>
            <a:headEnd/>
            <a:tailEnd/>
          </a:ln>
        </p:spPr>
        <p:txBody>
          <a:bodyPr>
            <a:spAutoFit/>
          </a:bodyPr>
          <a:lstStyle/>
          <a:p>
            <a:endParaRPr lang="en-US" dirty="0">
              <a:solidFill>
                <a:srgbClr val="FFFF00"/>
              </a:solidFill>
              <a:latin typeface="Arial" pitchFamily="34" charset="0"/>
            </a:endParaRPr>
          </a:p>
        </p:txBody>
      </p:sp>
      <p:sp>
        <p:nvSpPr>
          <p:cNvPr id="12304" name="Text Box 39"/>
          <p:cNvSpPr txBox="1">
            <a:spLocks noChangeArrowheads="1"/>
          </p:cNvSpPr>
          <p:nvPr/>
        </p:nvSpPr>
        <p:spPr bwMode="auto">
          <a:xfrm>
            <a:off x="3554413" y="2312988"/>
            <a:ext cx="4575175" cy="683264"/>
          </a:xfrm>
          <a:prstGeom prst="rect">
            <a:avLst/>
          </a:prstGeom>
          <a:noFill/>
          <a:ln w="38100" algn="ctr">
            <a:solidFill>
              <a:srgbClr val="FF0000"/>
            </a:solidFill>
            <a:miter lim="800000"/>
            <a:headEnd/>
            <a:tailEnd/>
          </a:ln>
        </p:spPr>
        <p:txBody>
          <a:bodyPr>
            <a:spAutoFit/>
          </a:bodyPr>
          <a:lstStyle/>
          <a:p>
            <a:pPr marL="231775" indent="-231775" algn="ctr">
              <a:lnSpc>
                <a:spcPct val="80000"/>
              </a:lnSpc>
              <a:spcBef>
                <a:spcPct val="20000"/>
              </a:spcBef>
            </a:pPr>
            <a:r>
              <a:rPr lang="en-US" i="1" dirty="0">
                <a:solidFill>
                  <a:schemeClr val="bg1"/>
                </a:solidFill>
                <a:latin typeface="Arial" pitchFamily="34" charset="0"/>
                <a:cs typeface="Arial" pitchFamily="34" charset="0"/>
              </a:rPr>
              <a:t>Block</a:t>
            </a:r>
            <a:r>
              <a:rPr lang="en-US" dirty="0">
                <a:solidFill>
                  <a:srgbClr val="FFFF00"/>
                </a:solidFill>
                <a:latin typeface="Arial" pitchFamily="34" charset="0"/>
                <a:cs typeface="Arial" pitchFamily="34" charset="0"/>
              </a:rPr>
              <a:t> on attempt to add to full bounded stack or queue</a:t>
            </a:r>
          </a:p>
        </p:txBody>
      </p:sp>
      <p:sp>
        <p:nvSpPr>
          <p:cNvPr id="43" name="Freeform 42"/>
          <p:cNvSpPr/>
          <p:nvPr/>
        </p:nvSpPr>
        <p:spPr bwMode="auto">
          <a:xfrm>
            <a:off x="1676400" y="2835470"/>
            <a:ext cx="1021080" cy="715450"/>
          </a:xfrm>
          <a:custGeom>
            <a:avLst/>
            <a:gdLst>
              <a:gd name="connsiteX0" fmla="*/ 0 w 1021080"/>
              <a:gd name="connsiteY0" fmla="*/ 90610 h 715450"/>
              <a:gd name="connsiteX1" fmla="*/ 746760 w 1021080"/>
              <a:gd name="connsiteY1" fmla="*/ 52510 h 715450"/>
              <a:gd name="connsiteX2" fmla="*/ 1021080 w 1021080"/>
              <a:gd name="connsiteY2" fmla="*/ 715450 h 715450"/>
            </a:gdLst>
            <a:ahLst/>
            <a:cxnLst>
              <a:cxn ang="0">
                <a:pos x="connsiteX0" y="connsiteY0"/>
              </a:cxn>
              <a:cxn ang="0">
                <a:pos x="connsiteX1" y="connsiteY1"/>
              </a:cxn>
              <a:cxn ang="0">
                <a:pos x="connsiteX2" y="connsiteY2"/>
              </a:cxn>
            </a:cxnLst>
            <a:rect l="l" t="t" r="r" b="b"/>
            <a:pathLst>
              <a:path w="1021080" h="715450">
                <a:moveTo>
                  <a:pt x="0" y="90610"/>
                </a:moveTo>
                <a:cubicBezTo>
                  <a:pt x="288290" y="19490"/>
                  <a:pt x="576580" y="-51630"/>
                  <a:pt x="746760" y="52510"/>
                </a:cubicBezTo>
                <a:cubicBezTo>
                  <a:pt x="916940" y="156650"/>
                  <a:pt x="969010" y="436050"/>
                  <a:pt x="1021080" y="715450"/>
                </a:cubicBezTo>
              </a:path>
            </a:pathLst>
          </a:custGeom>
          <a:noFill/>
          <a:ln w="76200" cap="flat" cmpd="sng" algn="ctr">
            <a:solidFill>
              <a:srgbClr val="00B0F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grpSp>
        <p:nvGrpSpPr>
          <p:cNvPr id="2" name="Group 6">
            <a:extLst>
              <a:ext uri="{FF2B5EF4-FFF2-40B4-BE49-F238E27FC236}">
                <a16:creationId xmlns:a16="http://schemas.microsoft.com/office/drawing/2014/main" id="{C2E1AF7E-BC40-1409-D9F6-AA8290C74A3C}"/>
              </a:ext>
            </a:extLst>
          </p:cNvPr>
          <p:cNvGrpSpPr>
            <a:grpSpLocks/>
          </p:cNvGrpSpPr>
          <p:nvPr/>
        </p:nvGrpSpPr>
        <p:grpSpPr bwMode="auto">
          <a:xfrm>
            <a:off x="336550" y="2646363"/>
            <a:ext cx="1206500" cy="1189037"/>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97BE658D-5421-B59E-6EE4-D56FE15A073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8">
              <a:extLst>
                <a:ext uri="{FF2B5EF4-FFF2-40B4-BE49-F238E27FC236}">
                  <a16:creationId xmlns:a16="http://schemas.microsoft.com/office/drawing/2014/main" id="{1C7AA3B3-6A25-8CC6-D8A7-EA7AFCDEA3D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9">
              <a:extLst>
                <a:ext uri="{FF2B5EF4-FFF2-40B4-BE49-F238E27FC236}">
                  <a16:creationId xmlns:a16="http://schemas.microsoft.com/office/drawing/2014/main" id="{314DF41D-2E98-CC91-7620-46AF81BBD392}"/>
                </a:ext>
              </a:extLst>
            </p:cNvPr>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10">
              <a:extLst>
                <a:ext uri="{FF2B5EF4-FFF2-40B4-BE49-F238E27FC236}">
                  <a16:creationId xmlns:a16="http://schemas.microsoft.com/office/drawing/2014/main" id="{59352C3A-E176-3377-D0E8-35061A19EC0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11">
              <a:extLst>
                <a:ext uri="{FF2B5EF4-FFF2-40B4-BE49-F238E27FC236}">
                  <a16:creationId xmlns:a16="http://schemas.microsoft.com/office/drawing/2014/main" id="{A70F3764-7F7B-CF5F-B0AA-318FAEC2E0F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12">
              <a:extLst>
                <a:ext uri="{FF2B5EF4-FFF2-40B4-BE49-F238E27FC236}">
                  <a16:creationId xmlns:a16="http://schemas.microsoft.com/office/drawing/2014/main" id="{02FB4FE5-DC4E-4B22-6E69-C88D6196AD5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13">
              <a:extLst>
                <a:ext uri="{FF2B5EF4-FFF2-40B4-BE49-F238E27FC236}">
                  <a16:creationId xmlns:a16="http://schemas.microsoft.com/office/drawing/2014/main" id="{109CA478-88F3-A95E-7DBE-837B72ABCCE4}"/>
                </a:ext>
              </a:extLst>
            </p:cNvPr>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14">
              <a:extLst>
                <a:ext uri="{FF2B5EF4-FFF2-40B4-BE49-F238E27FC236}">
                  <a16:creationId xmlns:a16="http://schemas.microsoft.com/office/drawing/2014/main" id="{91C52A46-80C3-936A-93E0-3E973A493CF2}"/>
                </a:ext>
              </a:extLst>
            </p:cNvPr>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15">
              <a:extLst>
                <a:ext uri="{FF2B5EF4-FFF2-40B4-BE49-F238E27FC236}">
                  <a16:creationId xmlns:a16="http://schemas.microsoft.com/office/drawing/2014/main" id="{E72CDA96-B636-DA1E-0757-283637DAC826}"/>
                </a:ext>
              </a:extLst>
            </p:cNvPr>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p:cNvSpPr>
            <a:spLocks noGrp="1"/>
          </p:cNvSpPr>
          <p:nvPr>
            <p:ph type="ftr" sz="quarter" idx="10"/>
          </p:nvPr>
        </p:nvSpPr>
        <p:spPr>
          <a:noFill/>
        </p:spPr>
        <p:txBody>
          <a:bodyPr/>
          <a:lstStyle/>
          <a:p>
            <a:r>
              <a:rPr lang="en-US" dirty="0"/>
              <a:t>Art of Multiprocessor Programming</a:t>
            </a:r>
          </a:p>
        </p:txBody>
      </p:sp>
      <p:sp>
        <p:nvSpPr>
          <p:cNvPr id="13315" name="Slide Number Placeholder 4"/>
          <p:cNvSpPr>
            <a:spLocks noGrp="1"/>
          </p:cNvSpPr>
          <p:nvPr>
            <p:ph type="sldNum" sz="quarter" idx="11"/>
          </p:nvPr>
        </p:nvSpPr>
        <p:spPr>
          <a:noFill/>
        </p:spPr>
        <p:txBody>
          <a:bodyPr/>
          <a:lstStyle/>
          <a:p>
            <a:fld id="{8382869A-25DF-4A0F-8986-F7FB85B4333E}" type="slidenum">
              <a:rPr lang="x-none" smtClean="0">
                <a:solidFill>
                  <a:srgbClr val="FFFF00"/>
                </a:solidFill>
                <a:cs typeface="Arial" pitchFamily="34" charset="0"/>
              </a:rPr>
              <a:pPr/>
              <a:t>11</a:t>
            </a:fld>
            <a:endParaRPr lang="en-US" dirty="0">
              <a:solidFill>
                <a:srgbClr val="FFFF00"/>
              </a:solidFill>
              <a:cs typeface="Arial" pitchFamily="34" charset="0"/>
            </a:endParaRPr>
          </a:p>
        </p:txBody>
      </p:sp>
      <p:sp>
        <p:nvSpPr>
          <p:cNvPr id="13316" name="Rectangle 2"/>
          <p:cNvSpPr>
            <a:spLocks noGrp="1" noChangeArrowheads="1"/>
          </p:cNvSpPr>
          <p:nvPr>
            <p:ph type="title"/>
          </p:nvPr>
        </p:nvSpPr>
        <p:spPr/>
        <p:txBody>
          <a:bodyPr/>
          <a:lstStyle/>
          <a:p>
            <a:r>
              <a:rPr lang="en-US" dirty="0"/>
              <a:t>Non-Blocking</a:t>
            </a:r>
          </a:p>
        </p:txBody>
      </p:sp>
      <p:sp>
        <p:nvSpPr>
          <p:cNvPr id="1688579" name="Cloud"/>
          <p:cNvSpPr>
            <a:spLocks noChangeAspect="1" noEditPoints="1" noChangeArrowheads="1"/>
          </p:cNvSpPr>
          <p:nvPr/>
        </p:nvSpPr>
        <p:spPr bwMode="auto">
          <a:xfrm>
            <a:off x="1841500" y="3170238"/>
            <a:ext cx="3581400" cy="18383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dirty="0">
              <a:solidFill>
                <a:srgbClr val="FFFF00"/>
              </a:solidFill>
              <a:latin typeface="Arial" pitchFamily="34" charset="0"/>
            </a:endParaRPr>
          </a:p>
        </p:txBody>
      </p:sp>
      <p:sp>
        <p:nvSpPr>
          <p:cNvPr id="13319" name="AutoShape 15"/>
          <p:cNvSpPr>
            <a:spLocks noChangeArrowheads="1"/>
          </p:cNvSpPr>
          <p:nvPr/>
        </p:nvSpPr>
        <p:spPr bwMode="auto">
          <a:xfrm>
            <a:off x="1460310" y="1714500"/>
            <a:ext cx="1955990" cy="660400"/>
          </a:xfrm>
          <a:prstGeom prst="cloudCallout">
            <a:avLst>
              <a:gd name="adj1" fmla="val -67028"/>
              <a:gd name="adj2" fmla="val 121875"/>
            </a:avLst>
          </a:prstGeom>
          <a:solidFill>
            <a:schemeClr val="tx1"/>
          </a:solidFill>
          <a:ln w="38100">
            <a:solidFill>
              <a:srgbClr val="00B0F0"/>
            </a:solidFill>
            <a:round/>
            <a:headEnd/>
            <a:tailEnd/>
          </a:ln>
        </p:spPr>
        <p:txBody>
          <a:bodyPr/>
          <a:lstStyle/>
          <a:p>
            <a:pPr marL="231775" indent="-231775" algn="ctr">
              <a:lnSpc>
                <a:spcPct val="80000"/>
              </a:lnSpc>
              <a:spcBef>
                <a:spcPct val="20000"/>
              </a:spcBef>
            </a:pPr>
            <a:r>
              <a:rPr lang="en-US" b="1" dirty="0">
                <a:solidFill>
                  <a:srgbClr val="FFFF00"/>
                </a:solidFill>
                <a:latin typeface="Arial" pitchFamily="34" charset="0"/>
                <a:cs typeface="Arial" pitchFamily="34" charset="0"/>
              </a:rPr>
              <a:t>Ouch!</a:t>
            </a:r>
          </a:p>
        </p:txBody>
      </p:sp>
      <p:sp>
        <p:nvSpPr>
          <p:cNvPr id="13320" name="Text Box 16"/>
          <p:cNvSpPr txBox="1">
            <a:spLocks noChangeArrowheads="1"/>
          </p:cNvSpPr>
          <p:nvPr/>
        </p:nvSpPr>
        <p:spPr bwMode="auto">
          <a:xfrm>
            <a:off x="3174126" y="2339525"/>
            <a:ext cx="5737862" cy="683264"/>
          </a:xfrm>
          <a:prstGeom prst="rect">
            <a:avLst/>
          </a:prstGeom>
          <a:noFill/>
          <a:ln w="38100" algn="ctr">
            <a:solidFill>
              <a:srgbClr val="FF0000"/>
            </a:solidFill>
            <a:miter lim="800000"/>
            <a:headEnd/>
            <a:tailEnd/>
          </a:ln>
        </p:spPr>
        <p:txBody>
          <a:bodyPr wrap="square">
            <a:spAutoFit/>
          </a:bodyPr>
          <a:lstStyle/>
          <a:p>
            <a:pPr marL="231775" indent="-231775" algn="ctr">
              <a:lnSpc>
                <a:spcPct val="80000"/>
              </a:lnSpc>
              <a:spcBef>
                <a:spcPct val="20000"/>
              </a:spcBef>
            </a:pPr>
            <a:r>
              <a:rPr lang="en-US" dirty="0">
                <a:solidFill>
                  <a:srgbClr val="FFFF00"/>
                </a:solidFill>
                <a:latin typeface="Arial" pitchFamily="34" charset="0"/>
                <a:cs typeface="Arial" pitchFamily="34" charset="0"/>
              </a:rPr>
              <a:t>Throw </a:t>
            </a:r>
            <a:r>
              <a:rPr lang="en-US" i="1" dirty="0">
                <a:solidFill>
                  <a:schemeClr val="bg1"/>
                </a:solidFill>
                <a:latin typeface="Arial" pitchFamily="34" charset="0"/>
                <a:cs typeface="Arial" pitchFamily="34" charset="0"/>
              </a:rPr>
              <a:t>exception</a:t>
            </a:r>
            <a:r>
              <a:rPr lang="en-US" dirty="0">
                <a:solidFill>
                  <a:srgbClr val="FFFF00"/>
                </a:solidFill>
                <a:latin typeface="Arial" pitchFamily="34" charset="0"/>
                <a:cs typeface="Arial" pitchFamily="34" charset="0"/>
              </a:rPr>
              <a:t> on attempt to remove from empty stack or queue</a:t>
            </a:r>
          </a:p>
        </p:txBody>
      </p:sp>
      <p:sp>
        <p:nvSpPr>
          <p:cNvPr id="13321" name="Freeform 2"/>
          <p:cNvSpPr>
            <a:spLocks/>
          </p:cNvSpPr>
          <p:nvPr/>
        </p:nvSpPr>
        <p:spPr bwMode="auto">
          <a:xfrm>
            <a:off x="1631950" y="3248025"/>
            <a:ext cx="1931988" cy="12350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solidFill>
                <a:srgbClr val="FFFF00"/>
              </a:solidFill>
              <a:latin typeface="Arial" pitchFamily="34" charset="0"/>
            </a:endParaRPr>
          </a:p>
        </p:txBody>
      </p:sp>
      <p:sp>
        <p:nvSpPr>
          <p:cNvPr id="22" name="Freeform 21"/>
          <p:cNvSpPr/>
          <p:nvPr/>
        </p:nvSpPr>
        <p:spPr bwMode="auto">
          <a:xfrm>
            <a:off x="1676400" y="2835470"/>
            <a:ext cx="1021080" cy="715450"/>
          </a:xfrm>
          <a:custGeom>
            <a:avLst/>
            <a:gdLst>
              <a:gd name="connsiteX0" fmla="*/ 0 w 1021080"/>
              <a:gd name="connsiteY0" fmla="*/ 90610 h 715450"/>
              <a:gd name="connsiteX1" fmla="*/ 746760 w 1021080"/>
              <a:gd name="connsiteY1" fmla="*/ 52510 h 715450"/>
              <a:gd name="connsiteX2" fmla="*/ 1021080 w 1021080"/>
              <a:gd name="connsiteY2" fmla="*/ 715450 h 715450"/>
            </a:gdLst>
            <a:ahLst/>
            <a:cxnLst>
              <a:cxn ang="0">
                <a:pos x="connsiteX0" y="connsiteY0"/>
              </a:cxn>
              <a:cxn ang="0">
                <a:pos x="connsiteX1" y="connsiteY1"/>
              </a:cxn>
              <a:cxn ang="0">
                <a:pos x="connsiteX2" y="connsiteY2"/>
              </a:cxn>
            </a:cxnLst>
            <a:rect l="l" t="t" r="r" b="b"/>
            <a:pathLst>
              <a:path w="1021080" h="715450">
                <a:moveTo>
                  <a:pt x="0" y="90610"/>
                </a:moveTo>
                <a:cubicBezTo>
                  <a:pt x="288290" y="19490"/>
                  <a:pt x="576580" y="-51630"/>
                  <a:pt x="746760" y="52510"/>
                </a:cubicBezTo>
                <a:cubicBezTo>
                  <a:pt x="916940" y="156650"/>
                  <a:pt x="969010" y="436050"/>
                  <a:pt x="1021080" y="715450"/>
                </a:cubicBezTo>
              </a:path>
            </a:pathLst>
          </a:custGeom>
          <a:noFill/>
          <a:ln w="76200" cap="flat" cmpd="sng" algn="ctr">
            <a:solidFill>
              <a:srgbClr val="00B0F0"/>
            </a:solidFill>
            <a:prstDash val="solid"/>
            <a:round/>
            <a:headEnd type="triangl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FFFF00"/>
              </a:solidFill>
              <a:effectLst/>
              <a:latin typeface="Comic Sans MS" pitchFamily="66" charset="0"/>
            </a:endParaRPr>
          </a:p>
        </p:txBody>
      </p:sp>
      <p:grpSp>
        <p:nvGrpSpPr>
          <p:cNvPr id="2" name="Group 6">
            <a:extLst>
              <a:ext uri="{FF2B5EF4-FFF2-40B4-BE49-F238E27FC236}">
                <a16:creationId xmlns:a16="http://schemas.microsoft.com/office/drawing/2014/main" id="{FFA8A4B7-9340-1796-3C54-B26C948A4F48}"/>
              </a:ext>
            </a:extLst>
          </p:cNvPr>
          <p:cNvGrpSpPr>
            <a:grpSpLocks/>
          </p:cNvGrpSpPr>
          <p:nvPr/>
        </p:nvGrpSpPr>
        <p:grpSpPr bwMode="auto">
          <a:xfrm>
            <a:off x="336550" y="2646363"/>
            <a:ext cx="1206500" cy="1189037"/>
            <a:chOff x="1584" y="816"/>
            <a:chExt cx="912" cy="816"/>
          </a:xfrm>
          <a:effectLst>
            <a:glow rad="101600">
              <a:schemeClr val="accent3">
                <a:satMod val="175000"/>
                <a:alpha val="40000"/>
              </a:schemeClr>
            </a:glow>
          </a:effectLst>
        </p:grpSpPr>
        <p:sp>
          <p:nvSpPr>
            <p:cNvPr id="3" name="Freeform 7">
              <a:extLst>
                <a:ext uri="{FF2B5EF4-FFF2-40B4-BE49-F238E27FC236}">
                  <a16:creationId xmlns:a16="http://schemas.microsoft.com/office/drawing/2014/main" id="{2566463E-8D88-6068-64C8-6F633199BC0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8">
              <a:extLst>
                <a:ext uri="{FF2B5EF4-FFF2-40B4-BE49-F238E27FC236}">
                  <a16:creationId xmlns:a16="http://schemas.microsoft.com/office/drawing/2014/main" id="{B1604937-720F-E5CA-D9F2-211F4DD1B9B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9">
              <a:extLst>
                <a:ext uri="{FF2B5EF4-FFF2-40B4-BE49-F238E27FC236}">
                  <a16:creationId xmlns:a16="http://schemas.microsoft.com/office/drawing/2014/main" id="{B8C0B421-C479-16CC-45BD-5177DF5EEEAF}"/>
                </a:ext>
              </a:extLst>
            </p:cNvPr>
            <p:cNvSpPr>
              <a:spLocks/>
            </p:cNvSpPr>
            <p:nvPr/>
          </p:nvSpPr>
          <p:spPr bwMode="auto">
            <a:xfrm>
              <a:off x="1920" y="816"/>
              <a:ext cx="144" cy="288"/>
            </a:xfrm>
            <a:custGeom>
              <a:avLst/>
              <a:gdLst>
                <a:gd name="T0" fmla="*/ 0 w 144"/>
                <a:gd name="T1" fmla="*/ 19 h 336"/>
                <a:gd name="T2" fmla="*/ 96 w 144"/>
                <a:gd name="T3" fmla="*/ 0 h 336"/>
                <a:gd name="T4" fmla="*/ 144 w 144"/>
                <a:gd name="T5" fmla="*/ 19 h 336"/>
                <a:gd name="T6" fmla="*/ 144 w 144"/>
                <a:gd name="T7" fmla="*/ 134 h 336"/>
                <a:gd name="T8" fmla="*/ 96 w 144"/>
                <a:gd name="T9" fmla="*/ 115 h 336"/>
                <a:gd name="T10" fmla="*/ 96 w 144"/>
                <a:gd name="T11" fmla="*/ 38 h 336"/>
                <a:gd name="T12" fmla="*/ 0 w 144"/>
                <a:gd name="T13" fmla="*/ 57 h 336"/>
                <a:gd name="T14" fmla="*/ 0 w 144"/>
                <a:gd name="T15" fmla="*/ 19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10">
              <a:extLst>
                <a:ext uri="{FF2B5EF4-FFF2-40B4-BE49-F238E27FC236}">
                  <a16:creationId xmlns:a16="http://schemas.microsoft.com/office/drawing/2014/main" id="{B22D5BEE-420E-5B9B-2F31-585132975D2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11">
              <a:extLst>
                <a:ext uri="{FF2B5EF4-FFF2-40B4-BE49-F238E27FC236}">
                  <a16:creationId xmlns:a16="http://schemas.microsoft.com/office/drawing/2014/main" id="{1790AE0F-1059-3B97-1C07-598384D2502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12">
              <a:extLst>
                <a:ext uri="{FF2B5EF4-FFF2-40B4-BE49-F238E27FC236}">
                  <a16:creationId xmlns:a16="http://schemas.microsoft.com/office/drawing/2014/main" id="{ECF860EC-345E-6D16-91AC-5ACFEDAFCA0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13">
              <a:extLst>
                <a:ext uri="{FF2B5EF4-FFF2-40B4-BE49-F238E27FC236}">
                  <a16:creationId xmlns:a16="http://schemas.microsoft.com/office/drawing/2014/main" id="{799E80AE-1C63-0EC1-1459-35CF66ECF8A3}"/>
                </a:ext>
              </a:extLst>
            </p:cNvPr>
            <p:cNvSpPr>
              <a:spLocks/>
            </p:cNvSpPr>
            <p:nvPr/>
          </p:nvSpPr>
          <p:spPr bwMode="auto">
            <a:xfrm>
              <a:off x="1920" y="1296"/>
              <a:ext cx="240" cy="336"/>
            </a:xfrm>
            <a:custGeom>
              <a:avLst/>
              <a:gdLst>
                <a:gd name="T0" fmla="*/ 26 w 336"/>
                <a:gd name="T1" fmla="*/ 0 h 432"/>
                <a:gd name="T2" fmla="*/ 44 w 336"/>
                <a:gd name="T3" fmla="*/ 21 h 432"/>
                <a:gd name="T4" fmla="*/ 13 w 336"/>
                <a:gd name="T5" fmla="*/ 32 h 432"/>
                <a:gd name="T6" fmla="*/ 13 w 336"/>
                <a:gd name="T7" fmla="*/ 96 h 432"/>
                <a:gd name="T8" fmla="*/ 0 w 336"/>
                <a:gd name="T9" fmla="*/ 75 h 432"/>
                <a:gd name="T10" fmla="*/ 0 w 336"/>
                <a:gd name="T11" fmla="*/ 11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14">
              <a:extLst>
                <a:ext uri="{FF2B5EF4-FFF2-40B4-BE49-F238E27FC236}">
                  <a16:creationId xmlns:a16="http://schemas.microsoft.com/office/drawing/2014/main" id="{9E9D8F2C-5A75-1797-5EA1-0DB0697A75E5}"/>
                </a:ext>
              </a:extLst>
            </p:cNvPr>
            <p:cNvSpPr>
              <a:spLocks/>
            </p:cNvSpPr>
            <p:nvPr/>
          </p:nvSpPr>
          <p:spPr bwMode="auto">
            <a:xfrm>
              <a:off x="1728" y="1152"/>
              <a:ext cx="240" cy="288"/>
            </a:xfrm>
            <a:custGeom>
              <a:avLst/>
              <a:gdLst>
                <a:gd name="T0" fmla="*/ 26 w 336"/>
                <a:gd name="T1" fmla="*/ 0 h 432"/>
                <a:gd name="T2" fmla="*/ 44 w 336"/>
                <a:gd name="T3" fmla="*/ 9 h 432"/>
                <a:gd name="T4" fmla="*/ 13 w 336"/>
                <a:gd name="T5" fmla="*/ 13 h 432"/>
                <a:gd name="T6" fmla="*/ 13 w 336"/>
                <a:gd name="T7" fmla="*/ 38 h 432"/>
                <a:gd name="T8" fmla="*/ 0 w 336"/>
                <a:gd name="T9" fmla="*/ 29 h 432"/>
                <a:gd name="T10" fmla="*/ 0 w 336"/>
                <a:gd name="T11" fmla="*/ 4 h 432"/>
                <a:gd name="T12" fmla="*/ 2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15">
              <a:extLst>
                <a:ext uri="{FF2B5EF4-FFF2-40B4-BE49-F238E27FC236}">
                  <a16:creationId xmlns:a16="http://schemas.microsoft.com/office/drawing/2014/main" id="{89A53C3E-0972-8A73-F79C-84CB2EFB0FF8}"/>
                </a:ext>
              </a:extLst>
            </p:cNvPr>
            <p:cNvSpPr>
              <a:spLocks/>
            </p:cNvSpPr>
            <p:nvPr/>
          </p:nvSpPr>
          <p:spPr bwMode="auto">
            <a:xfrm>
              <a:off x="1584" y="1008"/>
              <a:ext cx="192" cy="288"/>
            </a:xfrm>
            <a:custGeom>
              <a:avLst/>
              <a:gdLst>
                <a:gd name="T0" fmla="*/ 7 w 336"/>
                <a:gd name="T1" fmla="*/ 0 h 432"/>
                <a:gd name="T2" fmla="*/ 12 w 336"/>
                <a:gd name="T3" fmla="*/ 9 h 432"/>
                <a:gd name="T4" fmla="*/ 3 w 336"/>
                <a:gd name="T5" fmla="*/ 13 h 432"/>
                <a:gd name="T6" fmla="*/ 3 w 336"/>
                <a:gd name="T7" fmla="*/ 38 h 432"/>
                <a:gd name="T8" fmla="*/ 0 w 336"/>
                <a:gd name="T9" fmla="*/ 29 h 432"/>
                <a:gd name="T10" fmla="*/ 0 w 336"/>
                <a:gd name="T11" fmla="*/ 4 h 432"/>
                <a:gd name="T12" fmla="*/ 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lstStyle/>
          <a:p>
            <a:r>
              <a:rPr lang="en-US" dirty="0"/>
              <a:t>This Lecture</a:t>
            </a:r>
          </a:p>
        </p:txBody>
      </p:sp>
      <p:sp>
        <p:nvSpPr>
          <p:cNvPr id="14338" name="Footer Placeholder 1"/>
          <p:cNvSpPr>
            <a:spLocks noGrp="1"/>
          </p:cNvSpPr>
          <p:nvPr>
            <p:ph type="ftr" sz="quarter" idx="10"/>
          </p:nvPr>
        </p:nvSpPr>
        <p:spPr>
          <a:noFill/>
        </p:spPr>
        <p:txBody>
          <a:bodyPr/>
          <a:lstStyle/>
          <a:p>
            <a:r>
              <a:rPr lang="en-US" dirty="0"/>
              <a:t>Art of Multiprocessor Programming</a:t>
            </a:r>
          </a:p>
        </p:txBody>
      </p:sp>
      <p:sp>
        <p:nvSpPr>
          <p:cNvPr id="14339" name="Slide Number Placeholder 2"/>
          <p:cNvSpPr>
            <a:spLocks noGrp="1"/>
          </p:cNvSpPr>
          <p:nvPr>
            <p:ph type="sldNum" sz="quarter" idx="11"/>
          </p:nvPr>
        </p:nvSpPr>
        <p:spPr>
          <a:noFill/>
        </p:spPr>
        <p:txBody>
          <a:bodyPr/>
          <a:lstStyle/>
          <a:p>
            <a:fld id="{30AE1C12-E712-45B4-9981-56E828482D70}" type="slidenum">
              <a:rPr lang="x-none" smtClean="0">
                <a:cs typeface="Arial" pitchFamily="34" charset="0"/>
              </a:rPr>
              <a:pPr/>
              <a:t>12</a:t>
            </a:fld>
            <a:endParaRPr lang="en-US" dirty="0">
              <a:cs typeface="Arial" pitchFamily="34" charset="0"/>
            </a:endParaRPr>
          </a:p>
        </p:txBody>
      </p:sp>
      <p:sp>
        <p:nvSpPr>
          <p:cNvPr id="1434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889B738A-17BA-443D-8FA5-57EE9067E251}" type="slidenum">
              <a:rPr lang="x-none" sz="1400">
                <a:solidFill>
                  <a:srgbClr val="FFFF00"/>
                </a:solidFill>
                <a:latin typeface="Arial" pitchFamily="34" charset="0"/>
                <a:cs typeface="Arial" pitchFamily="34" charset="0"/>
              </a:rPr>
              <a:pPr/>
              <a:t>12</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42F37766-2D3B-B3DC-0A06-CB0C7641195D}"/>
              </a:ext>
            </a:extLst>
          </p:cNvPr>
          <p:cNvSpPr txBox="1"/>
          <p:nvPr/>
        </p:nvSpPr>
        <p:spPr bwMode="auto">
          <a:xfrm>
            <a:off x="853537" y="1752600"/>
            <a:ext cx="161098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Queue</a:t>
            </a:r>
          </a:p>
        </p:txBody>
      </p:sp>
      <p:sp>
        <p:nvSpPr>
          <p:cNvPr id="3" name="TextBox 2">
            <a:extLst>
              <a:ext uri="{FF2B5EF4-FFF2-40B4-BE49-F238E27FC236}">
                <a16:creationId xmlns:a16="http://schemas.microsoft.com/office/drawing/2014/main" id="{29D43A90-1DAF-EC63-CFB9-42DF64AECB13}"/>
              </a:ext>
            </a:extLst>
          </p:cNvPr>
          <p:cNvSpPr txBox="1"/>
          <p:nvPr/>
        </p:nvSpPr>
        <p:spPr bwMode="auto">
          <a:xfrm>
            <a:off x="1596487" y="2421639"/>
            <a:ext cx="511817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Bounded, blocking, lock-based</a:t>
            </a:r>
          </a:p>
        </p:txBody>
      </p:sp>
      <p:sp>
        <p:nvSpPr>
          <p:cNvPr id="4" name="TextBox 3">
            <a:extLst>
              <a:ext uri="{FF2B5EF4-FFF2-40B4-BE49-F238E27FC236}">
                <a16:creationId xmlns:a16="http://schemas.microsoft.com/office/drawing/2014/main" id="{9246CF4B-6394-9C91-85C0-35308CE6A36D}"/>
              </a:ext>
            </a:extLst>
          </p:cNvPr>
          <p:cNvSpPr txBox="1"/>
          <p:nvPr/>
        </p:nvSpPr>
        <p:spPr bwMode="auto">
          <a:xfrm>
            <a:off x="1596487" y="3090678"/>
            <a:ext cx="608035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Unbounded, non-blocking, lock-free</a:t>
            </a:r>
          </a:p>
        </p:txBody>
      </p:sp>
      <p:sp>
        <p:nvSpPr>
          <p:cNvPr id="5" name="TextBox 4">
            <a:extLst>
              <a:ext uri="{FF2B5EF4-FFF2-40B4-BE49-F238E27FC236}">
                <a16:creationId xmlns:a16="http://schemas.microsoft.com/office/drawing/2014/main" id="{13F23047-079E-6584-83AA-D418730B4AF0}"/>
              </a:ext>
            </a:extLst>
          </p:cNvPr>
          <p:cNvSpPr txBox="1"/>
          <p:nvPr/>
        </p:nvSpPr>
        <p:spPr bwMode="auto">
          <a:xfrm>
            <a:off x="853537" y="3759717"/>
            <a:ext cx="139551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Stack</a:t>
            </a:r>
          </a:p>
        </p:txBody>
      </p:sp>
      <p:sp>
        <p:nvSpPr>
          <p:cNvPr id="6" name="TextBox 5">
            <a:extLst>
              <a:ext uri="{FF2B5EF4-FFF2-40B4-BE49-F238E27FC236}">
                <a16:creationId xmlns:a16="http://schemas.microsoft.com/office/drawing/2014/main" id="{4816963F-A61E-D07E-2791-7802FEB2CE85}"/>
              </a:ext>
            </a:extLst>
          </p:cNvPr>
          <p:cNvSpPr txBox="1"/>
          <p:nvPr/>
        </p:nvSpPr>
        <p:spPr bwMode="auto">
          <a:xfrm>
            <a:off x="1596487" y="4428756"/>
            <a:ext cx="581076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Unbounded, non-blocking lock-free</a:t>
            </a:r>
          </a:p>
        </p:txBody>
      </p:sp>
      <p:sp>
        <p:nvSpPr>
          <p:cNvPr id="7" name="TextBox 6">
            <a:extLst>
              <a:ext uri="{FF2B5EF4-FFF2-40B4-BE49-F238E27FC236}">
                <a16:creationId xmlns:a16="http://schemas.microsoft.com/office/drawing/2014/main" id="{9FD408B8-CBB6-CAE7-796C-00F93CEDF86E}"/>
              </a:ext>
            </a:extLst>
          </p:cNvPr>
          <p:cNvSpPr txBox="1"/>
          <p:nvPr/>
        </p:nvSpPr>
        <p:spPr bwMode="auto">
          <a:xfrm>
            <a:off x="1596487" y="5097794"/>
            <a:ext cx="4984809"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Elimination-backoff algorithm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1"/>
          <p:cNvSpPr>
            <a:spLocks noGrp="1"/>
          </p:cNvSpPr>
          <p:nvPr>
            <p:ph type="ftr" sz="quarter" idx="10"/>
          </p:nvPr>
        </p:nvSpPr>
        <p:spPr>
          <a:noFill/>
        </p:spPr>
        <p:txBody>
          <a:bodyPr/>
          <a:lstStyle/>
          <a:p>
            <a:r>
              <a:rPr lang="en-US" dirty="0"/>
              <a:t>Art of Multiprocessor Programming</a:t>
            </a:r>
          </a:p>
        </p:txBody>
      </p:sp>
      <p:sp>
        <p:nvSpPr>
          <p:cNvPr id="15363" name="Slide Number Placeholder 2"/>
          <p:cNvSpPr>
            <a:spLocks noGrp="1"/>
          </p:cNvSpPr>
          <p:nvPr>
            <p:ph type="sldNum" sz="quarter" idx="11"/>
          </p:nvPr>
        </p:nvSpPr>
        <p:spPr>
          <a:noFill/>
        </p:spPr>
        <p:txBody>
          <a:bodyPr/>
          <a:lstStyle/>
          <a:p>
            <a:fld id="{206ED421-DE6A-46F5-81C8-399051C1166D}" type="slidenum">
              <a:rPr lang="x-none" smtClean="0"/>
              <a:pPr/>
              <a:t>13</a:t>
            </a:fld>
            <a:endParaRPr lang="en-US" dirty="0"/>
          </a:p>
        </p:txBody>
      </p:sp>
      <p:sp>
        <p:nvSpPr>
          <p:cNvPr id="1536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365FB9E1-8794-4795-9E59-A6E47534BE49}" type="slidenum">
              <a:rPr lang="x-none" sz="1400">
                <a:solidFill>
                  <a:schemeClr val="tx1"/>
                </a:solidFill>
                <a:latin typeface="Arial" pitchFamily="34" charset="0"/>
                <a:cs typeface="Arial" pitchFamily="34" charset="0"/>
              </a:rPr>
              <a:pPr/>
              <a:t>13</a:t>
            </a:fld>
            <a:endParaRPr lang="en-US" sz="1400" dirty="0">
              <a:solidFill>
                <a:schemeClr val="tx1"/>
              </a:solidFill>
              <a:latin typeface="Arial" pitchFamily="34" charset="0"/>
              <a:cs typeface="Arial" pitchFamily="34" charset="0"/>
            </a:endParaRPr>
          </a:p>
        </p:txBody>
      </p:sp>
      <p:sp>
        <p:nvSpPr>
          <p:cNvPr id="15365" name="Rectangle 2"/>
          <p:cNvSpPr>
            <a:spLocks noGrp="1" noChangeArrowheads="1"/>
          </p:cNvSpPr>
          <p:nvPr>
            <p:ph type="title" idx="4294967295"/>
          </p:nvPr>
        </p:nvSpPr>
        <p:spPr/>
        <p:txBody>
          <a:bodyPr/>
          <a:lstStyle/>
          <a:p>
            <a:r>
              <a:rPr lang="en-US" dirty="0"/>
              <a:t>Queue: Concurrency</a:t>
            </a:r>
          </a:p>
        </p:txBody>
      </p:sp>
      <p:grpSp>
        <p:nvGrpSpPr>
          <p:cNvPr id="2" name="Group 3"/>
          <p:cNvGrpSpPr>
            <a:grpSpLocks/>
          </p:cNvGrpSpPr>
          <p:nvPr/>
        </p:nvGrpSpPr>
        <p:grpSpPr bwMode="auto">
          <a:xfrm>
            <a:off x="781050" y="4530725"/>
            <a:ext cx="1676400" cy="1752600"/>
            <a:chOff x="3312" y="2640"/>
            <a:chExt cx="1056" cy="1104"/>
          </a:xfrm>
          <a:effectLst>
            <a:glow rad="101600">
              <a:schemeClr val="accent3">
                <a:satMod val="175000"/>
                <a:alpha val="40000"/>
              </a:schemeClr>
            </a:glow>
          </a:effectLst>
        </p:grpSpPr>
        <p:sp>
          <p:nvSpPr>
            <p:cNvPr id="15399" name="Freeform 4"/>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5400" name="Group 5"/>
            <p:cNvGrpSpPr>
              <a:grpSpLocks/>
            </p:cNvGrpSpPr>
            <p:nvPr/>
          </p:nvGrpSpPr>
          <p:grpSpPr bwMode="auto">
            <a:xfrm>
              <a:off x="3312" y="2928"/>
              <a:ext cx="837" cy="816"/>
              <a:chOff x="3312" y="2928"/>
              <a:chExt cx="837" cy="816"/>
            </a:xfrm>
          </p:grpSpPr>
          <p:sp>
            <p:nvSpPr>
              <p:cNvPr id="15402" name="Freeform 6"/>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403" name="Freeform 7"/>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404" name="Freeform 8"/>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70C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405" name="Freeform 9"/>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70C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406" name="Freeform 10"/>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70C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407" name="Freeform 11"/>
              <p:cNvSpPr>
                <a:spLocks/>
              </p:cNvSpPr>
              <p:nvPr/>
            </p:nvSpPr>
            <p:spPr bwMode="auto">
              <a:xfrm flipH="1">
                <a:off x="3648" y="3408"/>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408" name="Freeform 12"/>
              <p:cNvSpPr>
                <a:spLocks/>
              </p:cNvSpPr>
              <p:nvPr/>
            </p:nvSpPr>
            <p:spPr bwMode="auto">
              <a:xfrm flipH="1">
                <a:off x="3840" y="3264"/>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5401" name="Freeform 13"/>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4" name="Group 14"/>
          <p:cNvGrpSpPr>
            <a:grpSpLocks/>
          </p:cNvGrpSpPr>
          <p:nvPr/>
        </p:nvGrpSpPr>
        <p:grpSpPr bwMode="auto">
          <a:xfrm flipH="1">
            <a:off x="7056438" y="4532313"/>
            <a:ext cx="1676400" cy="1752600"/>
            <a:chOff x="3312" y="2640"/>
            <a:chExt cx="1056" cy="1104"/>
          </a:xfrm>
          <a:effectLst>
            <a:glow rad="101600">
              <a:schemeClr val="accent3">
                <a:satMod val="175000"/>
                <a:alpha val="40000"/>
              </a:schemeClr>
            </a:glow>
          </a:effectLst>
        </p:grpSpPr>
        <p:sp>
          <p:nvSpPr>
            <p:cNvPr id="15389" name="Freeform 15"/>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5390" name="Group 16"/>
            <p:cNvGrpSpPr>
              <a:grpSpLocks/>
            </p:cNvGrpSpPr>
            <p:nvPr/>
          </p:nvGrpSpPr>
          <p:grpSpPr bwMode="auto">
            <a:xfrm>
              <a:off x="3312" y="2928"/>
              <a:ext cx="837" cy="816"/>
              <a:chOff x="3312" y="2928"/>
              <a:chExt cx="837" cy="816"/>
            </a:xfrm>
          </p:grpSpPr>
          <p:sp>
            <p:nvSpPr>
              <p:cNvPr id="15392" name="Freeform 17"/>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393" name="Freeform 18"/>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394" name="Freeform 19"/>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395" name="Freeform 20"/>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396" name="Freeform 21"/>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397" name="Freeform 22"/>
              <p:cNvSpPr>
                <a:spLocks/>
              </p:cNvSpPr>
              <p:nvPr/>
            </p:nvSpPr>
            <p:spPr bwMode="auto">
              <a:xfrm flipH="1">
                <a:off x="3648" y="3408"/>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398" name="Freeform 23"/>
              <p:cNvSpPr>
                <a:spLocks/>
              </p:cNvSpPr>
              <p:nvPr/>
            </p:nvSpPr>
            <p:spPr bwMode="auto">
              <a:xfrm flipH="1">
                <a:off x="3840" y="3264"/>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5391" name="Freeform 24"/>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5368" name="Group 26"/>
          <p:cNvGrpSpPr>
            <a:grpSpLocks/>
          </p:cNvGrpSpPr>
          <p:nvPr/>
        </p:nvGrpSpPr>
        <p:grpSpPr bwMode="auto">
          <a:xfrm>
            <a:off x="6869113" y="3071813"/>
            <a:ext cx="257175" cy="361950"/>
            <a:chOff x="1994" y="1893"/>
            <a:chExt cx="162" cy="228"/>
          </a:xfrm>
        </p:grpSpPr>
        <p:sp>
          <p:nvSpPr>
            <p:cNvPr id="15386" name="Line 27"/>
            <p:cNvSpPr>
              <a:spLocks noChangeShapeType="1"/>
            </p:cNvSpPr>
            <p:nvPr/>
          </p:nvSpPr>
          <p:spPr bwMode="auto">
            <a:xfrm>
              <a:off x="1994" y="1893"/>
              <a:ext cx="0" cy="228"/>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387" name="Line 28"/>
            <p:cNvSpPr>
              <a:spLocks noChangeShapeType="1"/>
            </p:cNvSpPr>
            <p:nvPr/>
          </p:nvSpPr>
          <p:spPr bwMode="auto">
            <a:xfrm>
              <a:off x="2067" y="1930"/>
              <a:ext cx="9" cy="155"/>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388" name="Line 29"/>
            <p:cNvSpPr>
              <a:spLocks noChangeShapeType="1"/>
            </p:cNvSpPr>
            <p:nvPr/>
          </p:nvSpPr>
          <p:spPr bwMode="auto">
            <a:xfrm>
              <a:off x="2150" y="1952"/>
              <a:ext cx="6" cy="110"/>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5369" name="Rectangle 34"/>
          <p:cNvSpPr>
            <a:spLocks noChangeArrowheads="1"/>
          </p:cNvSpPr>
          <p:nvPr/>
        </p:nvSpPr>
        <p:spPr bwMode="auto">
          <a:xfrm>
            <a:off x="5510213" y="2984500"/>
            <a:ext cx="957262" cy="536575"/>
          </a:xfrm>
          <a:prstGeom prst="rect">
            <a:avLst/>
          </a:prstGeom>
          <a:solidFill>
            <a:schemeClr val="hlink"/>
          </a:solidFill>
          <a:ln w="38100">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370" name="Line 35"/>
          <p:cNvSpPr>
            <a:spLocks noChangeShapeType="1"/>
          </p:cNvSpPr>
          <p:nvPr/>
        </p:nvSpPr>
        <p:spPr bwMode="auto">
          <a:xfrm>
            <a:off x="6191250" y="3252788"/>
            <a:ext cx="595313" cy="0"/>
          </a:xfrm>
          <a:prstGeom prst="line">
            <a:avLst/>
          </a:prstGeom>
          <a:noFill/>
          <a:ln w="76200">
            <a:solidFill>
              <a:schemeClr val="accent1">
                <a:lumMod val="50000"/>
              </a:schemeClr>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5371" name="Rectangle 37"/>
          <p:cNvSpPr>
            <a:spLocks noChangeArrowheads="1"/>
          </p:cNvSpPr>
          <p:nvPr/>
        </p:nvSpPr>
        <p:spPr bwMode="auto">
          <a:xfrm>
            <a:off x="4110038" y="3194050"/>
            <a:ext cx="957262" cy="536575"/>
          </a:xfrm>
          <a:prstGeom prst="rect">
            <a:avLst/>
          </a:prstGeom>
          <a:solidFill>
            <a:schemeClr val="hlink"/>
          </a:solidFill>
          <a:ln w="38100">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372" name="Line 38"/>
          <p:cNvSpPr>
            <a:spLocks noChangeShapeType="1"/>
          </p:cNvSpPr>
          <p:nvPr/>
        </p:nvSpPr>
        <p:spPr bwMode="auto">
          <a:xfrm>
            <a:off x="4791075" y="3462338"/>
            <a:ext cx="595313" cy="0"/>
          </a:xfrm>
          <a:prstGeom prst="line">
            <a:avLst/>
          </a:prstGeom>
          <a:noFill/>
          <a:ln w="76200">
            <a:solidFill>
              <a:schemeClr val="accent1">
                <a:lumMod val="50000"/>
              </a:schemeClr>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5373" name="Rectangle 40"/>
          <p:cNvSpPr>
            <a:spLocks noChangeArrowheads="1"/>
          </p:cNvSpPr>
          <p:nvPr/>
        </p:nvSpPr>
        <p:spPr bwMode="auto">
          <a:xfrm>
            <a:off x="2752725" y="2982913"/>
            <a:ext cx="957263" cy="536575"/>
          </a:xfrm>
          <a:prstGeom prst="rect">
            <a:avLst/>
          </a:prstGeom>
          <a:solidFill>
            <a:schemeClr val="hlink"/>
          </a:solidFill>
          <a:ln w="38100">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5374" name="Line 41"/>
          <p:cNvSpPr>
            <a:spLocks noChangeShapeType="1"/>
          </p:cNvSpPr>
          <p:nvPr/>
        </p:nvSpPr>
        <p:spPr bwMode="auto">
          <a:xfrm>
            <a:off x="3433763" y="3251200"/>
            <a:ext cx="595312" cy="0"/>
          </a:xfrm>
          <a:prstGeom prst="line">
            <a:avLst/>
          </a:prstGeom>
          <a:noFill/>
          <a:ln w="76200">
            <a:solidFill>
              <a:schemeClr val="accent1">
                <a:lumMod val="50000"/>
              </a:schemeClr>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553003" name="AutoShape 43"/>
          <p:cNvSpPr>
            <a:spLocks noChangeArrowheads="1"/>
          </p:cNvSpPr>
          <p:nvPr/>
        </p:nvSpPr>
        <p:spPr bwMode="auto">
          <a:xfrm>
            <a:off x="260350" y="2090738"/>
            <a:ext cx="2249488" cy="1117600"/>
          </a:xfrm>
          <a:prstGeom prst="cloudCallout">
            <a:avLst>
              <a:gd name="adj1" fmla="val 12880"/>
              <a:gd name="adj2" fmla="val 128407"/>
            </a:avLst>
          </a:prstGeom>
          <a:noFill/>
          <a:ln w="38100">
            <a:solidFill>
              <a:srgbClr val="0070C0"/>
            </a:solidFill>
            <a:round/>
            <a:headEnd/>
            <a:tailEnd/>
          </a:ln>
        </p:spPr>
        <p:txBody>
          <a:bodyPr anchor="ctr"/>
          <a:lstStyle/>
          <a:p>
            <a:pPr algn="ctr"/>
            <a:r>
              <a:rPr lang="en-US" sz="2800" dirty="0">
                <a:solidFill>
                  <a:srgbClr val="FFFF00"/>
                </a:solidFill>
                <a:latin typeface="Consolas" panose="020B0609020204030204" pitchFamily="49" charset="0"/>
                <a:cs typeface="Arial" pitchFamily="34" charset="0"/>
              </a:rPr>
              <a:t>enq(x)</a:t>
            </a:r>
          </a:p>
        </p:txBody>
      </p:sp>
      <p:sp>
        <p:nvSpPr>
          <p:cNvPr id="553004" name="AutoShape 44"/>
          <p:cNvSpPr>
            <a:spLocks noChangeArrowheads="1"/>
          </p:cNvSpPr>
          <p:nvPr/>
        </p:nvSpPr>
        <p:spPr bwMode="auto">
          <a:xfrm>
            <a:off x="6342063" y="2039938"/>
            <a:ext cx="2590800" cy="1117600"/>
          </a:xfrm>
          <a:prstGeom prst="cloudCallout">
            <a:avLst>
              <a:gd name="adj1" fmla="val 9375"/>
              <a:gd name="adj2" fmla="val 164917"/>
            </a:avLst>
          </a:prstGeom>
          <a:noFill/>
          <a:ln w="38100">
            <a:solidFill>
              <a:srgbClr val="FF0000"/>
            </a:solidFill>
            <a:round/>
            <a:headEnd/>
            <a:tailEnd/>
          </a:ln>
        </p:spPr>
        <p:txBody>
          <a:bodyPr anchor="ctr"/>
          <a:lstStyle/>
          <a:p>
            <a:pPr algn="ctr"/>
            <a:r>
              <a:rPr lang="en-US" sz="2800" dirty="0">
                <a:solidFill>
                  <a:srgbClr val="FFFF00"/>
                </a:solidFill>
                <a:latin typeface="Consolas" panose="020B0609020204030204" pitchFamily="49" charset="0"/>
                <a:cs typeface="Arial" pitchFamily="34" charset="0"/>
              </a:rPr>
              <a:t>y=deq()</a:t>
            </a:r>
          </a:p>
        </p:txBody>
      </p:sp>
      <p:sp>
        <p:nvSpPr>
          <p:cNvPr id="553006" name="Text Box 46"/>
          <p:cNvSpPr txBox="1">
            <a:spLocks noChangeArrowheads="1"/>
          </p:cNvSpPr>
          <p:nvPr/>
        </p:nvSpPr>
        <p:spPr bwMode="auto">
          <a:xfrm>
            <a:off x="2778125" y="4430713"/>
            <a:ext cx="3530600" cy="954107"/>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work at different ends of the object</a:t>
            </a:r>
          </a:p>
        </p:txBody>
      </p:sp>
      <p:grpSp>
        <p:nvGrpSpPr>
          <p:cNvPr id="7" name="Group 47"/>
          <p:cNvGrpSpPr>
            <a:grpSpLocks/>
          </p:cNvGrpSpPr>
          <p:nvPr/>
        </p:nvGrpSpPr>
        <p:grpSpPr bwMode="auto">
          <a:xfrm>
            <a:off x="2178050" y="3813175"/>
            <a:ext cx="1016000" cy="762000"/>
            <a:chOff x="2352" y="2256"/>
            <a:chExt cx="768" cy="576"/>
          </a:xfrm>
        </p:grpSpPr>
        <p:sp>
          <p:nvSpPr>
            <p:cNvPr id="15384" name="Freeform 48"/>
            <p:cNvSpPr>
              <a:spLocks/>
            </p:cNvSpPr>
            <p:nvPr/>
          </p:nvSpPr>
          <p:spPr bwMode="auto">
            <a:xfrm>
              <a:off x="2352" y="2256"/>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sp>
          <p:nvSpPr>
            <p:cNvPr id="15385" name="Freeform 49"/>
            <p:cNvSpPr>
              <a:spLocks/>
            </p:cNvSpPr>
            <p:nvPr/>
          </p:nvSpPr>
          <p:spPr bwMode="auto">
            <a:xfrm>
              <a:off x="2592" y="2352"/>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grpSp>
      <p:grpSp>
        <p:nvGrpSpPr>
          <p:cNvPr id="8" name="Group 50"/>
          <p:cNvGrpSpPr>
            <a:grpSpLocks/>
          </p:cNvGrpSpPr>
          <p:nvPr/>
        </p:nvGrpSpPr>
        <p:grpSpPr bwMode="auto">
          <a:xfrm flipH="1">
            <a:off x="6353175" y="3814763"/>
            <a:ext cx="1016000" cy="762000"/>
            <a:chOff x="2352" y="2256"/>
            <a:chExt cx="768" cy="576"/>
          </a:xfrm>
        </p:grpSpPr>
        <p:sp>
          <p:nvSpPr>
            <p:cNvPr id="15382" name="Freeform 51"/>
            <p:cNvSpPr>
              <a:spLocks/>
            </p:cNvSpPr>
            <p:nvPr/>
          </p:nvSpPr>
          <p:spPr bwMode="auto">
            <a:xfrm>
              <a:off x="2352" y="2256"/>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sp>
          <p:nvSpPr>
            <p:cNvPr id="15383" name="Freeform 52"/>
            <p:cNvSpPr>
              <a:spLocks/>
            </p:cNvSpPr>
            <p:nvPr/>
          </p:nvSpPr>
          <p:spPr bwMode="auto">
            <a:xfrm>
              <a:off x="2592" y="2352"/>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grpSp>
      <p:sp>
        <p:nvSpPr>
          <p:cNvPr id="15380" name="Text Box 53"/>
          <p:cNvSpPr txBox="1">
            <a:spLocks noChangeArrowheads="1"/>
          </p:cNvSpPr>
          <p:nvPr/>
        </p:nvSpPr>
        <p:spPr bwMode="auto">
          <a:xfrm>
            <a:off x="2823268" y="2479675"/>
            <a:ext cx="644727" cy="523220"/>
          </a:xfrm>
          <a:prstGeom prst="rect">
            <a:avLst/>
          </a:prstGeom>
          <a:noFill/>
          <a:ln w="38100" algn="ctr">
            <a:no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tail</a:t>
            </a:r>
          </a:p>
        </p:txBody>
      </p:sp>
      <p:sp>
        <p:nvSpPr>
          <p:cNvPr id="15381" name="Text Box 54"/>
          <p:cNvSpPr txBox="1">
            <a:spLocks noChangeArrowheads="1"/>
          </p:cNvSpPr>
          <p:nvPr/>
        </p:nvSpPr>
        <p:spPr bwMode="auto">
          <a:xfrm>
            <a:off x="5444961" y="2479675"/>
            <a:ext cx="986167" cy="523220"/>
          </a:xfrm>
          <a:prstGeom prst="rect">
            <a:avLst/>
          </a:prstGeom>
          <a:noFill/>
          <a:ln w="38100" algn="ctr">
            <a:no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head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3006"/>
                                        </p:tgtEl>
                                        <p:attrNameLst>
                                          <p:attrName>style.visibility</p:attrName>
                                        </p:attrNameLst>
                                      </p:cBhvr>
                                      <p:to>
                                        <p:strVal val="visible"/>
                                      </p:to>
                                    </p:set>
                                    <p:animEffect transition="in" filter="blinds(horizontal)">
                                      <p:cBhvr>
                                        <p:cTn id="7" dur="500"/>
                                        <p:tgtEl>
                                          <p:spTgt spid="55300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53003"/>
                                        </p:tgtEl>
                                        <p:attrNameLst>
                                          <p:attrName>style.visibility</p:attrName>
                                        </p:attrNameLst>
                                      </p:cBhvr>
                                      <p:to>
                                        <p:strVal val="visible"/>
                                      </p:to>
                                    </p:set>
                                    <p:animEffect transition="in" filter="blinds(horizontal)">
                                      <p:cBhvr>
                                        <p:cTn id="10" dur="500"/>
                                        <p:tgtEl>
                                          <p:spTgt spid="553003"/>
                                        </p:tgtEl>
                                      </p:cBhvr>
                                    </p:animEffect>
                                  </p:childTnLst>
                                </p:cTn>
                              </p:par>
                              <p:par>
                                <p:cTn id="11" presetID="3"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par>
                          <p:cTn id="14" fill="hold">
                            <p:stCondLst>
                              <p:cond delay="500"/>
                            </p:stCondLst>
                            <p:childTnLst>
                              <p:par>
                                <p:cTn id="15" presetID="3" presetClass="entr" presetSubtype="1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553004"/>
                                        </p:tgtEl>
                                        <p:attrNameLst>
                                          <p:attrName>style.visibility</p:attrName>
                                        </p:attrNameLst>
                                      </p:cBhvr>
                                      <p:to>
                                        <p:strVal val="visible"/>
                                      </p:to>
                                    </p:set>
                                    <p:animEffect transition="in" filter="blinds(horizontal)">
                                      <p:cBhvr>
                                        <p:cTn id="20" dur="500"/>
                                        <p:tgtEl>
                                          <p:spTgt spid="553004"/>
                                        </p:tgtEl>
                                      </p:cBhvr>
                                    </p:animEffect>
                                  </p:childTnLst>
                                </p:cTn>
                              </p:par>
                              <p:par>
                                <p:cTn id="21" presetID="3" presetClass="entr" presetSubtype="1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linds(horizontal)">
                                      <p:cBhvr>
                                        <p:cTn id="23" dur="500"/>
                                        <p:tgtEl>
                                          <p:spTgt spid="4"/>
                                        </p:tgtEl>
                                      </p:cBhvr>
                                    </p:animEffect>
                                  </p:childTnLst>
                                </p:cTn>
                              </p:par>
                              <p:par>
                                <p:cTn id="24" presetID="3" presetClass="entr" presetSubtype="1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3" grpId="0" animBg="1"/>
      <p:bldP spid="553004" grpId="0" animBg="1"/>
      <p:bldP spid="55300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1"/>
          <p:cNvSpPr>
            <a:spLocks noGrp="1"/>
          </p:cNvSpPr>
          <p:nvPr>
            <p:ph type="ftr" sz="quarter" idx="10"/>
          </p:nvPr>
        </p:nvSpPr>
        <p:spPr>
          <a:noFill/>
        </p:spPr>
        <p:txBody>
          <a:bodyPr/>
          <a:lstStyle/>
          <a:p>
            <a:r>
              <a:rPr lang="en-US" dirty="0"/>
              <a:t>Art of Multiprocessor Programming</a:t>
            </a:r>
          </a:p>
        </p:txBody>
      </p:sp>
      <p:sp>
        <p:nvSpPr>
          <p:cNvPr id="16387" name="Slide Number Placeholder 2"/>
          <p:cNvSpPr>
            <a:spLocks noGrp="1"/>
          </p:cNvSpPr>
          <p:nvPr>
            <p:ph type="sldNum" sz="quarter" idx="11"/>
          </p:nvPr>
        </p:nvSpPr>
        <p:spPr>
          <a:noFill/>
        </p:spPr>
        <p:txBody>
          <a:bodyPr/>
          <a:lstStyle/>
          <a:p>
            <a:fld id="{296A3EE1-E7AC-47BA-9573-3497891F7109}" type="slidenum">
              <a:rPr lang="x-none" smtClean="0"/>
              <a:pPr/>
              <a:t>14</a:t>
            </a:fld>
            <a:endParaRPr lang="en-US" dirty="0"/>
          </a:p>
        </p:txBody>
      </p:sp>
      <p:sp>
        <p:nvSpPr>
          <p:cNvPr id="1638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B25AAB82-E76E-4224-AC8D-A8F290797117}" type="slidenum">
              <a:rPr lang="x-none" sz="1400">
                <a:solidFill>
                  <a:schemeClr val="tx1"/>
                </a:solidFill>
                <a:latin typeface="Arial" pitchFamily="34" charset="0"/>
                <a:cs typeface="Arial" pitchFamily="34" charset="0"/>
              </a:rPr>
              <a:pPr/>
              <a:t>14</a:t>
            </a:fld>
            <a:endParaRPr lang="en-US" sz="1400" dirty="0">
              <a:solidFill>
                <a:schemeClr val="tx1"/>
              </a:solidFill>
              <a:latin typeface="Arial" pitchFamily="34" charset="0"/>
              <a:cs typeface="Arial" pitchFamily="34" charset="0"/>
            </a:endParaRPr>
          </a:p>
        </p:txBody>
      </p:sp>
      <p:sp>
        <p:nvSpPr>
          <p:cNvPr id="16389" name="Freeform 2"/>
          <p:cNvSpPr>
            <a:spLocks/>
          </p:cNvSpPr>
          <p:nvPr/>
        </p:nvSpPr>
        <p:spPr bwMode="auto">
          <a:xfrm>
            <a:off x="3409950" y="2752725"/>
            <a:ext cx="2309813" cy="1476375"/>
          </a:xfrm>
          <a:custGeom>
            <a:avLst/>
            <a:gdLst>
              <a:gd name="T0" fmla="*/ 2147483647 w 1455"/>
              <a:gd name="T1" fmla="*/ 2147483647 h 930"/>
              <a:gd name="T2" fmla="*/ 2147483647 w 1455"/>
              <a:gd name="T3" fmla="*/ 2147483647 h 930"/>
              <a:gd name="T4" fmla="*/ 2147483647 w 1455"/>
              <a:gd name="T5" fmla="*/ 2147483647 h 930"/>
              <a:gd name="T6" fmla="*/ 2147483647 w 1455"/>
              <a:gd name="T7" fmla="*/ 2147483647 h 930"/>
              <a:gd name="T8" fmla="*/ 2147483647 w 1455"/>
              <a:gd name="T9" fmla="*/ 2147483647 h 930"/>
              <a:gd name="T10" fmla="*/ 0 w 1455"/>
              <a:gd name="T11" fmla="*/ 2147483647 h 930"/>
              <a:gd name="T12" fmla="*/ 2147483647 w 1455"/>
              <a:gd name="T13" fmla="*/ 2147483647 h 930"/>
              <a:gd name="T14" fmla="*/ 2147483647 w 1455"/>
              <a:gd name="T15" fmla="*/ 2147483647 h 930"/>
              <a:gd name="T16" fmla="*/ 2147483647 w 1455"/>
              <a:gd name="T17" fmla="*/ 2147483647 h 930"/>
              <a:gd name="T18" fmla="*/ 2147483647 w 1455"/>
              <a:gd name="T19" fmla="*/ 2147483647 h 930"/>
              <a:gd name="T20" fmla="*/ 2147483647 w 1455"/>
              <a:gd name="T21" fmla="*/ 2147483647 h 930"/>
              <a:gd name="T22" fmla="*/ 2147483647 w 1455"/>
              <a:gd name="T23" fmla="*/ 0 h 930"/>
              <a:gd name="T24" fmla="*/ 2147483647 w 1455"/>
              <a:gd name="T25" fmla="*/ 2147483647 h 9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5"/>
              <a:gd name="T40" fmla="*/ 0 h 930"/>
              <a:gd name="T41" fmla="*/ 1455 w 1455"/>
              <a:gd name="T42" fmla="*/ 930 h 9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5" h="930">
                <a:moveTo>
                  <a:pt x="576" y="253"/>
                </a:moveTo>
                <a:lnTo>
                  <a:pt x="373" y="61"/>
                </a:lnTo>
                <a:lnTo>
                  <a:pt x="343" y="253"/>
                </a:lnTo>
                <a:lnTo>
                  <a:pt x="80" y="223"/>
                </a:lnTo>
                <a:lnTo>
                  <a:pt x="192" y="445"/>
                </a:lnTo>
                <a:lnTo>
                  <a:pt x="0" y="930"/>
                </a:lnTo>
                <a:lnTo>
                  <a:pt x="525" y="627"/>
                </a:lnTo>
                <a:lnTo>
                  <a:pt x="1081" y="900"/>
                </a:lnTo>
                <a:lnTo>
                  <a:pt x="1081" y="667"/>
                </a:lnTo>
                <a:lnTo>
                  <a:pt x="1455" y="556"/>
                </a:lnTo>
                <a:lnTo>
                  <a:pt x="1202" y="404"/>
                </a:lnTo>
                <a:lnTo>
                  <a:pt x="1333" y="0"/>
                </a:lnTo>
                <a:lnTo>
                  <a:pt x="576" y="253"/>
                </a:lnTo>
                <a:close/>
              </a:path>
            </a:pathLst>
          </a:custGeom>
          <a:solidFill>
            <a:srgbClr val="FFFF00"/>
          </a:solidFill>
          <a:ln w="38100">
            <a:solidFill>
              <a:srgbClr val="FF3300"/>
            </a:solidFill>
            <a:round/>
            <a:headEnd/>
            <a:tailEnd/>
          </a:ln>
        </p:spPr>
        <p:txBody>
          <a:bodyPr wrap="none" anchor="ctr"/>
          <a:lstStyle/>
          <a:p>
            <a:endParaRPr lang="en-US" dirty="0">
              <a:latin typeface="Arial" pitchFamily="34" charset="0"/>
              <a:cs typeface="Arial" pitchFamily="34" charset="0"/>
            </a:endParaRPr>
          </a:p>
        </p:txBody>
      </p:sp>
      <p:sp>
        <p:nvSpPr>
          <p:cNvPr id="16390" name="Rectangle 3"/>
          <p:cNvSpPr>
            <a:spLocks noGrp="1" noChangeArrowheads="1"/>
          </p:cNvSpPr>
          <p:nvPr>
            <p:ph type="title" idx="4294967295"/>
          </p:nvPr>
        </p:nvSpPr>
        <p:spPr/>
        <p:txBody>
          <a:bodyPr/>
          <a:lstStyle/>
          <a:p>
            <a:r>
              <a:rPr lang="en-US" dirty="0"/>
              <a:t>Concurrency</a:t>
            </a:r>
          </a:p>
        </p:txBody>
      </p:sp>
      <p:grpSp>
        <p:nvGrpSpPr>
          <p:cNvPr id="16393" name="Group 26"/>
          <p:cNvGrpSpPr>
            <a:grpSpLocks/>
          </p:cNvGrpSpPr>
          <p:nvPr/>
        </p:nvGrpSpPr>
        <p:grpSpPr bwMode="auto">
          <a:xfrm>
            <a:off x="5461000" y="3303588"/>
            <a:ext cx="257175" cy="361950"/>
            <a:chOff x="1994" y="1893"/>
            <a:chExt cx="162" cy="228"/>
          </a:xfrm>
        </p:grpSpPr>
        <p:sp>
          <p:nvSpPr>
            <p:cNvPr id="16412" name="Line 27"/>
            <p:cNvSpPr>
              <a:spLocks noChangeShapeType="1"/>
            </p:cNvSpPr>
            <p:nvPr/>
          </p:nvSpPr>
          <p:spPr bwMode="auto">
            <a:xfrm>
              <a:off x="1994" y="1893"/>
              <a:ext cx="0" cy="228"/>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413" name="Line 28"/>
            <p:cNvSpPr>
              <a:spLocks noChangeShapeType="1"/>
            </p:cNvSpPr>
            <p:nvPr/>
          </p:nvSpPr>
          <p:spPr bwMode="auto">
            <a:xfrm>
              <a:off x="2067" y="1930"/>
              <a:ext cx="9" cy="155"/>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414" name="Line 29"/>
            <p:cNvSpPr>
              <a:spLocks noChangeShapeType="1"/>
            </p:cNvSpPr>
            <p:nvPr/>
          </p:nvSpPr>
          <p:spPr bwMode="auto">
            <a:xfrm>
              <a:off x="2150" y="1952"/>
              <a:ext cx="6" cy="110"/>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6394" name="Group 30"/>
          <p:cNvGrpSpPr>
            <a:grpSpLocks/>
          </p:cNvGrpSpPr>
          <p:nvPr/>
        </p:nvGrpSpPr>
        <p:grpSpPr bwMode="auto">
          <a:xfrm flipH="1">
            <a:off x="3340100" y="3275013"/>
            <a:ext cx="257175" cy="361950"/>
            <a:chOff x="605" y="1989"/>
            <a:chExt cx="162" cy="228"/>
          </a:xfrm>
        </p:grpSpPr>
        <p:sp>
          <p:nvSpPr>
            <p:cNvPr id="16409" name="Line 31"/>
            <p:cNvSpPr>
              <a:spLocks noChangeShapeType="1"/>
            </p:cNvSpPr>
            <p:nvPr/>
          </p:nvSpPr>
          <p:spPr bwMode="auto">
            <a:xfrm>
              <a:off x="605" y="1989"/>
              <a:ext cx="0" cy="228"/>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410" name="Line 32"/>
            <p:cNvSpPr>
              <a:spLocks noChangeShapeType="1"/>
            </p:cNvSpPr>
            <p:nvPr/>
          </p:nvSpPr>
          <p:spPr bwMode="auto">
            <a:xfrm>
              <a:off x="678" y="2026"/>
              <a:ext cx="9" cy="155"/>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411" name="Line 33"/>
            <p:cNvSpPr>
              <a:spLocks noChangeShapeType="1"/>
            </p:cNvSpPr>
            <p:nvPr/>
          </p:nvSpPr>
          <p:spPr bwMode="auto">
            <a:xfrm>
              <a:off x="761" y="2048"/>
              <a:ext cx="6" cy="110"/>
            </a:xfrm>
            <a:prstGeom prst="line">
              <a:avLst/>
            </a:prstGeom>
            <a:no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6395" name="Rectangle 34"/>
          <p:cNvSpPr>
            <a:spLocks noChangeArrowheads="1"/>
          </p:cNvSpPr>
          <p:nvPr/>
        </p:nvSpPr>
        <p:spPr bwMode="auto">
          <a:xfrm>
            <a:off x="4110038" y="3194050"/>
            <a:ext cx="957262" cy="536575"/>
          </a:xfrm>
          <a:prstGeom prst="rect">
            <a:avLst/>
          </a:prstGeom>
          <a:solidFill>
            <a:schemeClr val="hlink"/>
          </a:solidFill>
          <a:ln w="38100">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6396" name="Line 35"/>
          <p:cNvSpPr>
            <a:spLocks noChangeShapeType="1"/>
          </p:cNvSpPr>
          <p:nvPr/>
        </p:nvSpPr>
        <p:spPr bwMode="auto">
          <a:xfrm>
            <a:off x="4791075" y="3462338"/>
            <a:ext cx="595313" cy="0"/>
          </a:xfrm>
          <a:prstGeom prst="line">
            <a:avLst/>
          </a:prstGeom>
          <a:noFill/>
          <a:ln w="76200">
            <a:solidFill>
              <a:schemeClr val="tx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6397" name="Line 36"/>
          <p:cNvSpPr>
            <a:spLocks noChangeShapeType="1"/>
          </p:cNvSpPr>
          <p:nvPr/>
        </p:nvSpPr>
        <p:spPr bwMode="auto">
          <a:xfrm flipH="1">
            <a:off x="3743325" y="3462338"/>
            <a:ext cx="595313" cy="0"/>
          </a:xfrm>
          <a:prstGeom prst="line">
            <a:avLst/>
          </a:prstGeom>
          <a:noFill/>
          <a:ln w="76200">
            <a:solidFill>
              <a:schemeClr val="tx1"/>
            </a:solidFill>
            <a:round/>
            <a:headEnd/>
            <a:tailEnd type="triangle" w="med" len="med"/>
          </a:ln>
        </p:spPr>
        <p:txBody>
          <a:bodyPr wrap="none" anchor="ctr"/>
          <a:lstStyle/>
          <a:p>
            <a:endParaRPr lang="en-US" dirty="0">
              <a:latin typeface="Arial" pitchFamily="34" charset="0"/>
              <a:cs typeface="Arial" pitchFamily="34" charset="0"/>
            </a:endParaRPr>
          </a:p>
        </p:txBody>
      </p:sp>
      <p:sp>
        <p:nvSpPr>
          <p:cNvPr id="16399" name="Text Box 40"/>
          <p:cNvSpPr txBox="1">
            <a:spLocks noChangeArrowheads="1"/>
          </p:cNvSpPr>
          <p:nvPr/>
        </p:nvSpPr>
        <p:spPr bwMode="auto">
          <a:xfrm>
            <a:off x="2778125" y="4430713"/>
            <a:ext cx="3575050" cy="1373187"/>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Challenge: what if the queue is empty or full?</a:t>
            </a:r>
          </a:p>
        </p:txBody>
      </p:sp>
      <p:grpSp>
        <p:nvGrpSpPr>
          <p:cNvPr id="16400" name="Group 41"/>
          <p:cNvGrpSpPr>
            <a:grpSpLocks/>
          </p:cNvGrpSpPr>
          <p:nvPr/>
        </p:nvGrpSpPr>
        <p:grpSpPr bwMode="auto">
          <a:xfrm>
            <a:off x="2178050" y="3813175"/>
            <a:ext cx="1016000" cy="762000"/>
            <a:chOff x="2352" y="2256"/>
            <a:chExt cx="768" cy="576"/>
          </a:xfrm>
        </p:grpSpPr>
        <p:sp>
          <p:nvSpPr>
            <p:cNvPr id="16407" name="Freeform 42"/>
            <p:cNvSpPr>
              <a:spLocks/>
            </p:cNvSpPr>
            <p:nvPr/>
          </p:nvSpPr>
          <p:spPr bwMode="auto">
            <a:xfrm>
              <a:off x="2352" y="2256"/>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sp>
          <p:nvSpPr>
            <p:cNvPr id="16408" name="Freeform 43"/>
            <p:cNvSpPr>
              <a:spLocks/>
            </p:cNvSpPr>
            <p:nvPr/>
          </p:nvSpPr>
          <p:spPr bwMode="auto">
            <a:xfrm>
              <a:off x="2592" y="2352"/>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grpSp>
      <p:grpSp>
        <p:nvGrpSpPr>
          <p:cNvPr id="16401" name="Group 44"/>
          <p:cNvGrpSpPr>
            <a:grpSpLocks/>
          </p:cNvGrpSpPr>
          <p:nvPr/>
        </p:nvGrpSpPr>
        <p:grpSpPr bwMode="auto">
          <a:xfrm flipH="1">
            <a:off x="6353175" y="3814763"/>
            <a:ext cx="1016000" cy="762000"/>
            <a:chOff x="2352" y="2256"/>
            <a:chExt cx="768" cy="576"/>
          </a:xfrm>
        </p:grpSpPr>
        <p:sp>
          <p:nvSpPr>
            <p:cNvPr id="16405" name="Freeform 45"/>
            <p:cNvSpPr>
              <a:spLocks/>
            </p:cNvSpPr>
            <p:nvPr/>
          </p:nvSpPr>
          <p:spPr bwMode="auto">
            <a:xfrm>
              <a:off x="2352" y="2256"/>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sp>
          <p:nvSpPr>
            <p:cNvPr id="16406" name="Freeform 46"/>
            <p:cNvSpPr>
              <a:spLocks/>
            </p:cNvSpPr>
            <p:nvPr/>
          </p:nvSpPr>
          <p:spPr bwMode="auto">
            <a:xfrm>
              <a:off x="2592" y="2352"/>
              <a:ext cx="528" cy="480"/>
            </a:xfrm>
            <a:custGeom>
              <a:avLst/>
              <a:gdLst>
                <a:gd name="T0" fmla="*/ 0 w 528"/>
                <a:gd name="T1" fmla="*/ 480 h 480"/>
                <a:gd name="T2" fmla="*/ 240 w 528"/>
                <a:gd name="T3" fmla="*/ 240 h 480"/>
                <a:gd name="T4" fmla="*/ 0 w 528"/>
                <a:gd name="T5" fmla="*/ 240 h 480"/>
                <a:gd name="T6" fmla="*/ 528 w 528"/>
                <a:gd name="T7" fmla="*/ 0 h 480"/>
                <a:gd name="T8" fmla="*/ 288 w 528"/>
                <a:gd name="T9" fmla="*/ 192 h 480"/>
                <a:gd name="T10" fmla="*/ 432 w 528"/>
                <a:gd name="T11" fmla="*/ 192 h 480"/>
                <a:gd name="T12" fmla="*/ 0 w 528"/>
                <a:gd name="T13" fmla="*/ 480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Arial" pitchFamily="34" charset="0"/>
                <a:cs typeface="Arial" pitchFamily="34" charset="0"/>
              </a:endParaRPr>
            </a:p>
          </p:txBody>
        </p:sp>
      </p:grpSp>
      <p:sp>
        <p:nvSpPr>
          <p:cNvPr id="16403" name="Text Box 48"/>
          <p:cNvSpPr txBox="1">
            <a:spLocks noChangeArrowheads="1"/>
          </p:cNvSpPr>
          <p:nvPr/>
        </p:nvSpPr>
        <p:spPr bwMode="auto">
          <a:xfrm rot="-2619772">
            <a:off x="3722321" y="2469223"/>
            <a:ext cx="704039" cy="523220"/>
          </a:xfrm>
          <a:prstGeom prst="rect">
            <a:avLst/>
          </a:prstGeom>
          <a:noFill/>
          <a:ln w="38100" algn="ctr">
            <a:noFill/>
            <a:miter lim="800000"/>
            <a:headEnd/>
            <a:tailEnd/>
          </a:ln>
        </p:spPr>
        <p:txBody>
          <a:bodyPr wrap="square">
            <a:spAutoFit/>
          </a:bodyPr>
          <a:lstStyle/>
          <a:p>
            <a:pPr algn="ctr"/>
            <a:r>
              <a:rPr lang="en-US" sz="2800" b="1" dirty="0">
                <a:solidFill>
                  <a:srgbClr val="FFFF00"/>
                </a:solidFill>
                <a:latin typeface="Arial" pitchFamily="34" charset="0"/>
                <a:cs typeface="Arial" pitchFamily="34" charset="0"/>
              </a:rPr>
              <a:t>tail</a:t>
            </a:r>
          </a:p>
        </p:txBody>
      </p:sp>
      <p:sp>
        <p:nvSpPr>
          <p:cNvPr id="16404" name="Text Box 49"/>
          <p:cNvSpPr txBox="1">
            <a:spLocks noChangeArrowheads="1"/>
          </p:cNvSpPr>
          <p:nvPr/>
        </p:nvSpPr>
        <p:spPr bwMode="auto">
          <a:xfrm rot="2399831">
            <a:off x="4315268" y="2376022"/>
            <a:ext cx="1024640" cy="523220"/>
          </a:xfrm>
          <a:prstGeom prst="rect">
            <a:avLst/>
          </a:prstGeom>
          <a:noFill/>
          <a:ln w="38100" algn="ctr">
            <a:noFill/>
            <a:miter lim="800000"/>
            <a:headEnd/>
            <a:tailEnd/>
          </a:ln>
        </p:spPr>
        <p:txBody>
          <a:bodyPr wrap="none">
            <a:spAutoFit/>
          </a:bodyPr>
          <a:lstStyle/>
          <a:p>
            <a:pPr algn="ctr"/>
            <a:r>
              <a:rPr lang="en-US" sz="2800" b="1" dirty="0">
                <a:solidFill>
                  <a:srgbClr val="FFFF00"/>
                </a:solidFill>
                <a:latin typeface="Arial" pitchFamily="34" charset="0"/>
                <a:cs typeface="Arial" pitchFamily="34" charset="0"/>
              </a:rPr>
              <a:t>head</a:t>
            </a:r>
          </a:p>
        </p:txBody>
      </p:sp>
      <p:grpSp>
        <p:nvGrpSpPr>
          <p:cNvPr id="13" name="Group 3">
            <a:extLst>
              <a:ext uri="{FF2B5EF4-FFF2-40B4-BE49-F238E27FC236}">
                <a16:creationId xmlns:a16="http://schemas.microsoft.com/office/drawing/2014/main" id="{05C6B2E0-C314-7507-4956-897102A54623}"/>
              </a:ext>
            </a:extLst>
          </p:cNvPr>
          <p:cNvGrpSpPr>
            <a:grpSpLocks/>
          </p:cNvGrpSpPr>
          <p:nvPr/>
        </p:nvGrpSpPr>
        <p:grpSpPr bwMode="auto">
          <a:xfrm>
            <a:off x="781050" y="4530725"/>
            <a:ext cx="1676400" cy="1752600"/>
            <a:chOff x="3312" y="2640"/>
            <a:chExt cx="1056" cy="1104"/>
          </a:xfrm>
          <a:effectLst>
            <a:glow rad="101600">
              <a:schemeClr val="accent3">
                <a:satMod val="175000"/>
                <a:alpha val="40000"/>
              </a:schemeClr>
            </a:glow>
          </a:effectLst>
        </p:grpSpPr>
        <p:sp>
          <p:nvSpPr>
            <p:cNvPr id="14" name="Freeform 4">
              <a:extLst>
                <a:ext uri="{FF2B5EF4-FFF2-40B4-BE49-F238E27FC236}">
                  <a16:creationId xmlns:a16="http://schemas.microsoft.com/office/drawing/2014/main" id="{DF880DE3-AB07-DAC2-4F0F-2AA44E45E44E}"/>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15" name="Group 5">
              <a:extLst>
                <a:ext uri="{FF2B5EF4-FFF2-40B4-BE49-F238E27FC236}">
                  <a16:creationId xmlns:a16="http://schemas.microsoft.com/office/drawing/2014/main" id="{F4B08349-B607-2DEB-80C6-2C689850B77E}"/>
                </a:ext>
              </a:extLst>
            </p:cNvPr>
            <p:cNvGrpSpPr>
              <a:grpSpLocks/>
            </p:cNvGrpSpPr>
            <p:nvPr/>
          </p:nvGrpSpPr>
          <p:grpSpPr bwMode="auto">
            <a:xfrm>
              <a:off x="3312" y="2928"/>
              <a:ext cx="837" cy="816"/>
              <a:chOff x="3312" y="2928"/>
              <a:chExt cx="837" cy="816"/>
            </a:xfrm>
          </p:grpSpPr>
          <p:sp>
            <p:nvSpPr>
              <p:cNvPr id="17" name="Freeform 6">
                <a:extLst>
                  <a:ext uri="{FF2B5EF4-FFF2-40B4-BE49-F238E27FC236}">
                    <a16:creationId xmlns:a16="http://schemas.microsoft.com/office/drawing/2014/main" id="{6D2DF710-FF2A-7E58-75DA-C266D1433260}"/>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7">
                <a:extLst>
                  <a:ext uri="{FF2B5EF4-FFF2-40B4-BE49-F238E27FC236}">
                    <a16:creationId xmlns:a16="http://schemas.microsoft.com/office/drawing/2014/main" id="{54F6DA83-3508-7276-8414-96814F9EA14C}"/>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8">
                <a:extLst>
                  <a:ext uri="{FF2B5EF4-FFF2-40B4-BE49-F238E27FC236}">
                    <a16:creationId xmlns:a16="http://schemas.microsoft.com/office/drawing/2014/main" id="{0BD3C91C-F749-BBBB-DCCB-F922240C46D3}"/>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70C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9">
                <a:extLst>
                  <a:ext uri="{FF2B5EF4-FFF2-40B4-BE49-F238E27FC236}">
                    <a16:creationId xmlns:a16="http://schemas.microsoft.com/office/drawing/2014/main" id="{1755E0CE-9BEC-F5C1-9CF5-C43BC1883793}"/>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70C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10">
                <a:extLst>
                  <a:ext uri="{FF2B5EF4-FFF2-40B4-BE49-F238E27FC236}">
                    <a16:creationId xmlns:a16="http://schemas.microsoft.com/office/drawing/2014/main" id="{419F476C-B7E8-1EEF-A71C-87BC646C7685}"/>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70C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11">
                <a:extLst>
                  <a:ext uri="{FF2B5EF4-FFF2-40B4-BE49-F238E27FC236}">
                    <a16:creationId xmlns:a16="http://schemas.microsoft.com/office/drawing/2014/main" id="{10527AC7-9EC3-1B42-FF0A-18C675A6A0B9}"/>
                  </a:ext>
                </a:extLst>
              </p:cNvPr>
              <p:cNvSpPr>
                <a:spLocks/>
              </p:cNvSpPr>
              <p:nvPr/>
            </p:nvSpPr>
            <p:spPr bwMode="auto">
              <a:xfrm flipH="1">
                <a:off x="3648" y="3408"/>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12">
                <a:extLst>
                  <a:ext uri="{FF2B5EF4-FFF2-40B4-BE49-F238E27FC236}">
                    <a16:creationId xmlns:a16="http://schemas.microsoft.com/office/drawing/2014/main" id="{3F3DDDF4-7130-E82C-2BEC-EAD786079AAD}"/>
                  </a:ext>
                </a:extLst>
              </p:cNvPr>
              <p:cNvSpPr>
                <a:spLocks/>
              </p:cNvSpPr>
              <p:nvPr/>
            </p:nvSpPr>
            <p:spPr bwMode="auto">
              <a:xfrm flipH="1">
                <a:off x="3840" y="3264"/>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6" name="Freeform 13">
              <a:extLst>
                <a:ext uri="{FF2B5EF4-FFF2-40B4-BE49-F238E27FC236}">
                  <a16:creationId xmlns:a16="http://schemas.microsoft.com/office/drawing/2014/main" id="{E8E682EA-C6A8-C7A9-A763-C0B93C7984A9}"/>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4" name="Group 14">
            <a:extLst>
              <a:ext uri="{FF2B5EF4-FFF2-40B4-BE49-F238E27FC236}">
                <a16:creationId xmlns:a16="http://schemas.microsoft.com/office/drawing/2014/main" id="{312F65F5-7E7F-E747-D185-0E327A6C0009}"/>
              </a:ext>
            </a:extLst>
          </p:cNvPr>
          <p:cNvGrpSpPr>
            <a:grpSpLocks/>
          </p:cNvGrpSpPr>
          <p:nvPr/>
        </p:nvGrpSpPr>
        <p:grpSpPr bwMode="auto">
          <a:xfrm flipH="1">
            <a:off x="7056438" y="4532313"/>
            <a:ext cx="1676400" cy="1752600"/>
            <a:chOff x="3312" y="2640"/>
            <a:chExt cx="1056" cy="1104"/>
          </a:xfrm>
          <a:effectLst>
            <a:glow rad="101600">
              <a:schemeClr val="accent3">
                <a:satMod val="175000"/>
                <a:alpha val="40000"/>
              </a:schemeClr>
            </a:glow>
          </a:effectLst>
        </p:grpSpPr>
        <p:sp>
          <p:nvSpPr>
            <p:cNvPr id="25" name="Freeform 15">
              <a:extLst>
                <a:ext uri="{FF2B5EF4-FFF2-40B4-BE49-F238E27FC236}">
                  <a16:creationId xmlns:a16="http://schemas.microsoft.com/office/drawing/2014/main" id="{FCA9594D-C8BA-7C2C-C661-C590F8684133}"/>
                </a:ext>
              </a:extLst>
            </p:cNvPr>
            <p:cNvSpPr>
              <a:spLocks/>
            </p:cNvSpPr>
            <p:nvPr/>
          </p:nvSpPr>
          <p:spPr bwMode="auto">
            <a:xfrm>
              <a:off x="3792" y="2640"/>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nvGrpSpPr>
            <p:cNvPr id="26" name="Group 16">
              <a:extLst>
                <a:ext uri="{FF2B5EF4-FFF2-40B4-BE49-F238E27FC236}">
                  <a16:creationId xmlns:a16="http://schemas.microsoft.com/office/drawing/2014/main" id="{6B9C35D3-510E-6864-6A54-BF5113D25D1C}"/>
                </a:ext>
              </a:extLst>
            </p:cNvPr>
            <p:cNvGrpSpPr>
              <a:grpSpLocks/>
            </p:cNvGrpSpPr>
            <p:nvPr/>
          </p:nvGrpSpPr>
          <p:grpSpPr bwMode="auto">
            <a:xfrm>
              <a:off x="3312" y="2928"/>
              <a:ext cx="837" cy="816"/>
              <a:chOff x="3312" y="2928"/>
              <a:chExt cx="837" cy="816"/>
            </a:xfrm>
          </p:grpSpPr>
          <p:sp>
            <p:nvSpPr>
              <p:cNvPr id="28" name="Freeform 17">
                <a:extLst>
                  <a:ext uri="{FF2B5EF4-FFF2-40B4-BE49-F238E27FC236}">
                    <a16:creationId xmlns:a16="http://schemas.microsoft.com/office/drawing/2014/main" id="{558D7FEC-BF56-8FDB-7D1D-B0015F8C4DE9}"/>
                  </a:ext>
                </a:extLst>
              </p:cNvPr>
              <p:cNvSpPr>
                <a:spLocks/>
              </p:cNvSpPr>
              <p:nvPr/>
            </p:nvSpPr>
            <p:spPr bwMode="auto">
              <a:xfrm flipH="1">
                <a:off x="3312"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9" name="Freeform 18">
                <a:extLst>
                  <a:ext uri="{FF2B5EF4-FFF2-40B4-BE49-F238E27FC236}">
                    <a16:creationId xmlns:a16="http://schemas.microsoft.com/office/drawing/2014/main" id="{A6340F4E-94F2-73C6-6B28-901E72AC88C3}"/>
                  </a:ext>
                </a:extLst>
              </p:cNvPr>
              <p:cNvSpPr>
                <a:spLocks/>
              </p:cNvSpPr>
              <p:nvPr/>
            </p:nvSpPr>
            <p:spPr bwMode="auto">
              <a:xfrm flipH="1">
                <a:off x="3520" y="302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0" name="Freeform 19">
                <a:extLst>
                  <a:ext uri="{FF2B5EF4-FFF2-40B4-BE49-F238E27FC236}">
                    <a16:creationId xmlns:a16="http://schemas.microsoft.com/office/drawing/2014/main" id="{F9D3FE3A-2285-B587-4691-ABC16391F994}"/>
                  </a:ext>
                </a:extLst>
              </p:cNvPr>
              <p:cNvSpPr>
                <a:spLocks/>
              </p:cNvSpPr>
              <p:nvPr/>
            </p:nvSpPr>
            <p:spPr bwMode="auto">
              <a:xfrm flipH="1">
                <a:off x="3360" y="2928"/>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1" name="Freeform 20">
                <a:extLst>
                  <a:ext uri="{FF2B5EF4-FFF2-40B4-BE49-F238E27FC236}">
                    <a16:creationId xmlns:a16="http://schemas.microsoft.com/office/drawing/2014/main" id="{EA1844A6-90CA-91B6-98BC-A113CAF295B4}"/>
                  </a:ext>
                </a:extLst>
              </p:cNvPr>
              <p:cNvSpPr>
                <a:spLocks/>
              </p:cNvSpPr>
              <p:nvPr/>
            </p:nvSpPr>
            <p:spPr bwMode="auto">
              <a:xfrm flipH="1">
                <a:off x="3648" y="3024"/>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 name="Freeform 21">
                <a:extLst>
                  <a:ext uri="{FF2B5EF4-FFF2-40B4-BE49-F238E27FC236}">
                    <a16:creationId xmlns:a16="http://schemas.microsoft.com/office/drawing/2014/main" id="{C0970337-AF3F-04A7-65E4-6B5F246DD0B1}"/>
                  </a:ext>
                </a:extLst>
              </p:cNvPr>
              <p:cNvSpPr>
                <a:spLocks/>
              </p:cNvSpPr>
              <p:nvPr/>
            </p:nvSpPr>
            <p:spPr bwMode="auto">
              <a:xfrm flipH="1">
                <a:off x="3360" y="3264"/>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3" name="Freeform 22">
                <a:extLst>
                  <a:ext uri="{FF2B5EF4-FFF2-40B4-BE49-F238E27FC236}">
                    <a16:creationId xmlns:a16="http://schemas.microsoft.com/office/drawing/2014/main" id="{23713C91-3370-05E3-FC9C-46E795ED2314}"/>
                  </a:ext>
                </a:extLst>
              </p:cNvPr>
              <p:cNvSpPr>
                <a:spLocks/>
              </p:cNvSpPr>
              <p:nvPr/>
            </p:nvSpPr>
            <p:spPr bwMode="auto">
              <a:xfrm flipH="1">
                <a:off x="3648" y="3408"/>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 name="Freeform 23">
                <a:extLst>
                  <a:ext uri="{FF2B5EF4-FFF2-40B4-BE49-F238E27FC236}">
                    <a16:creationId xmlns:a16="http://schemas.microsoft.com/office/drawing/2014/main" id="{3019677E-DBA6-DB2F-4124-68D210AEA767}"/>
                  </a:ext>
                </a:extLst>
              </p:cNvPr>
              <p:cNvSpPr>
                <a:spLocks/>
              </p:cNvSpPr>
              <p:nvPr/>
            </p:nvSpPr>
            <p:spPr bwMode="auto">
              <a:xfrm flipH="1">
                <a:off x="3840" y="3264"/>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27" name="Freeform 24">
              <a:extLst>
                <a:ext uri="{FF2B5EF4-FFF2-40B4-BE49-F238E27FC236}">
                  <a16:creationId xmlns:a16="http://schemas.microsoft.com/office/drawing/2014/main" id="{77B488B6-A253-C64E-D96A-D74E69EBDCA7}"/>
                </a:ext>
              </a:extLst>
            </p:cNvPr>
            <p:cNvSpPr>
              <a:spLocks/>
            </p:cNvSpPr>
            <p:nvPr/>
          </p:nvSpPr>
          <p:spPr bwMode="auto">
            <a:xfrm>
              <a:off x="4032" y="2736"/>
              <a:ext cx="336" cy="432"/>
            </a:xfrm>
            <a:custGeom>
              <a:avLst/>
              <a:gdLst>
                <a:gd name="T0" fmla="*/ 0 w 336"/>
                <a:gd name="T1" fmla="*/ 432 h 432"/>
                <a:gd name="T2" fmla="*/ 96 w 336"/>
                <a:gd name="T3" fmla="*/ 384 h 432"/>
                <a:gd name="T4" fmla="*/ 96 w 336"/>
                <a:gd name="T5" fmla="*/ 192 h 432"/>
                <a:gd name="T6" fmla="*/ 336 w 336"/>
                <a:gd name="T7" fmla="*/ 0 h 432"/>
                <a:gd name="T8" fmla="*/ 0 w 336"/>
                <a:gd name="T9" fmla="*/ 144 h 432"/>
                <a:gd name="T10" fmla="*/ 0 w 336"/>
                <a:gd name="T11" fmla="*/ 432 h 432"/>
                <a:gd name="T12" fmla="*/ 0 60000 65536"/>
                <a:gd name="T13" fmla="*/ 0 60000 65536"/>
                <a:gd name="T14" fmla="*/ 0 60000 65536"/>
                <a:gd name="T15" fmla="*/ 0 60000 65536"/>
                <a:gd name="T16" fmla="*/ 0 60000 65536"/>
                <a:gd name="T17" fmla="*/ 0 60000 65536"/>
                <a:gd name="T18" fmla="*/ 0 w 336"/>
                <a:gd name="T19" fmla="*/ 0 h 432"/>
                <a:gd name="T20" fmla="*/ 336 w 3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6" h="432">
                  <a:moveTo>
                    <a:pt x="0" y="432"/>
                  </a:moveTo>
                  <a:lnTo>
                    <a:pt x="96" y="384"/>
                  </a:lnTo>
                  <a:lnTo>
                    <a:pt x="96" y="192"/>
                  </a:lnTo>
                  <a:lnTo>
                    <a:pt x="336" y="0"/>
                  </a:lnTo>
                  <a:lnTo>
                    <a:pt x="0" y="144"/>
                  </a:lnTo>
                  <a:lnTo>
                    <a:pt x="0" y="432"/>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linds(horizontal)">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1"/>
          <p:cNvSpPr>
            <a:spLocks noGrp="1"/>
          </p:cNvSpPr>
          <p:nvPr>
            <p:ph type="ftr" sz="quarter" idx="10"/>
          </p:nvPr>
        </p:nvSpPr>
        <p:spPr>
          <a:noFill/>
        </p:spPr>
        <p:txBody>
          <a:bodyPr/>
          <a:lstStyle/>
          <a:p>
            <a:r>
              <a:rPr lang="en-US" dirty="0"/>
              <a:t>Art of Multiprocessor Programming</a:t>
            </a:r>
          </a:p>
        </p:txBody>
      </p:sp>
      <p:sp>
        <p:nvSpPr>
          <p:cNvPr id="17411" name="Slide Number Placeholder 2"/>
          <p:cNvSpPr>
            <a:spLocks noGrp="1"/>
          </p:cNvSpPr>
          <p:nvPr>
            <p:ph type="sldNum" sz="quarter" idx="11"/>
          </p:nvPr>
        </p:nvSpPr>
        <p:spPr>
          <a:noFill/>
        </p:spPr>
        <p:txBody>
          <a:bodyPr/>
          <a:lstStyle/>
          <a:p>
            <a:fld id="{D9EA3AA9-1711-4AAB-A724-7C2B6F56C902}" type="slidenum">
              <a:rPr lang="x-none" smtClean="0"/>
              <a:pPr/>
              <a:t>15</a:t>
            </a:fld>
            <a:endParaRPr lang="en-US" dirty="0"/>
          </a:p>
        </p:txBody>
      </p:sp>
      <p:sp>
        <p:nvSpPr>
          <p:cNvPr id="1741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A484CBA-40E0-4638-8B61-C567302367A4}" type="slidenum">
              <a:rPr lang="x-none" sz="1400">
                <a:solidFill>
                  <a:schemeClr val="tx1"/>
                </a:solidFill>
                <a:latin typeface="Arial" pitchFamily="34" charset="0"/>
                <a:cs typeface="Arial" pitchFamily="34" charset="0"/>
              </a:rPr>
              <a:pPr/>
              <a:t>15</a:t>
            </a:fld>
            <a:endParaRPr lang="en-US" sz="1400" dirty="0">
              <a:solidFill>
                <a:schemeClr val="tx1"/>
              </a:solidFill>
              <a:latin typeface="Arial" pitchFamily="34" charset="0"/>
              <a:cs typeface="Arial" pitchFamily="34" charset="0"/>
            </a:endParaRPr>
          </a:p>
        </p:txBody>
      </p:sp>
      <p:sp>
        <p:nvSpPr>
          <p:cNvPr id="551978" name="AutoShape 4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7414" name="Rectangle 2"/>
          <p:cNvSpPr>
            <a:spLocks noGrp="1" noChangeArrowheads="1"/>
          </p:cNvSpPr>
          <p:nvPr>
            <p:ph type="title" idx="4294967295"/>
          </p:nvPr>
        </p:nvSpPr>
        <p:spPr/>
        <p:txBody>
          <a:bodyPr/>
          <a:lstStyle/>
          <a:p>
            <a:r>
              <a:rPr lang="en-US" dirty="0"/>
              <a:t>Bounded Queue</a:t>
            </a:r>
          </a:p>
        </p:txBody>
      </p:sp>
      <p:sp>
        <p:nvSpPr>
          <p:cNvPr id="551960" name="Line 2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2" name="Group 38"/>
          <p:cNvGrpSpPr>
            <a:grpSpLocks/>
          </p:cNvGrpSpPr>
          <p:nvPr/>
        </p:nvGrpSpPr>
        <p:grpSpPr bwMode="auto">
          <a:xfrm>
            <a:off x="3990975" y="1933575"/>
            <a:ext cx="976313" cy="609600"/>
            <a:chOff x="2976" y="2611"/>
            <a:chExt cx="615" cy="384"/>
          </a:xfrm>
        </p:grpSpPr>
        <p:grpSp>
          <p:nvGrpSpPr>
            <p:cNvPr id="17422" name="Group 28"/>
            <p:cNvGrpSpPr>
              <a:grpSpLocks/>
            </p:cNvGrpSpPr>
            <p:nvPr/>
          </p:nvGrpSpPr>
          <p:grpSpPr bwMode="auto">
            <a:xfrm>
              <a:off x="2976" y="2611"/>
              <a:ext cx="615" cy="384"/>
              <a:chOff x="3417" y="2938"/>
              <a:chExt cx="615" cy="384"/>
            </a:xfrm>
          </p:grpSpPr>
          <p:sp>
            <p:nvSpPr>
              <p:cNvPr id="551965" name="AutoShape 29"/>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7428" name="Line 30"/>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7423" name="Line 31"/>
            <p:cNvSpPr>
              <a:spLocks noChangeShapeType="1"/>
            </p:cNvSpPr>
            <p:nvPr/>
          </p:nvSpPr>
          <p:spPr bwMode="auto">
            <a:xfrm>
              <a:off x="3284" y="2611"/>
              <a:ext cx="307"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7424" name="Group 32"/>
            <p:cNvGrpSpPr>
              <a:grpSpLocks/>
            </p:cNvGrpSpPr>
            <p:nvPr/>
          </p:nvGrpSpPr>
          <p:grpSpPr bwMode="auto">
            <a:xfrm>
              <a:off x="3035" y="2720"/>
              <a:ext cx="192" cy="192"/>
              <a:chOff x="3894" y="2760"/>
              <a:chExt cx="192" cy="192"/>
            </a:xfrm>
          </p:grpSpPr>
          <p:sp>
            <p:nvSpPr>
              <p:cNvPr id="17425" name="Oval 33"/>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426" name="Oval 34"/>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551971" name="AutoShape 35"/>
          <p:cNvSpPr>
            <a:spLocks noChangeArrowheads="1"/>
          </p:cNvSpPr>
          <p:nvPr/>
        </p:nvSpPr>
        <p:spPr bwMode="auto">
          <a:xfrm flipH="1">
            <a:off x="3856038" y="1811338"/>
            <a:ext cx="1247775" cy="900112"/>
          </a:xfrm>
          <a:prstGeom prst="wedgeRoundRectCallout">
            <a:avLst>
              <a:gd name="adj1" fmla="val -96949"/>
              <a:gd name="adj2" fmla="val 124602"/>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551972" name="Text Box 36"/>
          <p:cNvSpPr txBox="1">
            <a:spLocks noChangeArrowheads="1"/>
          </p:cNvSpPr>
          <p:nvPr/>
        </p:nvSpPr>
        <p:spPr bwMode="auto">
          <a:xfrm>
            <a:off x="5224268" y="3392488"/>
            <a:ext cx="1484701"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Sentinel</a:t>
            </a:r>
          </a:p>
        </p:txBody>
      </p:sp>
      <p:sp>
        <p:nvSpPr>
          <p:cNvPr id="551973" name="Text Box 37"/>
          <p:cNvSpPr txBox="1">
            <a:spLocks noChangeArrowheads="1"/>
          </p:cNvSpPr>
          <p:nvPr/>
        </p:nvSpPr>
        <p:spPr bwMode="auto">
          <a:xfrm>
            <a:off x="185689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551975" name="Freeform 39"/>
          <p:cNvSpPr>
            <a:spLocks/>
          </p:cNvSpPr>
          <p:nvPr/>
        </p:nvSpPr>
        <p:spPr bwMode="auto">
          <a:xfrm>
            <a:off x="2517775" y="2503488"/>
            <a:ext cx="1423988" cy="312737"/>
          </a:xfrm>
          <a:custGeom>
            <a:avLst/>
            <a:gdLst>
              <a:gd name="T0" fmla="*/ 0 w 897"/>
              <a:gd name="T1" fmla="*/ 2147483647 h 197"/>
              <a:gd name="T2" fmla="*/ 2147483647 w 897"/>
              <a:gd name="T3" fmla="*/ 2147483647 h 197"/>
              <a:gd name="T4" fmla="*/ 2147483647 w 897"/>
              <a:gd name="T5" fmla="*/ 0 h 197"/>
              <a:gd name="T6" fmla="*/ 0 60000 65536"/>
              <a:gd name="T7" fmla="*/ 0 60000 65536"/>
              <a:gd name="T8" fmla="*/ 0 60000 65536"/>
              <a:gd name="T9" fmla="*/ 0 w 897"/>
              <a:gd name="T10" fmla="*/ 0 h 197"/>
              <a:gd name="T11" fmla="*/ 897 w 897"/>
              <a:gd name="T12" fmla="*/ 197 h 197"/>
            </a:gdLst>
            <a:ahLst/>
            <a:cxnLst>
              <a:cxn ang="T6">
                <a:pos x="T0" y="T1"/>
              </a:cxn>
              <a:cxn ang="T7">
                <a:pos x="T2" y="T3"/>
              </a:cxn>
              <a:cxn ang="T8">
                <a:pos x="T4" y="T5"/>
              </a:cxn>
            </a:cxnLst>
            <a:rect l="T9" t="T10" r="T11" b="T12"/>
            <a:pathLst>
              <a:path w="897" h="197">
                <a:moveTo>
                  <a:pt x="0" y="109"/>
                </a:moveTo>
                <a:cubicBezTo>
                  <a:pt x="88" y="121"/>
                  <a:pt x="380" y="197"/>
                  <a:pt x="529" y="179"/>
                </a:cubicBezTo>
                <a:cubicBezTo>
                  <a:pt x="678" y="161"/>
                  <a:pt x="820" y="37"/>
                  <a:pt x="897"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51976" name="Text Box 40"/>
          <p:cNvSpPr txBox="1">
            <a:spLocks noChangeArrowheads="1"/>
          </p:cNvSpPr>
          <p:nvPr/>
        </p:nvSpPr>
        <p:spPr bwMode="auto">
          <a:xfrm>
            <a:off x="1878523"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1973"/>
                                        </p:tgtEl>
                                        <p:attrNameLst>
                                          <p:attrName>style.visibility</p:attrName>
                                        </p:attrNameLst>
                                      </p:cBhvr>
                                      <p:to>
                                        <p:strVal val="visible"/>
                                      </p:to>
                                    </p:set>
                                    <p:animEffect transition="in" filter="blinds(horizontal)">
                                      <p:cBhvr>
                                        <p:cTn id="7" dur="500"/>
                                        <p:tgtEl>
                                          <p:spTgt spid="55197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51960"/>
                                        </p:tgtEl>
                                        <p:attrNameLst>
                                          <p:attrName>style.visibility</p:attrName>
                                        </p:attrNameLst>
                                      </p:cBhvr>
                                      <p:to>
                                        <p:strVal val="visible"/>
                                      </p:to>
                                    </p:set>
                                    <p:animEffect transition="in" filter="blinds(horizontal)">
                                      <p:cBhvr>
                                        <p:cTn id="10" dur="500"/>
                                        <p:tgtEl>
                                          <p:spTgt spid="551960"/>
                                        </p:tgtEl>
                                      </p:cBhvr>
                                    </p:animEffect>
                                  </p:childTnLst>
                                </p:cTn>
                              </p:par>
                              <p:par>
                                <p:cTn id="11" presetID="3"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51976"/>
                                        </p:tgtEl>
                                        <p:attrNameLst>
                                          <p:attrName>style.visibility</p:attrName>
                                        </p:attrNameLst>
                                      </p:cBhvr>
                                      <p:to>
                                        <p:strVal val="visible"/>
                                      </p:to>
                                    </p:set>
                                    <p:animEffect transition="in" filter="blinds(horizontal)">
                                      <p:cBhvr>
                                        <p:cTn id="18" dur="500"/>
                                        <p:tgtEl>
                                          <p:spTgt spid="55197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551975"/>
                                        </p:tgtEl>
                                        <p:attrNameLst>
                                          <p:attrName>style.visibility</p:attrName>
                                        </p:attrNameLst>
                                      </p:cBhvr>
                                      <p:to>
                                        <p:strVal val="visible"/>
                                      </p:to>
                                    </p:set>
                                    <p:animEffect transition="in" filter="blinds(horizontal)">
                                      <p:cBhvr>
                                        <p:cTn id="21" dur="500"/>
                                        <p:tgtEl>
                                          <p:spTgt spid="551975"/>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51971"/>
                                        </p:tgtEl>
                                        <p:attrNameLst>
                                          <p:attrName>style.visibility</p:attrName>
                                        </p:attrNameLst>
                                      </p:cBhvr>
                                      <p:to>
                                        <p:strVal val="visible"/>
                                      </p:to>
                                    </p:set>
                                    <p:animEffect transition="in" filter="blinds(horizontal)">
                                      <p:cBhvr>
                                        <p:cTn id="26" dur="500"/>
                                        <p:tgtEl>
                                          <p:spTgt spid="551971"/>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551972"/>
                                        </p:tgtEl>
                                        <p:attrNameLst>
                                          <p:attrName>style.visibility</p:attrName>
                                        </p:attrNameLst>
                                      </p:cBhvr>
                                      <p:to>
                                        <p:strVal val="visible"/>
                                      </p:to>
                                    </p:set>
                                    <p:animEffect transition="in" filter="blinds(horizontal)">
                                      <p:cBhvr>
                                        <p:cTn id="29" dur="500"/>
                                        <p:tgtEl>
                                          <p:spTgt spid="551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60" grpId="0" animBg="1"/>
      <p:bldP spid="551971" grpId="0" animBg="1"/>
      <p:bldP spid="551972" grpId="0" animBg="1"/>
      <p:bldP spid="551973" grpId="0" animBg="1"/>
      <p:bldP spid="551975" grpId="0" animBg="1"/>
      <p:bldP spid="5519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1"/>
          <p:cNvSpPr>
            <a:spLocks noGrp="1"/>
          </p:cNvSpPr>
          <p:nvPr>
            <p:ph type="ftr" sz="quarter" idx="10"/>
          </p:nvPr>
        </p:nvSpPr>
        <p:spPr>
          <a:noFill/>
        </p:spPr>
        <p:txBody>
          <a:bodyPr/>
          <a:lstStyle/>
          <a:p>
            <a:r>
              <a:rPr lang="en-US" dirty="0"/>
              <a:t>Art of Multiprocessor Programming</a:t>
            </a:r>
          </a:p>
        </p:txBody>
      </p:sp>
      <p:sp>
        <p:nvSpPr>
          <p:cNvPr id="18435" name="Slide Number Placeholder 2"/>
          <p:cNvSpPr>
            <a:spLocks noGrp="1"/>
          </p:cNvSpPr>
          <p:nvPr>
            <p:ph type="sldNum" sz="quarter" idx="11"/>
          </p:nvPr>
        </p:nvSpPr>
        <p:spPr>
          <a:noFill/>
        </p:spPr>
        <p:txBody>
          <a:bodyPr/>
          <a:lstStyle/>
          <a:p>
            <a:fld id="{93AC0A64-7ADF-4F39-B5F5-0F305AB1C571}" type="slidenum">
              <a:rPr lang="x-none" smtClean="0"/>
              <a:pPr/>
              <a:t>16</a:t>
            </a:fld>
            <a:endParaRPr lang="en-US" dirty="0"/>
          </a:p>
        </p:txBody>
      </p:sp>
      <p:sp>
        <p:nvSpPr>
          <p:cNvPr id="1843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6C00963-983D-4FF9-9B52-F53F6B6A4D10}" type="slidenum">
              <a:rPr lang="x-none" sz="1400">
                <a:solidFill>
                  <a:schemeClr val="tx1"/>
                </a:solidFill>
                <a:latin typeface="Arial" pitchFamily="34" charset="0"/>
                <a:cs typeface="Arial" pitchFamily="34" charset="0"/>
              </a:rPr>
              <a:pPr/>
              <a:t>16</a:t>
            </a:fld>
            <a:endParaRPr lang="en-US" sz="1400" dirty="0">
              <a:solidFill>
                <a:schemeClr val="tx1"/>
              </a:solidFill>
              <a:latin typeface="Arial" pitchFamily="34" charset="0"/>
              <a:cs typeface="Arial" pitchFamily="34" charset="0"/>
            </a:endParaRPr>
          </a:p>
        </p:txBody>
      </p:sp>
      <p:sp>
        <p:nvSpPr>
          <p:cNvPr id="561154"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8438" name="Rectangle 3"/>
          <p:cNvSpPr>
            <a:spLocks noGrp="1" noChangeArrowheads="1"/>
          </p:cNvSpPr>
          <p:nvPr>
            <p:ph type="title" idx="4294967295"/>
          </p:nvPr>
        </p:nvSpPr>
        <p:spPr/>
        <p:txBody>
          <a:bodyPr/>
          <a:lstStyle/>
          <a:p>
            <a:r>
              <a:rPr lang="en-US" dirty="0"/>
              <a:t>Bounded Queue</a:t>
            </a:r>
          </a:p>
        </p:txBody>
      </p:sp>
      <p:sp>
        <p:nvSpPr>
          <p:cNvPr id="18439"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8440" name="Group 6"/>
          <p:cNvGrpSpPr>
            <a:grpSpLocks/>
          </p:cNvGrpSpPr>
          <p:nvPr/>
        </p:nvGrpSpPr>
        <p:grpSpPr bwMode="auto">
          <a:xfrm>
            <a:off x="3990975" y="1933575"/>
            <a:ext cx="976313" cy="609600"/>
            <a:chOff x="3417" y="2938"/>
            <a:chExt cx="615" cy="384"/>
          </a:xfrm>
        </p:grpSpPr>
        <p:sp>
          <p:nvSpPr>
            <p:cNvPr id="561159" name="AutoShape 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8460" name="Line 8"/>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8441" name="Group 10"/>
          <p:cNvGrpSpPr>
            <a:grpSpLocks/>
          </p:cNvGrpSpPr>
          <p:nvPr/>
        </p:nvGrpSpPr>
        <p:grpSpPr bwMode="auto">
          <a:xfrm>
            <a:off x="4084638" y="2106613"/>
            <a:ext cx="304800" cy="304800"/>
            <a:chOff x="3894" y="2760"/>
            <a:chExt cx="192" cy="192"/>
          </a:xfrm>
        </p:grpSpPr>
        <p:sp>
          <p:nvSpPr>
            <p:cNvPr id="18457" name="Oval 11"/>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458" name="Oval 12"/>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8442" name="Text Box 15"/>
          <p:cNvSpPr txBox="1">
            <a:spLocks noChangeArrowheads="1"/>
          </p:cNvSpPr>
          <p:nvPr/>
        </p:nvSpPr>
        <p:spPr bwMode="auto">
          <a:xfrm>
            <a:off x="185689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561168" name="Freeform 16"/>
          <p:cNvSpPr>
            <a:spLocks/>
          </p:cNvSpPr>
          <p:nvPr/>
        </p:nvSpPr>
        <p:spPr bwMode="auto">
          <a:xfrm>
            <a:off x="2517775" y="2503488"/>
            <a:ext cx="1423988" cy="312737"/>
          </a:xfrm>
          <a:custGeom>
            <a:avLst/>
            <a:gdLst>
              <a:gd name="T0" fmla="*/ 0 w 897"/>
              <a:gd name="T1" fmla="*/ 2147483647 h 197"/>
              <a:gd name="T2" fmla="*/ 2147483647 w 897"/>
              <a:gd name="T3" fmla="*/ 2147483647 h 197"/>
              <a:gd name="T4" fmla="*/ 2147483647 w 897"/>
              <a:gd name="T5" fmla="*/ 0 h 197"/>
              <a:gd name="T6" fmla="*/ 0 60000 65536"/>
              <a:gd name="T7" fmla="*/ 0 60000 65536"/>
              <a:gd name="T8" fmla="*/ 0 60000 65536"/>
              <a:gd name="T9" fmla="*/ 0 w 897"/>
              <a:gd name="T10" fmla="*/ 0 h 197"/>
              <a:gd name="T11" fmla="*/ 897 w 897"/>
              <a:gd name="T12" fmla="*/ 197 h 197"/>
            </a:gdLst>
            <a:ahLst/>
            <a:cxnLst>
              <a:cxn ang="T6">
                <a:pos x="T0" y="T1"/>
              </a:cxn>
              <a:cxn ang="T7">
                <a:pos x="T2" y="T3"/>
              </a:cxn>
              <a:cxn ang="T8">
                <a:pos x="T4" y="T5"/>
              </a:cxn>
            </a:cxnLst>
            <a:rect l="T9" t="T10" r="T11" b="T12"/>
            <a:pathLst>
              <a:path w="897" h="197">
                <a:moveTo>
                  <a:pt x="0" y="109"/>
                </a:moveTo>
                <a:cubicBezTo>
                  <a:pt x="88" y="121"/>
                  <a:pt x="380" y="197"/>
                  <a:pt x="529" y="179"/>
                </a:cubicBezTo>
                <a:cubicBezTo>
                  <a:pt x="678" y="161"/>
                  <a:pt x="820" y="37"/>
                  <a:pt x="897"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8444" name="Text Box 17"/>
          <p:cNvSpPr txBox="1">
            <a:spLocks noChangeArrowheads="1"/>
          </p:cNvSpPr>
          <p:nvPr/>
        </p:nvSpPr>
        <p:spPr bwMode="auto">
          <a:xfrm>
            <a:off x="188011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561170" name="Line 18"/>
          <p:cNvSpPr>
            <a:spLocks noChangeShapeType="1"/>
          </p:cNvSpPr>
          <p:nvPr/>
        </p:nvSpPr>
        <p:spPr bwMode="auto">
          <a:xfrm>
            <a:off x="4479925" y="1919288"/>
            <a:ext cx="487363"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561171" name="AutoShape 19"/>
          <p:cNvSpPr>
            <a:spLocks noChangeArrowheads="1"/>
          </p:cNvSpPr>
          <p:nvPr/>
        </p:nvSpPr>
        <p:spPr bwMode="auto">
          <a:xfrm flipH="1">
            <a:off x="6127750" y="1768475"/>
            <a:ext cx="1247775" cy="900113"/>
          </a:xfrm>
          <a:prstGeom prst="wedgeRoundRectCallout">
            <a:avLst>
              <a:gd name="adj1" fmla="val 94019"/>
              <a:gd name="adj2" fmla="val 136241"/>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561172" name="Text Box 20"/>
          <p:cNvSpPr txBox="1">
            <a:spLocks noChangeArrowheads="1"/>
          </p:cNvSpPr>
          <p:nvPr/>
        </p:nvSpPr>
        <p:spPr bwMode="auto">
          <a:xfrm>
            <a:off x="4612653" y="3378200"/>
            <a:ext cx="2722219"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First actual item</a:t>
            </a:r>
          </a:p>
        </p:txBody>
      </p:sp>
      <p:grpSp>
        <p:nvGrpSpPr>
          <p:cNvPr id="4" name="Group 21"/>
          <p:cNvGrpSpPr>
            <a:grpSpLocks/>
          </p:cNvGrpSpPr>
          <p:nvPr/>
        </p:nvGrpSpPr>
        <p:grpSpPr bwMode="auto">
          <a:xfrm>
            <a:off x="6256338" y="1919288"/>
            <a:ext cx="976312" cy="609600"/>
            <a:chOff x="3417" y="2938"/>
            <a:chExt cx="615" cy="384"/>
          </a:xfrm>
        </p:grpSpPr>
        <p:sp>
          <p:nvSpPr>
            <p:cNvPr id="561174" name="AutoShape 22"/>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8456" name="Line 23"/>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561176" name="Line 24"/>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5" name="Group 25"/>
          <p:cNvGrpSpPr>
            <a:grpSpLocks/>
          </p:cNvGrpSpPr>
          <p:nvPr/>
        </p:nvGrpSpPr>
        <p:grpSpPr bwMode="auto">
          <a:xfrm>
            <a:off x="6350000" y="2092325"/>
            <a:ext cx="304800" cy="304800"/>
            <a:chOff x="3894" y="2760"/>
            <a:chExt cx="192" cy="192"/>
          </a:xfrm>
        </p:grpSpPr>
        <p:sp>
          <p:nvSpPr>
            <p:cNvPr id="18453" name="Oval 26"/>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454" name="Oval 27"/>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561180" name="Line 28"/>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61181" name="Freeform 29"/>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561170"/>
                                        </p:tgtEl>
                                      </p:cBhvr>
                                    </p:animEffect>
                                    <p:set>
                                      <p:cBhvr>
                                        <p:cTn id="7" dur="1" fill="hold">
                                          <p:stCondLst>
                                            <p:cond delay="499"/>
                                          </p:stCondLst>
                                        </p:cTn>
                                        <p:tgtEl>
                                          <p:spTgt spid="561170"/>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561168"/>
                                        </p:tgtEl>
                                      </p:cBhvr>
                                    </p:animEffect>
                                    <p:set>
                                      <p:cBhvr>
                                        <p:cTn id="10" dur="1" fill="hold">
                                          <p:stCondLst>
                                            <p:cond delay="499"/>
                                          </p:stCondLst>
                                        </p:cTn>
                                        <p:tgtEl>
                                          <p:spTgt spid="561168"/>
                                        </p:tgtEl>
                                        <p:attrNameLst>
                                          <p:attrName>style.visibility</p:attrName>
                                        </p:attrNameLst>
                                      </p:cBhvr>
                                      <p:to>
                                        <p:strVal val="hidden"/>
                                      </p:to>
                                    </p:se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561180"/>
                                        </p:tgtEl>
                                        <p:attrNameLst>
                                          <p:attrName>style.visibility</p:attrName>
                                        </p:attrNameLst>
                                      </p:cBhvr>
                                      <p:to>
                                        <p:strVal val="visible"/>
                                      </p:to>
                                    </p:set>
                                    <p:animEffect transition="in" filter="blinds(horizontal)">
                                      <p:cBhvr>
                                        <p:cTn id="14" dur="500"/>
                                        <p:tgtEl>
                                          <p:spTgt spid="561180"/>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561181"/>
                                        </p:tgtEl>
                                        <p:attrNameLst>
                                          <p:attrName>style.visibility</p:attrName>
                                        </p:attrNameLst>
                                      </p:cBhvr>
                                      <p:to>
                                        <p:strVal val="visible"/>
                                      </p:to>
                                    </p:set>
                                    <p:animEffect transition="in" filter="blinds(horizontal)">
                                      <p:cBhvr>
                                        <p:cTn id="17" dur="500"/>
                                        <p:tgtEl>
                                          <p:spTgt spid="561181"/>
                                        </p:tgtEl>
                                      </p:cBhvr>
                                    </p:animEffect>
                                  </p:childTnLst>
                                </p:cTn>
                              </p:par>
                              <p:par>
                                <p:cTn id="18" presetID="3" presetClass="entr" presetSubtype="1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561176"/>
                                        </p:tgtEl>
                                        <p:attrNameLst>
                                          <p:attrName>style.visibility</p:attrName>
                                        </p:attrNameLst>
                                      </p:cBhvr>
                                      <p:to>
                                        <p:strVal val="visible"/>
                                      </p:to>
                                    </p:set>
                                    <p:animEffect transition="in" filter="blinds(horizontal)">
                                      <p:cBhvr>
                                        <p:cTn id="23" dur="500"/>
                                        <p:tgtEl>
                                          <p:spTgt spid="561176"/>
                                        </p:tgtEl>
                                      </p:cBhvr>
                                    </p:animEffect>
                                  </p:childTnLst>
                                </p:cTn>
                              </p:par>
                              <p:par>
                                <p:cTn id="24" presetID="3" presetClass="entr" presetSubtype="1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500"/>
                                        <p:tgtEl>
                                          <p:spTgt spid="5"/>
                                        </p:tgtEl>
                                      </p:cBhvr>
                                    </p:animEffect>
                                  </p:childTnLst>
                                </p:cTn>
                              </p:par>
                            </p:childTnLst>
                          </p:cTn>
                        </p:par>
                        <p:par>
                          <p:cTn id="27" fill="hold">
                            <p:stCondLst>
                              <p:cond delay="1000"/>
                            </p:stCondLst>
                            <p:childTnLst>
                              <p:par>
                                <p:cTn id="28" presetID="3" presetClass="entr" presetSubtype="10" fill="hold" grpId="0" nodeType="afterEffect">
                                  <p:stCondLst>
                                    <p:cond delay="0"/>
                                  </p:stCondLst>
                                  <p:childTnLst>
                                    <p:set>
                                      <p:cBhvr>
                                        <p:cTn id="29" dur="1" fill="hold">
                                          <p:stCondLst>
                                            <p:cond delay="0"/>
                                          </p:stCondLst>
                                        </p:cTn>
                                        <p:tgtEl>
                                          <p:spTgt spid="561172"/>
                                        </p:tgtEl>
                                        <p:attrNameLst>
                                          <p:attrName>style.visibility</p:attrName>
                                        </p:attrNameLst>
                                      </p:cBhvr>
                                      <p:to>
                                        <p:strVal val="visible"/>
                                      </p:to>
                                    </p:set>
                                    <p:animEffect transition="in" filter="blinds(horizontal)">
                                      <p:cBhvr>
                                        <p:cTn id="30" dur="500"/>
                                        <p:tgtEl>
                                          <p:spTgt spid="561172"/>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561171"/>
                                        </p:tgtEl>
                                        <p:attrNameLst>
                                          <p:attrName>style.visibility</p:attrName>
                                        </p:attrNameLst>
                                      </p:cBhvr>
                                      <p:to>
                                        <p:strVal val="visible"/>
                                      </p:to>
                                    </p:set>
                                    <p:animEffect transition="in" filter="blinds(horizontal)">
                                      <p:cBhvr>
                                        <p:cTn id="33" dur="500"/>
                                        <p:tgtEl>
                                          <p:spTgt spid="561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1168" grpId="0" animBg="1"/>
      <p:bldP spid="561170" grpId="0" animBg="1"/>
      <p:bldP spid="561171" grpId="0" animBg="1"/>
      <p:bldP spid="561172" grpId="0" animBg="1"/>
      <p:bldP spid="561176" grpId="0" animBg="1"/>
      <p:bldP spid="561180" grpId="0" animBg="1"/>
      <p:bldP spid="56118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8623E62F-697E-45FA-B472-81A1222D6720}" type="slidenum">
              <a:rPr lang="x-none" smtClean="0"/>
              <a:pPr/>
              <a:t>17</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FBF3A7B-5C36-44CA-B47C-309FADEBE70B}" type="slidenum">
              <a:rPr lang="x-none" sz="1400">
                <a:solidFill>
                  <a:schemeClr val="tx1"/>
                </a:solidFill>
                <a:latin typeface="Arial" pitchFamily="34" charset="0"/>
                <a:cs typeface="Arial" pitchFamily="34" charset="0"/>
              </a:rPr>
              <a:pPr/>
              <a:t>17</a:t>
            </a:fld>
            <a:endParaRPr lang="en-US" sz="1400" dirty="0">
              <a:solidFill>
                <a:schemeClr val="tx1"/>
              </a:solidFill>
              <a:latin typeface="Arial" pitchFamily="34" charset="0"/>
              <a:cs typeface="Arial" pitchFamily="34" charset="0"/>
            </a:endParaRPr>
          </a:p>
        </p:txBody>
      </p:sp>
      <p:sp>
        <p:nvSpPr>
          <p:cNvPr id="566274"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62" name="Rectangle 3"/>
          <p:cNvSpPr>
            <a:spLocks noGrp="1" noChangeArrowheads="1"/>
          </p:cNvSpPr>
          <p:nvPr>
            <p:ph type="title" idx="4294967295"/>
          </p:nvPr>
        </p:nvSpPr>
        <p:spPr/>
        <p:txBody>
          <a:bodyPr/>
          <a:lstStyle/>
          <a:p>
            <a:r>
              <a:rPr lang="en-US" dirty="0"/>
              <a:t>Bounded Queue</a:t>
            </a:r>
          </a:p>
        </p:txBody>
      </p:sp>
      <p:sp>
        <p:nvSpPr>
          <p:cNvPr id="194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9464" name="Group 5"/>
          <p:cNvGrpSpPr>
            <a:grpSpLocks/>
          </p:cNvGrpSpPr>
          <p:nvPr/>
        </p:nvGrpSpPr>
        <p:grpSpPr bwMode="auto">
          <a:xfrm>
            <a:off x="3990975" y="1933575"/>
            <a:ext cx="976313" cy="609600"/>
            <a:chOff x="3417" y="2938"/>
            <a:chExt cx="615" cy="384"/>
          </a:xfrm>
        </p:grpSpPr>
        <p:sp>
          <p:nvSpPr>
            <p:cNvPr id="566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9465" name="Group 8"/>
          <p:cNvGrpSpPr>
            <a:grpSpLocks/>
          </p:cNvGrpSpPr>
          <p:nvPr/>
        </p:nvGrpSpPr>
        <p:grpSpPr bwMode="auto">
          <a:xfrm>
            <a:off x="4084638" y="2106613"/>
            <a:ext cx="304800" cy="304800"/>
            <a:chOff x="3894" y="2760"/>
            <a:chExt cx="192" cy="192"/>
          </a:xfrm>
        </p:grpSpPr>
        <p:sp>
          <p:nvSpPr>
            <p:cNvPr id="1948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66" name="Text Box 11"/>
          <p:cNvSpPr txBox="1">
            <a:spLocks noChangeArrowheads="1"/>
          </p:cNvSpPr>
          <p:nvPr/>
        </p:nvSpPr>
        <p:spPr bwMode="auto">
          <a:xfrm>
            <a:off x="1704891"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9467" name="Text Box 12"/>
          <p:cNvSpPr txBox="1">
            <a:spLocks noChangeArrowheads="1"/>
          </p:cNvSpPr>
          <p:nvPr/>
        </p:nvSpPr>
        <p:spPr bwMode="auto">
          <a:xfrm>
            <a:off x="170489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9468" name="Group 13"/>
          <p:cNvGrpSpPr>
            <a:grpSpLocks/>
          </p:cNvGrpSpPr>
          <p:nvPr/>
        </p:nvGrpSpPr>
        <p:grpSpPr bwMode="auto">
          <a:xfrm>
            <a:off x="6242050" y="1919288"/>
            <a:ext cx="976313" cy="609600"/>
            <a:chOff x="3417" y="2938"/>
            <a:chExt cx="615" cy="384"/>
          </a:xfrm>
        </p:grpSpPr>
        <p:sp>
          <p:nvSpPr>
            <p:cNvPr id="566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94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9470" name="Group 17"/>
          <p:cNvGrpSpPr>
            <a:grpSpLocks/>
          </p:cNvGrpSpPr>
          <p:nvPr/>
        </p:nvGrpSpPr>
        <p:grpSpPr bwMode="auto">
          <a:xfrm>
            <a:off x="6350000" y="2092325"/>
            <a:ext cx="304800" cy="304800"/>
            <a:chOff x="3894" y="2760"/>
            <a:chExt cx="192" cy="192"/>
          </a:xfrm>
        </p:grpSpPr>
        <p:sp>
          <p:nvSpPr>
            <p:cNvPr id="1948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94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6" name="Group 31"/>
          <p:cNvGrpSpPr>
            <a:grpSpLocks/>
          </p:cNvGrpSpPr>
          <p:nvPr/>
        </p:nvGrpSpPr>
        <p:grpSpPr bwMode="auto">
          <a:xfrm>
            <a:off x="4452938" y="3162300"/>
            <a:ext cx="427037" cy="622300"/>
            <a:chOff x="2208" y="1920"/>
            <a:chExt cx="1152" cy="1680"/>
          </a:xfrm>
          <a:solidFill>
            <a:schemeClr val="bg1"/>
          </a:solidFill>
        </p:grpSpPr>
        <p:sp>
          <p:nvSpPr>
            <p:cNvPr id="19478" name="Oval 32"/>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79" name="Oval 33"/>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9480" name="AutoShape 3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9481" name="AutoShape 3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66308" name="AutoShape 36"/>
          <p:cNvSpPr>
            <a:spLocks noChangeArrowheads="1"/>
          </p:cNvSpPr>
          <p:nvPr/>
        </p:nvSpPr>
        <p:spPr bwMode="auto">
          <a:xfrm flipH="1">
            <a:off x="4324350" y="3113088"/>
            <a:ext cx="692150" cy="795337"/>
          </a:xfrm>
          <a:prstGeom prst="wedgeRoundRectCallout">
            <a:avLst>
              <a:gd name="adj1" fmla="val -169269"/>
              <a:gd name="adj2" fmla="val 43213"/>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566309" name="Text Box 37"/>
          <p:cNvSpPr txBox="1">
            <a:spLocks noChangeArrowheads="1"/>
          </p:cNvSpPr>
          <p:nvPr/>
        </p:nvSpPr>
        <p:spPr bwMode="auto">
          <a:xfrm>
            <a:off x="5891874" y="3317875"/>
            <a:ext cx="2750475" cy="946150"/>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Lock out other </a:t>
            </a:r>
            <a:r>
              <a:rPr lang="en-US" sz="2800" dirty="0">
                <a:solidFill>
                  <a:srgbClr val="FFFF00"/>
                </a:solidFill>
                <a:latin typeface="Consolas" panose="020B0609020204030204" pitchFamily="49" charset="0"/>
                <a:cs typeface="Arial" pitchFamily="34" charset="0"/>
              </a:rPr>
              <a:t>deq()</a:t>
            </a:r>
            <a:r>
              <a:rPr lang="en-US" sz="2800" dirty="0">
                <a:solidFill>
                  <a:srgbClr val="FFFF00"/>
                </a:solidFill>
                <a:latin typeface="Arial" pitchFamily="34" charset="0"/>
                <a:cs typeface="Arial" pitchFamily="34" charset="0"/>
              </a:rPr>
              <a:t> calls</a:t>
            </a:r>
          </a:p>
        </p:txBody>
      </p:sp>
      <p:sp>
        <p:nvSpPr>
          <p:cNvPr id="566310" name="Text Box 38"/>
          <p:cNvSpPr txBox="1">
            <a:spLocks noChangeArrowheads="1"/>
          </p:cNvSpPr>
          <p:nvPr/>
        </p:nvSpPr>
        <p:spPr bwMode="auto">
          <a:xfrm>
            <a:off x="1704891"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66311" name="Freeform 39"/>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8623E62F-697E-45FA-B472-81A1222D6720}" type="slidenum">
              <a:rPr lang="x-none" smtClean="0"/>
              <a:pPr/>
              <a:t>18</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FBF3A7B-5C36-44CA-B47C-309FADEBE70B}" type="slidenum">
              <a:rPr lang="x-none" sz="1400">
                <a:solidFill>
                  <a:schemeClr val="tx1"/>
                </a:solidFill>
                <a:latin typeface="Arial" pitchFamily="34" charset="0"/>
                <a:cs typeface="Arial" pitchFamily="34" charset="0"/>
              </a:rPr>
              <a:pPr/>
              <a:t>18</a:t>
            </a:fld>
            <a:endParaRPr lang="en-US" sz="1400" dirty="0">
              <a:solidFill>
                <a:schemeClr val="tx1"/>
              </a:solidFill>
              <a:latin typeface="Arial" pitchFamily="34" charset="0"/>
              <a:cs typeface="Arial" pitchFamily="34" charset="0"/>
            </a:endParaRPr>
          </a:p>
        </p:txBody>
      </p:sp>
      <p:sp>
        <p:nvSpPr>
          <p:cNvPr id="566274"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62" name="Rectangle 3"/>
          <p:cNvSpPr>
            <a:spLocks noGrp="1" noChangeArrowheads="1"/>
          </p:cNvSpPr>
          <p:nvPr>
            <p:ph type="title" idx="4294967295"/>
          </p:nvPr>
        </p:nvSpPr>
        <p:spPr/>
        <p:txBody>
          <a:bodyPr/>
          <a:lstStyle/>
          <a:p>
            <a:r>
              <a:rPr lang="en-US" dirty="0"/>
              <a:t>Bounded Queue</a:t>
            </a:r>
          </a:p>
        </p:txBody>
      </p:sp>
      <p:sp>
        <p:nvSpPr>
          <p:cNvPr id="194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9464" name="Group 5"/>
          <p:cNvGrpSpPr>
            <a:grpSpLocks/>
          </p:cNvGrpSpPr>
          <p:nvPr/>
        </p:nvGrpSpPr>
        <p:grpSpPr bwMode="auto">
          <a:xfrm>
            <a:off x="3990975" y="1933575"/>
            <a:ext cx="976313" cy="609600"/>
            <a:chOff x="3417" y="2938"/>
            <a:chExt cx="615" cy="384"/>
          </a:xfrm>
        </p:grpSpPr>
        <p:sp>
          <p:nvSpPr>
            <p:cNvPr id="566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9465" name="Group 8"/>
          <p:cNvGrpSpPr>
            <a:grpSpLocks/>
          </p:cNvGrpSpPr>
          <p:nvPr/>
        </p:nvGrpSpPr>
        <p:grpSpPr bwMode="auto">
          <a:xfrm>
            <a:off x="4084638" y="2106613"/>
            <a:ext cx="304800" cy="304800"/>
            <a:chOff x="3894" y="2760"/>
            <a:chExt cx="192" cy="192"/>
          </a:xfrm>
        </p:grpSpPr>
        <p:sp>
          <p:nvSpPr>
            <p:cNvPr id="1948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66" name="Text Box 11"/>
          <p:cNvSpPr txBox="1">
            <a:spLocks noChangeArrowheads="1"/>
          </p:cNvSpPr>
          <p:nvPr/>
        </p:nvSpPr>
        <p:spPr bwMode="auto">
          <a:xfrm>
            <a:off x="1704891"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9467" name="Text Box 12"/>
          <p:cNvSpPr txBox="1">
            <a:spLocks noChangeArrowheads="1"/>
          </p:cNvSpPr>
          <p:nvPr/>
        </p:nvSpPr>
        <p:spPr bwMode="auto">
          <a:xfrm>
            <a:off x="170489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9468" name="Group 13"/>
          <p:cNvGrpSpPr>
            <a:grpSpLocks/>
          </p:cNvGrpSpPr>
          <p:nvPr/>
        </p:nvGrpSpPr>
        <p:grpSpPr bwMode="auto">
          <a:xfrm>
            <a:off x="6242050" y="1919288"/>
            <a:ext cx="976313" cy="609600"/>
            <a:chOff x="3417" y="2938"/>
            <a:chExt cx="615" cy="384"/>
          </a:xfrm>
        </p:grpSpPr>
        <p:sp>
          <p:nvSpPr>
            <p:cNvPr id="566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94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9470" name="Group 17"/>
          <p:cNvGrpSpPr>
            <a:grpSpLocks/>
          </p:cNvGrpSpPr>
          <p:nvPr/>
        </p:nvGrpSpPr>
        <p:grpSpPr bwMode="auto">
          <a:xfrm>
            <a:off x="6350000" y="2092325"/>
            <a:ext cx="304800" cy="304800"/>
            <a:chOff x="3894" y="2760"/>
            <a:chExt cx="192" cy="192"/>
          </a:xfrm>
        </p:grpSpPr>
        <p:sp>
          <p:nvSpPr>
            <p:cNvPr id="1948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94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6" name="Group 31"/>
          <p:cNvGrpSpPr>
            <a:grpSpLocks/>
          </p:cNvGrpSpPr>
          <p:nvPr/>
        </p:nvGrpSpPr>
        <p:grpSpPr bwMode="auto">
          <a:xfrm>
            <a:off x="4452938" y="3162300"/>
            <a:ext cx="427037" cy="622300"/>
            <a:chOff x="2208" y="1920"/>
            <a:chExt cx="1152" cy="1680"/>
          </a:xfrm>
          <a:solidFill>
            <a:schemeClr val="bg1"/>
          </a:solidFill>
        </p:grpSpPr>
        <p:sp>
          <p:nvSpPr>
            <p:cNvPr id="19478" name="Oval 32"/>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79" name="Oval 33"/>
            <p:cNvSpPr>
              <a:spLocks noChangeArrowheads="1"/>
            </p:cNvSpPr>
            <p:nvPr/>
          </p:nvSpPr>
          <p:spPr bwMode="auto">
            <a:xfrm>
              <a:off x="2640" y="2688"/>
              <a:ext cx="288" cy="288"/>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80" name="AutoShape 3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9481" name="AutoShape 3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66308" name="AutoShape 36"/>
          <p:cNvSpPr>
            <a:spLocks noChangeArrowheads="1"/>
          </p:cNvSpPr>
          <p:nvPr/>
        </p:nvSpPr>
        <p:spPr bwMode="auto">
          <a:xfrm flipH="1">
            <a:off x="4324350" y="3113088"/>
            <a:ext cx="692150" cy="795337"/>
          </a:xfrm>
          <a:prstGeom prst="wedgeRoundRectCallout">
            <a:avLst>
              <a:gd name="adj1" fmla="val -169269"/>
              <a:gd name="adj2" fmla="val 43213"/>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566309" name="Text Box 37"/>
          <p:cNvSpPr txBox="1">
            <a:spLocks noChangeArrowheads="1"/>
          </p:cNvSpPr>
          <p:nvPr/>
        </p:nvSpPr>
        <p:spPr bwMode="auto">
          <a:xfrm>
            <a:off x="5505450" y="3317875"/>
            <a:ext cx="3136900" cy="946150"/>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Lock out other deq() calls</a:t>
            </a:r>
          </a:p>
        </p:txBody>
      </p:sp>
      <p:sp>
        <p:nvSpPr>
          <p:cNvPr id="566310" name="Text Box 38"/>
          <p:cNvSpPr txBox="1">
            <a:spLocks noChangeArrowheads="1"/>
          </p:cNvSpPr>
          <p:nvPr/>
        </p:nvSpPr>
        <p:spPr bwMode="auto">
          <a:xfrm>
            <a:off x="1704891"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66311" name="Freeform 39"/>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 name="AutoShape 27">
            <a:extLst>
              <a:ext uri="{FF2B5EF4-FFF2-40B4-BE49-F238E27FC236}">
                <a16:creationId xmlns:a16="http://schemas.microsoft.com/office/drawing/2014/main" id="{BB53F6D7-065D-655E-5C09-54B1BC52324A}"/>
              </a:ext>
            </a:extLst>
          </p:cNvPr>
          <p:cNvSpPr>
            <a:spLocks noChangeArrowheads="1"/>
          </p:cNvSpPr>
          <p:nvPr/>
        </p:nvSpPr>
        <p:spPr bwMode="auto">
          <a:xfrm flipH="1">
            <a:off x="4324350" y="3913188"/>
            <a:ext cx="692150" cy="795337"/>
          </a:xfrm>
          <a:prstGeom prst="wedgeRoundRectCallout">
            <a:avLst>
              <a:gd name="adj1" fmla="val -172021"/>
              <a:gd name="adj2" fmla="val 62375"/>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3" name="Text Box 28">
            <a:extLst>
              <a:ext uri="{FF2B5EF4-FFF2-40B4-BE49-F238E27FC236}">
                <a16:creationId xmlns:a16="http://schemas.microsoft.com/office/drawing/2014/main" id="{1B633B2C-3F78-3309-2A95-8EFA7CE491EB}"/>
              </a:ext>
            </a:extLst>
          </p:cNvPr>
          <p:cNvSpPr txBox="1">
            <a:spLocks noChangeArrowheads="1"/>
          </p:cNvSpPr>
          <p:nvPr/>
        </p:nvSpPr>
        <p:spPr bwMode="auto">
          <a:xfrm>
            <a:off x="5649913" y="4532313"/>
            <a:ext cx="3136900" cy="946150"/>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Lock out other enq() calls</a:t>
            </a:r>
          </a:p>
        </p:txBody>
      </p:sp>
      <p:sp>
        <p:nvSpPr>
          <p:cNvPr id="4" name="Text Box 36">
            <a:extLst>
              <a:ext uri="{FF2B5EF4-FFF2-40B4-BE49-F238E27FC236}">
                <a16:creationId xmlns:a16="http://schemas.microsoft.com/office/drawing/2014/main" id="{C7C79512-A63A-14E1-8B67-F5C8BF598DCA}"/>
              </a:ext>
            </a:extLst>
          </p:cNvPr>
          <p:cNvSpPr txBox="1">
            <a:spLocks noChangeArrowheads="1"/>
          </p:cNvSpPr>
          <p:nvPr/>
        </p:nvSpPr>
        <p:spPr bwMode="auto">
          <a:xfrm>
            <a:off x="1696953"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 name="Freeform 37">
            <a:extLst>
              <a:ext uri="{FF2B5EF4-FFF2-40B4-BE49-F238E27FC236}">
                <a16:creationId xmlns:a16="http://schemas.microsoft.com/office/drawing/2014/main" id="{D65B96DD-32F3-067A-709B-560D832D73D2}"/>
              </a:ext>
            </a:extLst>
          </p:cNvPr>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7" name="Group 31">
            <a:extLst>
              <a:ext uri="{FF2B5EF4-FFF2-40B4-BE49-F238E27FC236}">
                <a16:creationId xmlns:a16="http://schemas.microsoft.com/office/drawing/2014/main" id="{A87A975A-3F02-2429-6BDD-0D0CE2D50E70}"/>
              </a:ext>
            </a:extLst>
          </p:cNvPr>
          <p:cNvGrpSpPr>
            <a:grpSpLocks/>
          </p:cNvGrpSpPr>
          <p:nvPr/>
        </p:nvGrpSpPr>
        <p:grpSpPr bwMode="auto">
          <a:xfrm>
            <a:off x="4448175" y="3960813"/>
            <a:ext cx="427038" cy="622300"/>
            <a:chOff x="2208" y="1920"/>
            <a:chExt cx="1152" cy="1680"/>
          </a:xfrm>
          <a:solidFill>
            <a:schemeClr val="bg1"/>
          </a:solidFill>
        </p:grpSpPr>
        <p:sp>
          <p:nvSpPr>
            <p:cNvPr id="8" name="Oval 32">
              <a:extLst>
                <a:ext uri="{FF2B5EF4-FFF2-40B4-BE49-F238E27FC236}">
                  <a16:creationId xmlns:a16="http://schemas.microsoft.com/office/drawing/2014/main" id="{5B947BB4-BA38-AF23-35EA-A6DD6B714A85}"/>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9" name="Oval 33">
              <a:extLst>
                <a:ext uri="{FF2B5EF4-FFF2-40B4-BE49-F238E27FC236}">
                  <a16:creationId xmlns:a16="http://schemas.microsoft.com/office/drawing/2014/main" id="{79B8A598-11DF-0670-4D66-21B372338DFA}"/>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0" name="AutoShape 34">
              <a:extLst>
                <a:ext uri="{FF2B5EF4-FFF2-40B4-BE49-F238E27FC236}">
                  <a16:creationId xmlns:a16="http://schemas.microsoft.com/office/drawing/2014/main" id="{91E71B82-A21A-3305-319C-A01F878227F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1" name="AutoShape 35">
              <a:extLst>
                <a:ext uri="{FF2B5EF4-FFF2-40B4-BE49-F238E27FC236}">
                  <a16:creationId xmlns:a16="http://schemas.microsoft.com/office/drawing/2014/main" id="{13424320-0A88-0F90-A778-92AE63C842BF}"/>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Tree>
    <p:extLst>
      <p:ext uri="{BB962C8B-B14F-4D97-AF65-F5344CB8AC3E}">
        <p14:creationId xmlns:p14="http://schemas.microsoft.com/office/powerpoint/2010/main" val="21750124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8623E62F-697E-45FA-B472-81A1222D6720}" type="slidenum">
              <a:rPr lang="x-none" smtClean="0"/>
              <a:pPr/>
              <a:t>19</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FBF3A7B-5C36-44CA-B47C-309FADEBE70B}" type="slidenum">
              <a:rPr lang="x-none" sz="1400">
                <a:solidFill>
                  <a:schemeClr val="tx1"/>
                </a:solidFill>
                <a:latin typeface="Arial" pitchFamily="34" charset="0"/>
                <a:cs typeface="Arial" pitchFamily="34" charset="0"/>
              </a:rPr>
              <a:pPr/>
              <a:t>19</a:t>
            </a:fld>
            <a:endParaRPr lang="en-US" sz="1400" dirty="0">
              <a:solidFill>
                <a:schemeClr val="tx1"/>
              </a:solidFill>
              <a:latin typeface="Arial" pitchFamily="34" charset="0"/>
              <a:cs typeface="Arial" pitchFamily="34" charset="0"/>
            </a:endParaRPr>
          </a:p>
        </p:txBody>
      </p:sp>
      <p:sp>
        <p:nvSpPr>
          <p:cNvPr id="566274"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62" name="Rectangle 3"/>
          <p:cNvSpPr>
            <a:spLocks noGrp="1" noChangeArrowheads="1"/>
          </p:cNvSpPr>
          <p:nvPr>
            <p:ph type="title" idx="4294967295"/>
          </p:nvPr>
        </p:nvSpPr>
        <p:spPr/>
        <p:txBody>
          <a:bodyPr/>
          <a:lstStyle/>
          <a:p>
            <a:r>
              <a:rPr lang="en-US" dirty="0"/>
              <a:t>Not Done Yet</a:t>
            </a:r>
          </a:p>
        </p:txBody>
      </p:sp>
      <p:sp>
        <p:nvSpPr>
          <p:cNvPr id="194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9464" name="Group 5"/>
          <p:cNvGrpSpPr>
            <a:grpSpLocks/>
          </p:cNvGrpSpPr>
          <p:nvPr/>
        </p:nvGrpSpPr>
        <p:grpSpPr bwMode="auto">
          <a:xfrm>
            <a:off x="3990975" y="1933575"/>
            <a:ext cx="976313" cy="609600"/>
            <a:chOff x="3417" y="2938"/>
            <a:chExt cx="615" cy="384"/>
          </a:xfrm>
        </p:grpSpPr>
        <p:sp>
          <p:nvSpPr>
            <p:cNvPr id="566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9465" name="Group 8"/>
          <p:cNvGrpSpPr>
            <a:grpSpLocks/>
          </p:cNvGrpSpPr>
          <p:nvPr/>
        </p:nvGrpSpPr>
        <p:grpSpPr bwMode="auto">
          <a:xfrm>
            <a:off x="4084638" y="2106613"/>
            <a:ext cx="304800" cy="304800"/>
            <a:chOff x="3894" y="2760"/>
            <a:chExt cx="192" cy="192"/>
          </a:xfrm>
        </p:grpSpPr>
        <p:sp>
          <p:nvSpPr>
            <p:cNvPr id="1948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66" name="Text Box 11"/>
          <p:cNvSpPr txBox="1">
            <a:spLocks noChangeArrowheads="1"/>
          </p:cNvSpPr>
          <p:nvPr/>
        </p:nvSpPr>
        <p:spPr bwMode="auto">
          <a:xfrm>
            <a:off x="1704891"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9467" name="Text Box 12"/>
          <p:cNvSpPr txBox="1">
            <a:spLocks noChangeArrowheads="1"/>
          </p:cNvSpPr>
          <p:nvPr/>
        </p:nvSpPr>
        <p:spPr bwMode="auto">
          <a:xfrm>
            <a:off x="170489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9468" name="Group 13"/>
          <p:cNvGrpSpPr>
            <a:grpSpLocks/>
          </p:cNvGrpSpPr>
          <p:nvPr/>
        </p:nvGrpSpPr>
        <p:grpSpPr bwMode="auto">
          <a:xfrm>
            <a:off x="6242050" y="1919288"/>
            <a:ext cx="976313" cy="609600"/>
            <a:chOff x="3417" y="2938"/>
            <a:chExt cx="615" cy="384"/>
          </a:xfrm>
        </p:grpSpPr>
        <p:sp>
          <p:nvSpPr>
            <p:cNvPr id="566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94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9470" name="Group 17"/>
          <p:cNvGrpSpPr>
            <a:grpSpLocks/>
          </p:cNvGrpSpPr>
          <p:nvPr/>
        </p:nvGrpSpPr>
        <p:grpSpPr bwMode="auto">
          <a:xfrm>
            <a:off x="6350000" y="2092325"/>
            <a:ext cx="304800" cy="304800"/>
            <a:chOff x="3894" y="2760"/>
            <a:chExt cx="192" cy="192"/>
          </a:xfrm>
        </p:grpSpPr>
        <p:sp>
          <p:nvSpPr>
            <p:cNvPr id="1948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94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6" name="Group 31"/>
          <p:cNvGrpSpPr>
            <a:grpSpLocks/>
          </p:cNvGrpSpPr>
          <p:nvPr/>
        </p:nvGrpSpPr>
        <p:grpSpPr bwMode="auto">
          <a:xfrm>
            <a:off x="4452938" y="3162300"/>
            <a:ext cx="427037" cy="622300"/>
            <a:chOff x="2208" y="1920"/>
            <a:chExt cx="1152" cy="1680"/>
          </a:xfrm>
          <a:solidFill>
            <a:schemeClr val="bg1"/>
          </a:solidFill>
        </p:grpSpPr>
        <p:sp>
          <p:nvSpPr>
            <p:cNvPr id="19478" name="Oval 32"/>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79" name="Oval 33"/>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9480" name="AutoShape 3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9481" name="AutoShape 3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66310" name="Text Box 38"/>
          <p:cNvSpPr txBox="1">
            <a:spLocks noChangeArrowheads="1"/>
          </p:cNvSpPr>
          <p:nvPr/>
        </p:nvSpPr>
        <p:spPr bwMode="auto">
          <a:xfrm>
            <a:off x="1704891"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66311" name="Freeform 39"/>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4" name="Text Box 36">
            <a:extLst>
              <a:ext uri="{FF2B5EF4-FFF2-40B4-BE49-F238E27FC236}">
                <a16:creationId xmlns:a16="http://schemas.microsoft.com/office/drawing/2014/main" id="{C7C79512-A63A-14E1-8B67-F5C8BF598DCA}"/>
              </a:ext>
            </a:extLst>
          </p:cNvPr>
          <p:cNvSpPr txBox="1">
            <a:spLocks noChangeArrowheads="1"/>
          </p:cNvSpPr>
          <p:nvPr/>
        </p:nvSpPr>
        <p:spPr bwMode="auto">
          <a:xfrm>
            <a:off x="1696953"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 name="Freeform 37">
            <a:extLst>
              <a:ext uri="{FF2B5EF4-FFF2-40B4-BE49-F238E27FC236}">
                <a16:creationId xmlns:a16="http://schemas.microsoft.com/office/drawing/2014/main" id="{D65B96DD-32F3-067A-709B-560D832D73D2}"/>
              </a:ext>
            </a:extLst>
          </p:cNvPr>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7" name="Group 31">
            <a:extLst>
              <a:ext uri="{FF2B5EF4-FFF2-40B4-BE49-F238E27FC236}">
                <a16:creationId xmlns:a16="http://schemas.microsoft.com/office/drawing/2014/main" id="{A87A975A-3F02-2429-6BDD-0D0CE2D50E70}"/>
              </a:ext>
            </a:extLst>
          </p:cNvPr>
          <p:cNvGrpSpPr>
            <a:grpSpLocks/>
          </p:cNvGrpSpPr>
          <p:nvPr/>
        </p:nvGrpSpPr>
        <p:grpSpPr bwMode="auto">
          <a:xfrm>
            <a:off x="4448175" y="3960813"/>
            <a:ext cx="427038" cy="622300"/>
            <a:chOff x="2208" y="1920"/>
            <a:chExt cx="1152" cy="1680"/>
          </a:xfrm>
          <a:solidFill>
            <a:schemeClr val="bg1"/>
          </a:solidFill>
        </p:grpSpPr>
        <p:sp>
          <p:nvSpPr>
            <p:cNvPr id="8" name="Oval 32">
              <a:extLst>
                <a:ext uri="{FF2B5EF4-FFF2-40B4-BE49-F238E27FC236}">
                  <a16:creationId xmlns:a16="http://schemas.microsoft.com/office/drawing/2014/main" id="{5B947BB4-BA38-AF23-35EA-A6DD6B714A85}"/>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9" name="Oval 33">
              <a:extLst>
                <a:ext uri="{FF2B5EF4-FFF2-40B4-BE49-F238E27FC236}">
                  <a16:creationId xmlns:a16="http://schemas.microsoft.com/office/drawing/2014/main" id="{79B8A598-11DF-0670-4D66-21B372338DFA}"/>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0" name="AutoShape 34">
              <a:extLst>
                <a:ext uri="{FF2B5EF4-FFF2-40B4-BE49-F238E27FC236}">
                  <a16:creationId xmlns:a16="http://schemas.microsoft.com/office/drawing/2014/main" id="{91E71B82-A21A-3305-319C-A01F878227F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1" name="AutoShape 35">
              <a:extLst>
                <a:ext uri="{FF2B5EF4-FFF2-40B4-BE49-F238E27FC236}">
                  <a16:creationId xmlns:a16="http://schemas.microsoft.com/office/drawing/2014/main" id="{13424320-0A88-0F90-A778-92AE63C842BF}"/>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12" name="Text Box 38">
            <a:extLst>
              <a:ext uri="{FF2B5EF4-FFF2-40B4-BE49-F238E27FC236}">
                <a16:creationId xmlns:a16="http://schemas.microsoft.com/office/drawing/2014/main" id="{E3392334-8B9F-6973-BAA0-8336025AAB0E}"/>
              </a:ext>
            </a:extLst>
          </p:cNvPr>
          <p:cNvSpPr txBox="1">
            <a:spLocks noChangeArrowheads="1"/>
          </p:cNvSpPr>
          <p:nvPr/>
        </p:nvSpPr>
        <p:spPr bwMode="auto">
          <a:xfrm>
            <a:off x="5038724" y="4562475"/>
            <a:ext cx="3703637" cy="954107"/>
          </a:xfrm>
          <a:prstGeom prst="rect">
            <a:avLst/>
          </a:prstGeom>
          <a:noFill/>
          <a:ln w="38100" algn="ctr">
            <a:solidFill>
              <a:srgbClr val="FF0000"/>
            </a:solidFill>
            <a:miter lim="800000"/>
            <a:headEnd/>
            <a:tailEnd/>
          </a:ln>
          <a:effectLst/>
        </p:spPr>
        <p:txBody>
          <a:bodyPr wrap="square">
            <a:spAutoFit/>
          </a:bodyPr>
          <a:lstStyle/>
          <a:p>
            <a:pPr algn="ctr"/>
            <a:r>
              <a:rPr lang="en-US" sz="2800" dirty="0">
                <a:solidFill>
                  <a:srgbClr val="FFFF00"/>
                </a:solidFill>
                <a:latin typeface="Arial" pitchFamily="34" charset="0"/>
                <a:cs typeface="Courier New" pitchFamily="49" charset="0"/>
              </a:rPr>
              <a:t>Need to tell whether queue is full or empty</a:t>
            </a:r>
          </a:p>
        </p:txBody>
      </p:sp>
    </p:spTree>
    <p:extLst>
      <p:ext uri="{BB962C8B-B14F-4D97-AF65-F5344CB8AC3E}">
        <p14:creationId xmlns:p14="http://schemas.microsoft.com/office/powerpoint/2010/main" val="14762877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8623E62F-697E-45FA-B472-81A1222D6720}" type="slidenum">
              <a:rPr lang="x-none" smtClean="0"/>
              <a:pPr/>
              <a:t>20</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FBF3A7B-5C36-44CA-B47C-309FADEBE70B}" type="slidenum">
              <a:rPr lang="x-none" sz="1400">
                <a:solidFill>
                  <a:schemeClr val="tx1"/>
                </a:solidFill>
                <a:latin typeface="Arial" pitchFamily="34" charset="0"/>
                <a:cs typeface="Arial" pitchFamily="34" charset="0"/>
              </a:rPr>
              <a:pPr/>
              <a:t>20</a:t>
            </a:fld>
            <a:endParaRPr lang="en-US" sz="1400" dirty="0">
              <a:solidFill>
                <a:schemeClr val="tx1"/>
              </a:solidFill>
              <a:latin typeface="Arial" pitchFamily="34" charset="0"/>
              <a:cs typeface="Arial" pitchFamily="34" charset="0"/>
            </a:endParaRPr>
          </a:p>
        </p:txBody>
      </p:sp>
      <p:sp>
        <p:nvSpPr>
          <p:cNvPr id="566274"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62" name="Rectangle 3"/>
          <p:cNvSpPr>
            <a:spLocks noGrp="1" noChangeArrowheads="1"/>
          </p:cNvSpPr>
          <p:nvPr>
            <p:ph type="title" idx="4294967295"/>
          </p:nvPr>
        </p:nvSpPr>
        <p:spPr/>
        <p:txBody>
          <a:bodyPr/>
          <a:lstStyle/>
          <a:p>
            <a:r>
              <a:rPr lang="en-US" dirty="0"/>
              <a:t>Not Done Yet</a:t>
            </a:r>
          </a:p>
        </p:txBody>
      </p:sp>
      <p:sp>
        <p:nvSpPr>
          <p:cNvPr id="194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9464" name="Group 5"/>
          <p:cNvGrpSpPr>
            <a:grpSpLocks/>
          </p:cNvGrpSpPr>
          <p:nvPr/>
        </p:nvGrpSpPr>
        <p:grpSpPr bwMode="auto">
          <a:xfrm>
            <a:off x="3990975" y="1933575"/>
            <a:ext cx="976313" cy="609600"/>
            <a:chOff x="3417" y="2938"/>
            <a:chExt cx="615" cy="384"/>
          </a:xfrm>
        </p:grpSpPr>
        <p:sp>
          <p:nvSpPr>
            <p:cNvPr id="566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9465" name="Group 8"/>
          <p:cNvGrpSpPr>
            <a:grpSpLocks/>
          </p:cNvGrpSpPr>
          <p:nvPr/>
        </p:nvGrpSpPr>
        <p:grpSpPr bwMode="auto">
          <a:xfrm>
            <a:off x="4084638" y="2106613"/>
            <a:ext cx="304800" cy="304800"/>
            <a:chOff x="3894" y="2760"/>
            <a:chExt cx="192" cy="192"/>
          </a:xfrm>
        </p:grpSpPr>
        <p:sp>
          <p:nvSpPr>
            <p:cNvPr id="1948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66" name="Text Box 11"/>
          <p:cNvSpPr txBox="1">
            <a:spLocks noChangeArrowheads="1"/>
          </p:cNvSpPr>
          <p:nvPr/>
        </p:nvSpPr>
        <p:spPr bwMode="auto">
          <a:xfrm>
            <a:off x="1704891"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9467" name="Text Box 12"/>
          <p:cNvSpPr txBox="1">
            <a:spLocks noChangeArrowheads="1"/>
          </p:cNvSpPr>
          <p:nvPr/>
        </p:nvSpPr>
        <p:spPr bwMode="auto">
          <a:xfrm>
            <a:off x="170489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9468" name="Group 13"/>
          <p:cNvGrpSpPr>
            <a:grpSpLocks/>
          </p:cNvGrpSpPr>
          <p:nvPr/>
        </p:nvGrpSpPr>
        <p:grpSpPr bwMode="auto">
          <a:xfrm>
            <a:off x="6242050" y="1919288"/>
            <a:ext cx="976313" cy="609600"/>
            <a:chOff x="3417" y="2938"/>
            <a:chExt cx="615" cy="384"/>
          </a:xfrm>
        </p:grpSpPr>
        <p:sp>
          <p:nvSpPr>
            <p:cNvPr id="566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94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9470" name="Group 17"/>
          <p:cNvGrpSpPr>
            <a:grpSpLocks/>
          </p:cNvGrpSpPr>
          <p:nvPr/>
        </p:nvGrpSpPr>
        <p:grpSpPr bwMode="auto">
          <a:xfrm>
            <a:off x="6350000" y="2092325"/>
            <a:ext cx="304800" cy="304800"/>
            <a:chOff x="3894" y="2760"/>
            <a:chExt cx="192" cy="192"/>
          </a:xfrm>
        </p:grpSpPr>
        <p:sp>
          <p:nvSpPr>
            <p:cNvPr id="1948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94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6" name="Group 31"/>
          <p:cNvGrpSpPr>
            <a:grpSpLocks/>
          </p:cNvGrpSpPr>
          <p:nvPr/>
        </p:nvGrpSpPr>
        <p:grpSpPr bwMode="auto">
          <a:xfrm>
            <a:off x="4452938" y="3162300"/>
            <a:ext cx="427037" cy="622300"/>
            <a:chOff x="2208" y="1920"/>
            <a:chExt cx="1152" cy="1680"/>
          </a:xfrm>
          <a:solidFill>
            <a:schemeClr val="bg1"/>
          </a:solidFill>
        </p:grpSpPr>
        <p:sp>
          <p:nvSpPr>
            <p:cNvPr id="19478" name="Oval 32"/>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79" name="Oval 33"/>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9480" name="AutoShape 3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9481" name="AutoShape 3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66310" name="Text Box 38"/>
          <p:cNvSpPr txBox="1">
            <a:spLocks noChangeArrowheads="1"/>
          </p:cNvSpPr>
          <p:nvPr/>
        </p:nvSpPr>
        <p:spPr bwMode="auto">
          <a:xfrm>
            <a:off x="1704891"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66311" name="Freeform 39"/>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4" name="Text Box 36">
            <a:extLst>
              <a:ext uri="{FF2B5EF4-FFF2-40B4-BE49-F238E27FC236}">
                <a16:creationId xmlns:a16="http://schemas.microsoft.com/office/drawing/2014/main" id="{C7C79512-A63A-14E1-8B67-F5C8BF598DCA}"/>
              </a:ext>
            </a:extLst>
          </p:cNvPr>
          <p:cNvSpPr txBox="1">
            <a:spLocks noChangeArrowheads="1"/>
          </p:cNvSpPr>
          <p:nvPr/>
        </p:nvSpPr>
        <p:spPr bwMode="auto">
          <a:xfrm>
            <a:off x="1696953"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 name="Freeform 37">
            <a:extLst>
              <a:ext uri="{FF2B5EF4-FFF2-40B4-BE49-F238E27FC236}">
                <a16:creationId xmlns:a16="http://schemas.microsoft.com/office/drawing/2014/main" id="{D65B96DD-32F3-067A-709B-560D832D73D2}"/>
              </a:ext>
            </a:extLst>
          </p:cNvPr>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7" name="Group 31">
            <a:extLst>
              <a:ext uri="{FF2B5EF4-FFF2-40B4-BE49-F238E27FC236}">
                <a16:creationId xmlns:a16="http://schemas.microsoft.com/office/drawing/2014/main" id="{A87A975A-3F02-2429-6BDD-0D0CE2D50E70}"/>
              </a:ext>
            </a:extLst>
          </p:cNvPr>
          <p:cNvGrpSpPr>
            <a:grpSpLocks/>
          </p:cNvGrpSpPr>
          <p:nvPr/>
        </p:nvGrpSpPr>
        <p:grpSpPr bwMode="auto">
          <a:xfrm>
            <a:off x="4448175" y="3960813"/>
            <a:ext cx="427038" cy="622300"/>
            <a:chOff x="2208" y="1920"/>
            <a:chExt cx="1152" cy="1680"/>
          </a:xfrm>
          <a:solidFill>
            <a:schemeClr val="bg1"/>
          </a:solidFill>
        </p:grpSpPr>
        <p:sp>
          <p:nvSpPr>
            <p:cNvPr id="8" name="Oval 32">
              <a:extLst>
                <a:ext uri="{FF2B5EF4-FFF2-40B4-BE49-F238E27FC236}">
                  <a16:creationId xmlns:a16="http://schemas.microsoft.com/office/drawing/2014/main" id="{5B947BB4-BA38-AF23-35EA-A6DD6B714A85}"/>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9" name="Oval 33">
              <a:extLst>
                <a:ext uri="{FF2B5EF4-FFF2-40B4-BE49-F238E27FC236}">
                  <a16:creationId xmlns:a16="http://schemas.microsoft.com/office/drawing/2014/main" id="{79B8A598-11DF-0670-4D66-21B372338DFA}"/>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0" name="AutoShape 34">
              <a:extLst>
                <a:ext uri="{FF2B5EF4-FFF2-40B4-BE49-F238E27FC236}">
                  <a16:creationId xmlns:a16="http://schemas.microsoft.com/office/drawing/2014/main" id="{91E71B82-A21A-3305-319C-A01F878227F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1" name="AutoShape 35">
              <a:extLst>
                <a:ext uri="{FF2B5EF4-FFF2-40B4-BE49-F238E27FC236}">
                  <a16:creationId xmlns:a16="http://schemas.microsoft.com/office/drawing/2014/main" id="{13424320-0A88-0F90-A778-92AE63C842BF}"/>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2" name="Text Box 37">
            <a:extLst>
              <a:ext uri="{FF2B5EF4-FFF2-40B4-BE49-F238E27FC236}">
                <a16:creationId xmlns:a16="http://schemas.microsoft.com/office/drawing/2014/main" id="{2C50C616-2EB4-47FE-34A2-121BD890561A}"/>
              </a:ext>
            </a:extLst>
          </p:cNvPr>
          <p:cNvSpPr txBox="1">
            <a:spLocks noChangeArrowheads="1"/>
          </p:cNvSpPr>
          <p:nvPr/>
        </p:nvSpPr>
        <p:spPr bwMode="auto">
          <a:xfrm>
            <a:off x="3438723" y="5263674"/>
            <a:ext cx="3416101" cy="954107"/>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 Capacity (max size) is 8 items</a:t>
            </a:r>
          </a:p>
        </p:txBody>
      </p:sp>
      <p:sp>
        <p:nvSpPr>
          <p:cNvPr id="3" name="AutoShape 39">
            <a:extLst>
              <a:ext uri="{FF2B5EF4-FFF2-40B4-BE49-F238E27FC236}">
                <a16:creationId xmlns:a16="http://schemas.microsoft.com/office/drawing/2014/main" id="{3A8E0388-93CC-E392-F21C-74312114A07B}"/>
              </a:ext>
            </a:extLst>
          </p:cNvPr>
          <p:cNvSpPr>
            <a:spLocks noChangeArrowheads="1"/>
          </p:cNvSpPr>
          <p:nvPr/>
        </p:nvSpPr>
        <p:spPr bwMode="auto">
          <a:xfrm flipH="1">
            <a:off x="1868488" y="4562475"/>
            <a:ext cx="874712" cy="784225"/>
          </a:xfrm>
          <a:prstGeom prst="wedgeRoundRectCallout">
            <a:avLst>
              <a:gd name="adj1" fmla="val -120421"/>
              <a:gd name="adj2" fmla="val 75505"/>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13" name="Rectangle 40">
            <a:extLst>
              <a:ext uri="{FF2B5EF4-FFF2-40B4-BE49-F238E27FC236}">
                <a16:creationId xmlns:a16="http://schemas.microsoft.com/office/drawing/2014/main" id="{67401BF2-58A1-9A95-AECC-378358F12965}"/>
              </a:ext>
            </a:extLst>
          </p:cNvPr>
          <p:cNvSpPr>
            <a:spLocks noChangeArrowheads="1"/>
          </p:cNvSpPr>
          <p:nvPr/>
        </p:nvSpPr>
        <p:spPr bwMode="auto">
          <a:xfrm>
            <a:off x="1976438" y="4691063"/>
            <a:ext cx="679450" cy="496887"/>
          </a:xfrm>
          <a:prstGeom prst="rect">
            <a:avLst/>
          </a:prstGeom>
          <a:solidFill>
            <a:srgbClr val="FF99FF"/>
          </a:solidFill>
          <a:ln w="38100" algn="ctr">
            <a:solidFill>
              <a:schemeClr val="tx1"/>
            </a:solidFill>
            <a:miter lim="800000"/>
            <a:headEnd/>
            <a:tailEnd/>
          </a:ln>
        </p:spPr>
        <p:txBody>
          <a:bodyPr wrap="none" anchor="ctr"/>
          <a:lstStyle/>
          <a:p>
            <a:pPr algn="ctr"/>
            <a:r>
              <a:rPr lang="en-US" sz="2800" dirty="0">
                <a:latin typeface="Arial" pitchFamily="34" charset="0"/>
                <a:cs typeface="Arial" pitchFamily="34" charset="0"/>
              </a:rPr>
              <a:t>1</a:t>
            </a:r>
          </a:p>
        </p:txBody>
      </p:sp>
    </p:spTree>
    <p:extLst>
      <p:ext uri="{BB962C8B-B14F-4D97-AF65-F5344CB8AC3E}">
        <p14:creationId xmlns:p14="http://schemas.microsoft.com/office/powerpoint/2010/main" val="172145093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8623E62F-697E-45FA-B472-81A1222D6720}" type="slidenum">
              <a:rPr lang="x-none" smtClean="0"/>
              <a:pPr/>
              <a:t>21</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FBF3A7B-5C36-44CA-B47C-309FADEBE70B}" type="slidenum">
              <a:rPr lang="x-none" sz="1400">
                <a:solidFill>
                  <a:schemeClr val="tx1"/>
                </a:solidFill>
                <a:latin typeface="Arial" pitchFamily="34" charset="0"/>
                <a:cs typeface="Arial" pitchFamily="34" charset="0"/>
              </a:rPr>
              <a:pPr/>
              <a:t>21</a:t>
            </a:fld>
            <a:endParaRPr lang="en-US" sz="1400" dirty="0">
              <a:solidFill>
                <a:schemeClr val="tx1"/>
              </a:solidFill>
              <a:latin typeface="Arial" pitchFamily="34" charset="0"/>
              <a:cs typeface="Arial" pitchFamily="34" charset="0"/>
            </a:endParaRPr>
          </a:p>
        </p:txBody>
      </p:sp>
      <p:sp>
        <p:nvSpPr>
          <p:cNvPr id="566274"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62" name="Rectangle 3"/>
          <p:cNvSpPr>
            <a:spLocks noGrp="1" noChangeArrowheads="1"/>
          </p:cNvSpPr>
          <p:nvPr>
            <p:ph type="title" idx="4294967295"/>
          </p:nvPr>
        </p:nvSpPr>
        <p:spPr/>
        <p:txBody>
          <a:bodyPr/>
          <a:lstStyle/>
          <a:p>
            <a:r>
              <a:rPr lang="en-US" dirty="0"/>
              <a:t>Not Done Yet</a:t>
            </a:r>
          </a:p>
        </p:txBody>
      </p:sp>
      <p:sp>
        <p:nvSpPr>
          <p:cNvPr id="194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9464" name="Group 5"/>
          <p:cNvGrpSpPr>
            <a:grpSpLocks/>
          </p:cNvGrpSpPr>
          <p:nvPr/>
        </p:nvGrpSpPr>
        <p:grpSpPr bwMode="auto">
          <a:xfrm>
            <a:off x="3990975" y="1933575"/>
            <a:ext cx="976313" cy="609600"/>
            <a:chOff x="3417" y="2938"/>
            <a:chExt cx="615" cy="384"/>
          </a:xfrm>
        </p:grpSpPr>
        <p:sp>
          <p:nvSpPr>
            <p:cNvPr id="566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9465" name="Group 8"/>
          <p:cNvGrpSpPr>
            <a:grpSpLocks/>
          </p:cNvGrpSpPr>
          <p:nvPr/>
        </p:nvGrpSpPr>
        <p:grpSpPr bwMode="auto">
          <a:xfrm>
            <a:off x="4084638" y="2106613"/>
            <a:ext cx="304800" cy="304800"/>
            <a:chOff x="3894" y="2760"/>
            <a:chExt cx="192" cy="192"/>
          </a:xfrm>
        </p:grpSpPr>
        <p:sp>
          <p:nvSpPr>
            <p:cNvPr id="1948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66" name="Text Box 11"/>
          <p:cNvSpPr txBox="1">
            <a:spLocks noChangeArrowheads="1"/>
          </p:cNvSpPr>
          <p:nvPr/>
        </p:nvSpPr>
        <p:spPr bwMode="auto">
          <a:xfrm>
            <a:off x="1704891"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9467" name="Text Box 12"/>
          <p:cNvSpPr txBox="1">
            <a:spLocks noChangeArrowheads="1"/>
          </p:cNvSpPr>
          <p:nvPr/>
        </p:nvSpPr>
        <p:spPr bwMode="auto">
          <a:xfrm>
            <a:off x="170489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9468" name="Group 13"/>
          <p:cNvGrpSpPr>
            <a:grpSpLocks/>
          </p:cNvGrpSpPr>
          <p:nvPr/>
        </p:nvGrpSpPr>
        <p:grpSpPr bwMode="auto">
          <a:xfrm>
            <a:off x="6242050" y="1919288"/>
            <a:ext cx="976313" cy="609600"/>
            <a:chOff x="3417" y="2938"/>
            <a:chExt cx="615" cy="384"/>
          </a:xfrm>
        </p:grpSpPr>
        <p:sp>
          <p:nvSpPr>
            <p:cNvPr id="566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94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9470" name="Group 17"/>
          <p:cNvGrpSpPr>
            <a:grpSpLocks/>
          </p:cNvGrpSpPr>
          <p:nvPr/>
        </p:nvGrpSpPr>
        <p:grpSpPr bwMode="auto">
          <a:xfrm>
            <a:off x="6350000" y="2092325"/>
            <a:ext cx="304800" cy="304800"/>
            <a:chOff x="3894" y="2760"/>
            <a:chExt cx="192" cy="192"/>
          </a:xfrm>
        </p:grpSpPr>
        <p:sp>
          <p:nvSpPr>
            <p:cNvPr id="1948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94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66310" name="Text Box 38"/>
          <p:cNvSpPr txBox="1">
            <a:spLocks noChangeArrowheads="1"/>
          </p:cNvSpPr>
          <p:nvPr/>
        </p:nvSpPr>
        <p:spPr bwMode="auto">
          <a:xfrm>
            <a:off x="1704891"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66311" name="Freeform 39"/>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4" name="Text Box 36">
            <a:extLst>
              <a:ext uri="{FF2B5EF4-FFF2-40B4-BE49-F238E27FC236}">
                <a16:creationId xmlns:a16="http://schemas.microsoft.com/office/drawing/2014/main" id="{C7C79512-A63A-14E1-8B67-F5C8BF598DCA}"/>
              </a:ext>
            </a:extLst>
          </p:cNvPr>
          <p:cNvSpPr txBox="1">
            <a:spLocks noChangeArrowheads="1"/>
          </p:cNvSpPr>
          <p:nvPr/>
        </p:nvSpPr>
        <p:spPr bwMode="auto">
          <a:xfrm>
            <a:off x="1696953"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 name="Freeform 37">
            <a:extLst>
              <a:ext uri="{FF2B5EF4-FFF2-40B4-BE49-F238E27FC236}">
                <a16:creationId xmlns:a16="http://schemas.microsoft.com/office/drawing/2014/main" id="{D65B96DD-32F3-067A-709B-560D832D73D2}"/>
              </a:ext>
            </a:extLst>
          </p:cNvPr>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 name="AutoShape 39">
            <a:extLst>
              <a:ext uri="{FF2B5EF4-FFF2-40B4-BE49-F238E27FC236}">
                <a16:creationId xmlns:a16="http://schemas.microsoft.com/office/drawing/2014/main" id="{3A8E0388-93CC-E392-F21C-74312114A07B}"/>
              </a:ext>
            </a:extLst>
          </p:cNvPr>
          <p:cNvSpPr>
            <a:spLocks noChangeArrowheads="1"/>
          </p:cNvSpPr>
          <p:nvPr/>
        </p:nvSpPr>
        <p:spPr bwMode="auto">
          <a:xfrm flipH="1">
            <a:off x="1868488" y="4562475"/>
            <a:ext cx="874712" cy="784225"/>
          </a:xfrm>
          <a:prstGeom prst="wedgeRoundRectCallout">
            <a:avLst>
              <a:gd name="adj1" fmla="val -120421"/>
              <a:gd name="adj2" fmla="val 75505"/>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13" name="Rectangle 40">
            <a:extLst>
              <a:ext uri="{FF2B5EF4-FFF2-40B4-BE49-F238E27FC236}">
                <a16:creationId xmlns:a16="http://schemas.microsoft.com/office/drawing/2014/main" id="{67401BF2-58A1-9A95-AECC-378358F12965}"/>
              </a:ext>
            </a:extLst>
          </p:cNvPr>
          <p:cNvSpPr>
            <a:spLocks noChangeArrowheads="1"/>
          </p:cNvSpPr>
          <p:nvPr/>
        </p:nvSpPr>
        <p:spPr bwMode="auto">
          <a:xfrm>
            <a:off x="1976438" y="4691063"/>
            <a:ext cx="679450" cy="496887"/>
          </a:xfrm>
          <a:prstGeom prst="rect">
            <a:avLst/>
          </a:prstGeom>
          <a:solidFill>
            <a:srgbClr val="FF99FF"/>
          </a:solidFill>
          <a:ln w="38100" algn="ctr">
            <a:solidFill>
              <a:schemeClr val="tx1"/>
            </a:solidFill>
            <a:miter lim="800000"/>
            <a:headEnd/>
            <a:tailEnd/>
          </a:ln>
        </p:spPr>
        <p:txBody>
          <a:bodyPr wrap="none" anchor="ctr"/>
          <a:lstStyle/>
          <a:p>
            <a:pPr algn="ctr"/>
            <a:r>
              <a:rPr lang="en-US" sz="2800" dirty="0">
                <a:latin typeface="Arial" pitchFamily="34" charset="0"/>
                <a:cs typeface="Arial" pitchFamily="34" charset="0"/>
              </a:rPr>
              <a:t>1</a:t>
            </a:r>
          </a:p>
        </p:txBody>
      </p:sp>
      <p:sp>
        <p:nvSpPr>
          <p:cNvPr id="12" name="Text Box 36">
            <a:extLst>
              <a:ext uri="{FF2B5EF4-FFF2-40B4-BE49-F238E27FC236}">
                <a16:creationId xmlns:a16="http://schemas.microsoft.com/office/drawing/2014/main" id="{92AA980C-B7F1-5FEF-71EA-E3D37F3F9097}"/>
              </a:ext>
            </a:extLst>
          </p:cNvPr>
          <p:cNvSpPr txBox="1">
            <a:spLocks noChangeArrowheads="1"/>
          </p:cNvSpPr>
          <p:nvPr/>
        </p:nvSpPr>
        <p:spPr bwMode="auto">
          <a:xfrm>
            <a:off x="3540125" y="5079206"/>
            <a:ext cx="4522787" cy="954088"/>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Incremented by </a:t>
            </a:r>
            <a:r>
              <a:rPr lang="en-US" sz="2800" b="1" dirty="0">
                <a:solidFill>
                  <a:srgbClr val="FFFF00"/>
                </a:solidFill>
                <a:latin typeface="Consolas" panose="020B0609020204030204" pitchFamily="49" charset="0"/>
                <a:cs typeface="Courier New" pitchFamily="49" charset="0"/>
              </a:rPr>
              <a:t>enq()</a:t>
            </a:r>
          </a:p>
          <a:p>
            <a:pPr algn="ctr"/>
            <a:r>
              <a:rPr lang="en-US" sz="2800" dirty="0">
                <a:solidFill>
                  <a:srgbClr val="FFFF00"/>
                </a:solidFill>
                <a:latin typeface="Arial" pitchFamily="34" charset="0"/>
                <a:cs typeface="Arial" pitchFamily="34" charset="0"/>
              </a:rPr>
              <a:t>Decremented by </a:t>
            </a:r>
            <a:r>
              <a:rPr lang="en-US" sz="2800" b="1" dirty="0">
                <a:solidFill>
                  <a:srgbClr val="FFFF00"/>
                </a:solidFill>
                <a:latin typeface="Consolas" panose="020B0609020204030204" pitchFamily="49" charset="0"/>
                <a:cs typeface="Courier New" pitchFamily="49" charset="0"/>
              </a:rPr>
              <a:t>deq()</a:t>
            </a:r>
          </a:p>
        </p:txBody>
      </p:sp>
      <p:grpSp>
        <p:nvGrpSpPr>
          <p:cNvPr id="14" name="Group 31">
            <a:extLst>
              <a:ext uri="{FF2B5EF4-FFF2-40B4-BE49-F238E27FC236}">
                <a16:creationId xmlns:a16="http://schemas.microsoft.com/office/drawing/2014/main" id="{00CD9E5A-F7C1-8898-C866-42AB07F72A35}"/>
              </a:ext>
            </a:extLst>
          </p:cNvPr>
          <p:cNvGrpSpPr>
            <a:grpSpLocks/>
          </p:cNvGrpSpPr>
          <p:nvPr/>
        </p:nvGrpSpPr>
        <p:grpSpPr bwMode="auto">
          <a:xfrm>
            <a:off x="4452938" y="3162300"/>
            <a:ext cx="427037" cy="622300"/>
            <a:chOff x="2208" y="1920"/>
            <a:chExt cx="1152" cy="1680"/>
          </a:xfrm>
          <a:solidFill>
            <a:schemeClr val="bg1"/>
          </a:solidFill>
        </p:grpSpPr>
        <p:sp>
          <p:nvSpPr>
            <p:cNvPr id="15" name="Oval 32">
              <a:extLst>
                <a:ext uri="{FF2B5EF4-FFF2-40B4-BE49-F238E27FC236}">
                  <a16:creationId xmlns:a16="http://schemas.microsoft.com/office/drawing/2014/main" id="{64217446-955D-A1C8-0F5C-201FA6E9552D}"/>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6" name="Oval 33">
              <a:extLst>
                <a:ext uri="{FF2B5EF4-FFF2-40B4-BE49-F238E27FC236}">
                  <a16:creationId xmlns:a16="http://schemas.microsoft.com/office/drawing/2014/main" id="{E74BAFEE-6EA2-385C-1CB0-62663A2BDB29}"/>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7" name="AutoShape 34">
              <a:extLst>
                <a:ext uri="{FF2B5EF4-FFF2-40B4-BE49-F238E27FC236}">
                  <a16:creationId xmlns:a16="http://schemas.microsoft.com/office/drawing/2014/main" id="{9E584F88-0097-0DEC-E388-53C3711C020E}"/>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8" name="AutoShape 35">
              <a:extLst>
                <a:ext uri="{FF2B5EF4-FFF2-40B4-BE49-F238E27FC236}">
                  <a16:creationId xmlns:a16="http://schemas.microsoft.com/office/drawing/2014/main" id="{EADD698D-FE0F-7B1D-6724-D7FD94FF8827}"/>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19" name="Group 31">
            <a:extLst>
              <a:ext uri="{FF2B5EF4-FFF2-40B4-BE49-F238E27FC236}">
                <a16:creationId xmlns:a16="http://schemas.microsoft.com/office/drawing/2014/main" id="{ACC4B59B-9FFC-C5C1-704C-839032D4916D}"/>
              </a:ext>
            </a:extLst>
          </p:cNvPr>
          <p:cNvGrpSpPr>
            <a:grpSpLocks/>
          </p:cNvGrpSpPr>
          <p:nvPr/>
        </p:nvGrpSpPr>
        <p:grpSpPr bwMode="auto">
          <a:xfrm>
            <a:off x="4448175" y="3960813"/>
            <a:ext cx="427038" cy="622300"/>
            <a:chOff x="2208" y="1920"/>
            <a:chExt cx="1152" cy="1680"/>
          </a:xfrm>
          <a:solidFill>
            <a:schemeClr val="bg1"/>
          </a:solidFill>
        </p:grpSpPr>
        <p:sp>
          <p:nvSpPr>
            <p:cNvPr id="20" name="Oval 32">
              <a:extLst>
                <a:ext uri="{FF2B5EF4-FFF2-40B4-BE49-F238E27FC236}">
                  <a16:creationId xmlns:a16="http://schemas.microsoft.com/office/drawing/2014/main" id="{CD283F19-437F-C337-8A37-8451D6C60B4F}"/>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21" name="Oval 33">
              <a:extLst>
                <a:ext uri="{FF2B5EF4-FFF2-40B4-BE49-F238E27FC236}">
                  <a16:creationId xmlns:a16="http://schemas.microsoft.com/office/drawing/2014/main" id="{FA2C8334-1A67-E7E1-50C1-19E10D2CAE19}"/>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22" name="AutoShape 34">
              <a:extLst>
                <a:ext uri="{FF2B5EF4-FFF2-40B4-BE49-F238E27FC236}">
                  <a16:creationId xmlns:a16="http://schemas.microsoft.com/office/drawing/2014/main" id="{3C10E0C4-4198-92F9-0B48-6E2452CB96F6}"/>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23" name="AutoShape 35">
              <a:extLst>
                <a:ext uri="{FF2B5EF4-FFF2-40B4-BE49-F238E27FC236}">
                  <a16:creationId xmlns:a16="http://schemas.microsoft.com/office/drawing/2014/main" id="{A18CCDB7-4F6E-1068-7AF3-C98677FD029A}"/>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Tree>
    <p:extLst>
      <p:ext uri="{BB962C8B-B14F-4D97-AF65-F5344CB8AC3E}">
        <p14:creationId xmlns:p14="http://schemas.microsoft.com/office/powerpoint/2010/main" val="256587333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1">
            <a:extLst>
              <a:ext uri="{FF2B5EF4-FFF2-40B4-BE49-F238E27FC236}">
                <a16:creationId xmlns:a16="http://schemas.microsoft.com/office/drawing/2014/main" id="{896631D0-C5F9-29EE-6550-0922055BFE2E}"/>
              </a:ext>
            </a:extLst>
          </p:cNvPr>
          <p:cNvGrpSpPr>
            <a:grpSpLocks/>
          </p:cNvGrpSpPr>
          <p:nvPr/>
        </p:nvGrpSpPr>
        <p:grpSpPr bwMode="auto">
          <a:xfrm>
            <a:off x="4448175" y="3960813"/>
            <a:ext cx="427038" cy="622300"/>
            <a:chOff x="2208" y="1920"/>
            <a:chExt cx="1152" cy="1680"/>
          </a:xfrm>
          <a:solidFill>
            <a:schemeClr val="bg1"/>
          </a:solidFill>
        </p:grpSpPr>
        <p:sp>
          <p:nvSpPr>
            <p:cNvPr id="34" name="Oval 32">
              <a:extLst>
                <a:ext uri="{FF2B5EF4-FFF2-40B4-BE49-F238E27FC236}">
                  <a16:creationId xmlns:a16="http://schemas.microsoft.com/office/drawing/2014/main" id="{385C2611-B0D9-C396-F2AE-72BC2FD10E08}"/>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35" name="Oval 33">
              <a:extLst>
                <a:ext uri="{FF2B5EF4-FFF2-40B4-BE49-F238E27FC236}">
                  <a16:creationId xmlns:a16="http://schemas.microsoft.com/office/drawing/2014/main" id="{EDDAFD04-BF6D-D797-244E-86B271E17F97}"/>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6" name="AutoShape 34">
              <a:extLst>
                <a:ext uri="{FF2B5EF4-FFF2-40B4-BE49-F238E27FC236}">
                  <a16:creationId xmlns:a16="http://schemas.microsoft.com/office/drawing/2014/main" id="{7550FC9B-EC18-57F3-8222-DBCACCBBFB44}"/>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7" name="AutoShape 35">
              <a:extLst>
                <a:ext uri="{FF2B5EF4-FFF2-40B4-BE49-F238E27FC236}">
                  <a16:creationId xmlns:a16="http://schemas.microsoft.com/office/drawing/2014/main" id="{5D6DD66D-9CA2-26AD-2B93-52AF1FBAD544}"/>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8623E62F-697E-45FA-B472-81A1222D6720}" type="slidenum">
              <a:rPr lang="x-none" smtClean="0"/>
              <a:pPr/>
              <a:t>22</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FBF3A7B-5C36-44CA-B47C-309FADEBE70B}" type="slidenum">
              <a:rPr lang="x-none" sz="1400">
                <a:solidFill>
                  <a:srgbClr val="FFFF00"/>
                </a:solidFill>
                <a:latin typeface="Arial" pitchFamily="34" charset="0"/>
                <a:cs typeface="Arial" pitchFamily="34" charset="0"/>
              </a:rPr>
              <a:pPr/>
              <a:t>22</a:t>
            </a:fld>
            <a:endParaRPr lang="en-US" sz="1400" dirty="0">
              <a:solidFill>
                <a:srgbClr val="FFFF00"/>
              </a:solidFill>
              <a:latin typeface="Arial" pitchFamily="34" charset="0"/>
              <a:cs typeface="Arial" pitchFamily="34" charset="0"/>
            </a:endParaRPr>
          </a:p>
        </p:txBody>
      </p:sp>
      <p:sp>
        <p:nvSpPr>
          <p:cNvPr id="566274"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62" name="Rectangle 3"/>
          <p:cNvSpPr>
            <a:spLocks noGrp="1" noChangeArrowheads="1"/>
          </p:cNvSpPr>
          <p:nvPr>
            <p:ph type="title" idx="4294967295"/>
          </p:nvPr>
        </p:nvSpPr>
        <p:spPr/>
        <p:txBody>
          <a:bodyPr/>
          <a:lstStyle/>
          <a:p>
            <a:r>
              <a:rPr lang="en-US" dirty="0"/>
              <a:t>Enqueuer</a:t>
            </a:r>
          </a:p>
        </p:txBody>
      </p:sp>
      <p:sp>
        <p:nvSpPr>
          <p:cNvPr id="194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9464" name="Group 5"/>
          <p:cNvGrpSpPr>
            <a:grpSpLocks/>
          </p:cNvGrpSpPr>
          <p:nvPr/>
        </p:nvGrpSpPr>
        <p:grpSpPr bwMode="auto">
          <a:xfrm>
            <a:off x="3990975" y="1933575"/>
            <a:ext cx="976313" cy="609600"/>
            <a:chOff x="3417" y="2938"/>
            <a:chExt cx="615" cy="384"/>
          </a:xfrm>
        </p:grpSpPr>
        <p:sp>
          <p:nvSpPr>
            <p:cNvPr id="566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9465" name="Group 8"/>
          <p:cNvGrpSpPr>
            <a:grpSpLocks/>
          </p:cNvGrpSpPr>
          <p:nvPr/>
        </p:nvGrpSpPr>
        <p:grpSpPr bwMode="auto">
          <a:xfrm>
            <a:off x="4084638" y="2106613"/>
            <a:ext cx="304800" cy="304800"/>
            <a:chOff x="3894" y="2760"/>
            <a:chExt cx="192" cy="192"/>
          </a:xfrm>
        </p:grpSpPr>
        <p:sp>
          <p:nvSpPr>
            <p:cNvPr id="1948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66" name="Text Box 11"/>
          <p:cNvSpPr txBox="1">
            <a:spLocks noChangeArrowheads="1"/>
          </p:cNvSpPr>
          <p:nvPr/>
        </p:nvSpPr>
        <p:spPr bwMode="auto">
          <a:xfrm>
            <a:off x="1704891"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9467" name="Text Box 12"/>
          <p:cNvSpPr txBox="1">
            <a:spLocks noChangeArrowheads="1"/>
          </p:cNvSpPr>
          <p:nvPr/>
        </p:nvSpPr>
        <p:spPr bwMode="auto">
          <a:xfrm>
            <a:off x="170489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9468" name="Group 13"/>
          <p:cNvGrpSpPr>
            <a:grpSpLocks/>
          </p:cNvGrpSpPr>
          <p:nvPr/>
        </p:nvGrpSpPr>
        <p:grpSpPr bwMode="auto">
          <a:xfrm>
            <a:off x="6242050" y="1919288"/>
            <a:ext cx="976313" cy="609600"/>
            <a:chOff x="3417" y="2938"/>
            <a:chExt cx="615" cy="384"/>
          </a:xfrm>
        </p:grpSpPr>
        <p:sp>
          <p:nvSpPr>
            <p:cNvPr id="566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94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9470" name="Group 17"/>
          <p:cNvGrpSpPr>
            <a:grpSpLocks/>
          </p:cNvGrpSpPr>
          <p:nvPr/>
        </p:nvGrpSpPr>
        <p:grpSpPr bwMode="auto">
          <a:xfrm>
            <a:off x="6350000" y="2092325"/>
            <a:ext cx="304800" cy="304800"/>
            <a:chOff x="3894" y="2760"/>
            <a:chExt cx="192" cy="192"/>
          </a:xfrm>
        </p:grpSpPr>
        <p:sp>
          <p:nvSpPr>
            <p:cNvPr id="1948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94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6" name="Group 31"/>
          <p:cNvGrpSpPr>
            <a:grpSpLocks/>
          </p:cNvGrpSpPr>
          <p:nvPr/>
        </p:nvGrpSpPr>
        <p:grpSpPr bwMode="auto">
          <a:xfrm>
            <a:off x="4452938" y="3162300"/>
            <a:ext cx="427037" cy="622300"/>
            <a:chOff x="2208" y="1920"/>
            <a:chExt cx="1152" cy="1680"/>
          </a:xfrm>
          <a:solidFill>
            <a:schemeClr val="bg1"/>
          </a:solidFill>
        </p:grpSpPr>
        <p:sp>
          <p:nvSpPr>
            <p:cNvPr id="19478" name="Oval 32"/>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79" name="Oval 33"/>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9480" name="AutoShape 3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9481" name="AutoShape 3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66310" name="Text Box 38"/>
          <p:cNvSpPr txBox="1">
            <a:spLocks noChangeArrowheads="1"/>
          </p:cNvSpPr>
          <p:nvPr/>
        </p:nvSpPr>
        <p:spPr bwMode="auto">
          <a:xfrm>
            <a:off x="1704891"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66311" name="Freeform 39"/>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4" name="Text Box 36">
            <a:extLst>
              <a:ext uri="{FF2B5EF4-FFF2-40B4-BE49-F238E27FC236}">
                <a16:creationId xmlns:a16="http://schemas.microsoft.com/office/drawing/2014/main" id="{C7C79512-A63A-14E1-8B67-F5C8BF598DCA}"/>
              </a:ext>
            </a:extLst>
          </p:cNvPr>
          <p:cNvSpPr txBox="1">
            <a:spLocks noChangeArrowheads="1"/>
          </p:cNvSpPr>
          <p:nvPr/>
        </p:nvSpPr>
        <p:spPr bwMode="auto">
          <a:xfrm>
            <a:off x="1696953"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 name="Freeform 37">
            <a:extLst>
              <a:ext uri="{FF2B5EF4-FFF2-40B4-BE49-F238E27FC236}">
                <a16:creationId xmlns:a16="http://schemas.microsoft.com/office/drawing/2014/main" id="{D65B96DD-32F3-067A-709B-560D832D73D2}"/>
              </a:ext>
            </a:extLst>
          </p:cNvPr>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3" name="Rectangle 40">
            <a:extLst>
              <a:ext uri="{FF2B5EF4-FFF2-40B4-BE49-F238E27FC236}">
                <a16:creationId xmlns:a16="http://schemas.microsoft.com/office/drawing/2014/main" id="{67401BF2-58A1-9A95-AECC-378358F12965}"/>
              </a:ext>
            </a:extLst>
          </p:cNvPr>
          <p:cNvSpPr>
            <a:spLocks noChangeArrowheads="1"/>
          </p:cNvSpPr>
          <p:nvPr/>
        </p:nvSpPr>
        <p:spPr bwMode="auto">
          <a:xfrm>
            <a:off x="1976438" y="4691063"/>
            <a:ext cx="679450" cy="496887"/>
          </a:xfrm>
          <a:prstGeom prst="rect">
            <a:avLst/>
          </a:prstGeom>
          <a:solidFill>
            <a:srgbClr val="FF99FF"/>
          </a:solidFill>
          <a:ln w="38100" algn="ctr">
            <a:solidFill>
              <a:schemeClr val="tx1"/>
            </a:solidFill>
            <a:miter lim="800000"/>
            <a:headEnd/>
            <a:tailEnd/>
          </a:ln>
        </p:spPr>
        <p:txBody>
          <a:bodyPr wrap="none" anchor="ctr"/>
          <a:lstStyle/>
          <a:p>
            <a:pPr algn="ctr"/>
            <a:r>
              <a:rPr lang="en-US" sz="2800" dirty="0">
                <a:latin typeface="Arial" pitchFamily="34" charset="0"/>
                <a:cs typeface="Arial" pitchFamily="34" charset="0"/>
              </a:rPr>
              <a:t>1</a:t>
            </a:r>
          </a:p>
        </p:txBody>
      </p:sp>
      <p:grpSp>
        <p:nvGrpSpPr>
          <p:cNvPr id="2" name="Group 79">
            <a:extLst>
              <a:ext uri="{FF2B5EF4-FFF2-40B4-BE49-F238E27FC236}">
                <a16:creationId xmlns:a16="http://schemas.microsoft.com/office/drawing/2014/main" id="{C972D666-9B86-D136-8972-28F8576B9EA8}"/>
              </a:ext>
            </a:extLst>
          </p:cNvPr>
          <p:cNvGrpSpPr>
            <a:grpSpLocks/>
          </p:cNvGrpSpPr>
          <p:nvPr/>
        </p:nvGrpSpPr>
        <p:grpSpPr bwMode="auto">
          <a:xfrm>
            <a:off x="4439278" y="3960813"/>
            <a:ext cx="427038" cy="622300"/>
            <a:chOff x="2208" y="1920"/>
            <a:chExt cx="1152" cy="1680"/>
          </a:xfrm>
        </p:grpSpPr>
        <p:sp>
          <p:nvSpPr>
            <p:cNvPr id="14" name="Oval 80">
              <a:extLst>
                <a:ext uri="{FF2B5EF4-FFF2-40B4-BE49-F238E27FC236}">
                  <a16:creationId xmlns:a16="http://schemas.microsoft.com/office/drawing/2014/main" id="{4F626AD8-3268-A716-E042-DE04F43B06EA}"/>
                </a:ext>
              </a:extLst>
            </p:cNvPr>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5" name="Oval 81">
              <a:extLst>
                <a:ext uri="{FF2B5EF4-FFF2-40B4-BE49-F238E27FC236}">
                  <a16:creationId xmlns:a16="http://schemas.microsoft.com/office/drawing/2014/main" id="{278F1A13-4B43-0A6D-CF58-A3808F57DAEF}"/>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6" name="AutoShape 82">
              <a:extLst>
                <a:ext uri="{FF2B5EF4-FFF2-40B4-BE49-F238E27FC236}">
                  <a16:creationId xmlns:a16="http://schemas.microsoft.com/office/drawing/2014/main" id="{4702CA02-D142-1910-E8DA-53613FEABAAF}"/>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7" name="AutoShape 83">
              <a:extLst>
                <a:ext uri="{FF2B5EF4-FFF2-40B4-BE49-F238E27FC236}">
                  <a16:creationId xmlns:a16="http://schemas.microsoft.com/office/drawing/2014/main" id="{9EE6EFBC-7A85-CE8B-CAD4-8AF1626FD788}"/>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18" name="AutoShape 38">
            <a:extLst>
              <a:ext uri="{FF2B5EF4-FFF2-40B4-BE49-F238E27FC236}">
                <a16:creationId xmlns:a16="http://schemas.microsoft.com/office/drawing/2014/main" id="{A98BA9DA-05C4-D02C-7CEC-633A52732AB5}"/>
              </a:ext>
            </a:extLst>
          </p:cNvPr>
          <p:cNvSpPr>
            <a:spLocks noChangeArrowheads="1"/>
          </p:cNvSpPr>
          <p:nvPr/>
        </p:nvSpPr>
        <p:spPr bwMode="auto">
          <a:xfrm flipH="1">
            <a:off x="4310063" y="3933825"/>
            <a:ext cx="700087" cy="784225"/>
          </a:xfrm>
          <a:prstGeom prst="wedgeRoundRectCallout">
            <a:avLst>
              <a:gd name="adj1" fmla="val -138667"/>
              <a:gd name="adj2" fmla="val 79958"/>
              <a:gd name="adj3" fmla="val 16667"/>
            </a:avLst>
          </a:prstGeom>
          <a:noFill/>
          <a:ln w="38100" algn="ctr">
            <a:solidFill>
              <a:srgbClr val="00B0F0"/>
            </a:solidFill>
            <a:miter lim="800000"/>
            <a:headEnd/>
            <a:tailEnd/>
          </a:ln>
        </p:spPr>
        <p:txBody>
          <a:bodyPr/>
          <a:lstStyle/>
          <a:p>
            <a:pPr algn="ctr"/>
            <a:endParaRPr lang="en-US" sz="2800" dirty="0">
              <a:latin typeface="Arial" pitchFamily="34" charset="0"/>
              <a:cs typeface="Arial" pitchFamily="34" charset="0"/>
            </a:endParaRPr>
          </a:p>
        </p:txBody>
      </p:sp>
      <p:grpSp>
        <p:nvGrpSpPr>
          <p:cNvPr id="19" name="Group 61">
            <a:extLst>
              <a:ext uri="{FF2B5EF4-FFF2-40B4-BE49-F238E27FC236}">
                <a16:creationId xmlns:a16="http://schemas.microsoft.com/office/drawing/2014/main" id="{940EFE4C-DB08-3308-0DC9-AD6384EB53CE}"/>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20" name="Freeform 62">
              <a:extLst>
                <a:ext uri="{FF2B5EF4-FFF2-40B4-BE49-F238E27FC236}">
                  <a16:creationId xmlns:a16="http://schemas.microsoft.com/office/drawing/2014/main" id="{100E9AAC-A05F-A2E3-4DA6-78605ABFE66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63">
              <a:extLst>
                <a:ext uri="{FF2B5EF4-FFF2-40B4-BE49-F238E27FC236}">
                  <a16:creationId xmlns:a16="http://schemas.microsoft.com/office/drawing/2014/main" id="{E440E753-2BCA-6A5B-E697-36B1C26F1ED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64">
              <a:extLst>
                <a:ext uri="{FF2B5EF4-FFF2-40B4-BE49-F238E27FC236}">
                  <a16:creationId xmlns:a16="http://schemas.microsoft.com/office/drawing/2014/main" id="{86FEEC47-E108-9CA8-6A06-7AC75E3FD744}"/>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65">
              <a:extLst>
                <a:ext uri="{FF2B5EF4-FFF2-40B4-BE49-F238E27FC236}">
                  <a16:creationId xmlns:a16="http://schemas.microsoft.com/office/drawing/2014/main" id="{9C1A02F7-675B-794A-226F-5638E4CD001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66">
              <a:extLst>
                <a:ext uri="{FF2B5EF4-FFF2-40B4-BE49-F238E27FC236}">
                  <a16:creationId xmlns:a16="http://schemas.microsoft.com/office/drawing/2014/main" id="{858362CB-404C-1B89-4DB3-B11CCF663FC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67">
              <a:extLst>
                <a:ext uri="{FF2B5EF4-FFF2-40B4-BE49-F238E27FC236}">
                  <a16:creationId xmlns:a16="http://schemas.microsoft.com/office/drawing/2014/main" id="{C79F218A-F725-D3B8-154E-10E004BCB2D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68">
              <a:extLst>
                <a:ext uri="{FF2B5EF4-FFF2-40B4-BE49-F238E27FC236}">
                  <a16:creationId xmlns:a16="http://schemas.microsoft.com/office/drawing/2014/main" id="{69AF38A7-D4BD-7E88-1EAC-D46CFB5011DC}"/>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 name="Freeform 69">
              <a:extLst>
                <a:ext uri="{FF2B5EF4-FFF2-40B4-BE49-F238E27FC236}">
                  <a16:creationId xmlns:a16="http://schemas.microsoft.com/office/drawing/2014/main" id="{5EF4AD5A-F11F-C962-6771-73FD672B43DD}"/>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8" name="Freeform 70">
              <a:extLst>
                <a:ext uri="{FF2B5EF4-FFF2-40B4-BE49-F238E27FC236}">
                  <a16:creationId xmlns:a16="http://schemas.microsoft.com/office/drawing/2014/main" id="{9115E1D8-D432-C648-A0BD-1A84FFC8238A}"/>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9" name="Group 71">
            <a:extLst>
              <a:ext uri="{FF2B5EF4-FFF2-40B4-BE49-F238E27FC236}">
                <a16:creationId xmlns:a16="http://schemas.microsoft.com/office/drawing/2014/main" id="{47473782-88BC-66E7-D1BC-D54EA514B23C}"/>
              </a:ext>
            </a:extLst>
          </p:cNvPr>
          <p:cNvGrpSpPr>
            <a:grpSpLocks/>
          </p:cNvGrpSpPr>
          <p:nvPr/>
        </p:nvGrpSpPr>
        <p:grpSpPr bwMode="auto">
          <a:xfrm>
            <a:off x="6878638" y="4541838"/>
            <a:ext cx="304800" cy="304800"/>
            <a:chOff x="3894" y="2760"/>
            <a:chExt cx="192" cy="192"/>
          </a:xfrm>
          <a:effectLst>
            <a:glow rad="101600">
              <a:schemeClr val="accent3">
                <a:satMod val="175000"/>
                <a:alpha val="40000"/>
              </a:schemeClr>
            </a:glow>
          </a:effectLst>
        </p:grpSpPr>
        <p:sp>
          <p:nvSpPr>
            <p:cNvPr id="30" name="Oval 72">
              <a:extLst>
                <a:ext uri="{FF2B5EF4-FFF2-40B4-BE49-F238E27FC236}">
                  <a16:creationId xmlns:a16="http://schemas.microsoft.com/office/drawing/2014/main" id="{140C579F-FBF3-9B1C-7FF9-CE18B1585A95}"/>
                </a:ext>
              </a:extLst>
            </p:cNvPr>
            <p:cNvSpPr>
              <a:spLocks noChangeArrowheads="1"/>
            </p:cNvSpPr>
            <p:nvPr/>
          </p:nvSpPr>
          <p:spPr bwMode="auto">
            <a:xfrm>
              <a:off x="3894" y="2760"/>
              <a:ext cx="192" cy="192"/>
            </a:xfrm>
            <a:prstGeom prst="ellipse">
              <a:avLst/>
            </a:prstGeom>
            <a:solidFill>
              <a:srgbClr val="00B0F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1" name="Oval 73">
              <a:extLst>
                <a:ext uri="{FF2B5EF4-FFF2-40B4-BE49-F238E27FC236}">
                  <a16:creationId xmlns:a16="http://schemas.microsoft.com/office/drawing/2014/main" id="{94C86DAC-201C-51EE-3CC7-604225FE3A68}"/>
                </a:ext>
              </a:extLst>
            </p:cNvPr>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pPr algn="ctr"/>
              <a:endParaRPr lang="en-US" dirty="0">
                <a:solidFill>
                  <a:schemeClr val="hlink"/>
                </a:solidFill>
                <a:latin typeface="Arial" pitchFamily="34" charset="0"/>
                <a:cs typeface="Arial" pitchFamily="34" charset="0"/>
              </a:endParaRPr>
            </a:p>
          </p:txBody>
        </p:sp>
      </p:grpSp>
      <p:sp>
        <p:nvSpPr>
          <p:cNvPr id="32" name="Text Box 55">
            <a:extLst>
              <a:ext uri="{FF2B5EF4-FFF2-40B4-BE49-F238E27FC236}">
                <a16:creationId xmlns:a16="http://schemas.microsoft.com/office/drawing/2014/main" id="{C8EFBADD-332E-6D27-2FF6-BAEE8B52A945}"/>
              </a:ext>
            </a:extLst>
          </p:cNvPr>
          <p:cNvSpPr txBox="1">
            <a:spLocks noChangeArrowheads="1"/>
          </p:cNvSpPr>
          <p:nvPr/>
        </p:nvSpPr>
        <p:spPr bwMode="auto">
          <a:xfrm>
            <a:off x="5265738" y="3552825"/>
            <a:ext cx="3386137" cy="519113"/>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Lock </a:t>
            </a:r>
            <a:r>
              <a:rPr lang="en-US" sz="2800" dirty="0">
                <a:solidFill>
                  <a:srgbClr val="FFFF00"/>
                </a:solidFill>
                <a:latin typeface="Consolas" panose="020B0609020204030204" pitchFamily="49" charset="0"/>
                <a:cs typeface="Courier New" panose="02070309020205020404" pitchFamily="49" charset="0"/>
              </a:rPr>
              <a:t>enqLock</a:t>
            </a:r>
          </a:p>
        </p:txBody>
      </p:sp>
    </p:spTree>
    <p:extLst>
      <p:ext uri="{BB962C8B-B14F-4D97-AF65-F5344CB8AC3E}">
        <p14:creationId xmlns:p14="http://schemas.microsoft.com/office/powerpoint/2010/main" val="24774562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1">
            <a:extLst>
              <a:ext uri="{FF2B5EF4-FFF2-40B4-BE49-F238E27FC236}">
                <a16:creationId xmlns:a16="http://schemas.microsoft.com/office/drawing/2014/main" id="{896631D0-C5F9-29EE-6550-0922055BFE2E}"/>
              </a:ext>
            </a:extLst>
          </p:cNvPr>
          <p:cNvGrpSpPr>
            <a:grpSpLocks/>
          </p:cNvGrpSpPr>
          <p:nvPr/>
        </p:nvGrpSpPr>
        <p:grpSpPr bwMode="auto">
          <a:xfrm>
            <a:off x="4448175" y="3960813"/>
            <a:ext cx="427038" cy="622300"/>
            <a:chOff x="2208" y="1920"/>
            <a:chExt cx="1152" cy="1680"/>
          </a:xfrm>
          <a:solidFill>
            <a:schemeClr val="bg1"/>
          </a:solidFill>
        </p:grpSpPr>
        <p:sp>
          <p:nvSpPr>
            <p:cNvPr id="34" name="Oval 32">
              <a:extLst>
                <a:ext uri="{FF2B5EF4-FFF2-40B4-BE49-F238E27FC236}">
                  <a16:creationId xmlns:a16="http://schemas.microsoft.com/office/drawing/2014/main" id="{385C2611-B0D9-C396-F2AE-72BC2FD10E08}"/>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35" name="Oval 33">
              <a:extLst>
                <a:ext uri="{FF2B5EF4-FFF2-40B4-BE49-F238E27FC236}">
                  <a16:creationId xmlns:a16="http://schemas.microsoft.com/office/drawing/2014/main" id="{EDDAFD04-BF6D-D797-244E-86B271E17F97}"/>
                </a:ext>
              </a:extLst>
            </p:cNvPr>
            <p:cNvSpPr>
              <a:spLocks noChangeArrowheads="1"/>
            </p:cNvSpPr>
            <p:nvPr/>
          </p:nvSpPr>
          <p:spPr bwMode="auto">
            <a:xfrm>
              <a:off x="2640" y="2688"/>
              <a:ext cx="288" cy="288"/>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36" name="AutoShape 34">
              <a:extLst>
                <a:ext uri="{FF2B5EF4-FFF2-40B4-BE49-F238E27FC236}">
                  <a16:creationId xmlns:a16="http://schemas.microsoft.com/office/drawing/2014/main" id="{7550FC9B-EC18-57F3-8222-DBCACCBBFB44}"/>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7" name="AutoShape 35">
              <a:extLst>
                <a:ext uri="{FF2B5EF4-FFF2-40B4-BE49-F238E27FC236}">
                  <a16:creationId xmlns:a16="http://schemas.microsoft.com/office/drawing/2014/main" id="{5D6DD66D-9CA2-26AD-2B93-52AF1FBAD544}"/>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8623E62F-697E-45FA-B472-81A1222D6720}" type="slidenum">
              <a:rPr lang="x-none" smtClean="0"/>
              <a:pPr/>
              <a:t>23</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FBF3A7B-5C36-44CA-B47C-309FADEBE70B}" type="slidenum">
              <a:rPr lang="x-none" sz="1400">
                <a:solidFill>
                  <a:srgbClr val="FFFF00"/>
                </a:solidFill>
                <a:latin typeface="Arial" pitchFamily="34" charset="0"/>
                <a:cs typeface="Arial" pitchFamily="34" charset="0"/>
              </a:rPr>
              <a:pPr/>
              <a:t>23</a:t>
            </a:fld>
            <a:endParaRPr lang="en-US" sz="1400" dirty="0">
              <a:solidFill>
                <a:srgbClr val="FFFF00"/>
              </a:solidFill>
              <a:latin typeface="Arial" pitchFamily="34" charset="0"/>
              <a:cs typeface="Arial" pitchFamily="34" charset="0"/>
            </a:endParaRPr>
          </a:p>
        </p:txBody>
      </p:sp>
      <p:sp>
        <p:nvSpPr>
          <p:cNvPr id="566274"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62" name="Rectangle 3"/>
          <p:cNvSpPr>
            <a:spLocks noGrp="1" noChangeArrowheads="1"/>
          </p:cNvSpPr>
          <p:nvPr>
            <p:ph type="title" idx="4294967295"/>
          </p:nvPr>
        </p:nvSpPr>
        <p:spPr/>
        <p:txBody>
          <a:bodyPr/>
          <a:lstStyle/>
          <a:p>
            <a:r>
              <a:rPr lang="en-US" dirty="0"/>
              <a:t>Enqueuer</a:t>
            </a:r>
          </a:p>
        </p:txBody>
      </p:sp>
      <p:sp>
        <p:nvSpPr>
          <p:cNvPr id="194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9464" name="Group 5"/>
          <p:cNvGrpSpPr>
            <a:grpSpLocks/>
          </p:cNvGrpSpPr>
          <p:nvPr/>
        </p:nvGrpSpPr>
        <p:grpSpPr bwMode="auto">
          <a:xfrm>
            <a:off x="3990975" y="1933575"/>
            <a:ext cx="976313" cy="609600"/>
            <a:chOff x="3417" y="2938"/>
            <a:chExt cx="615" cy="384"/>
          </a:xfrm>
        </p:grpSpPr>
        <p:sp>
          <p:nvSpPr>
            <p:cNvPr id="566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9465" name="Group 8"/>
          <p:cNvGrpSpPr>
            <a:grpSpLocks/>
          </p:cNvGrpSpPr>
          <p:nvPr/>
        </p:nvGrpSpPr>
        <p:grpSpPr bwMode="auto">
          <a:xfrm>
            <a:off x="4084638" y="2106613"/>
            <a:ext cx="304800" cy="304800"/>
            <a:chOff x="3894" y="2760"/>
            <a:chExt cx="192" cy="192"/>
          </a:xfrm>
        </p:grpSpPr>
        <p:sp>
          <p:nvSpPr>
            <p:cNvPr id="1948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66" name="Text Box 11"/>
          <p:cNvSpPr txBox="1">
            <a:spLocks noChangeArrowheads="1"/>
          </p:cNvSpPr>
          <p:nvPr/>
        </p:nvSpPr>
        <p:spPr bwMode="auto">
          <a:xfrm>
            <a:off x="1704891"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9467" name="Text Box 12"/>
          <p:cNvSpPr txBox="1">
            <a:spLocks noChangeArrowheads="1"/>
          </p:cNvSpPr>
          <p:nvPr/>
        </p:nvSpPr>
        <p:spPr bwMode="auto">
          <a:xfrm>
            <a:off x="170489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9468" name="Group 13"/>
          <p:cNvGrpSpPr>
            <a:grpSpLocks/>
          </p:cNvGrpSpPr>
          <p:nvPr/>
        </p:nvGrpSpPr>
        <p:grpSpPr bwMode="auto">
          <a:xfrm>
            <a:off x="6242050" y="1919288"/>
            <a:ext cx="976313" cy="609600"/>
            <a:chOff x="3417" y="2938"/>
            <a:chExt cx="615" cy="384"/>
          </a:xfrm>
        </p:grpSpPr>
        <p:sp>
          <p:nvSpPr>
            <p:cNvPr id="566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94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9470" name="Group 17"/>
          <p:cNvGrpSpPr>
            <a:grpSpLocks/>
          </p:cNvGrpSpPr>
          <p:nvPr/>
        </p:nvGrpSpPr>
        <p:grpSpPr bwMode="auto">
          <a:xfrm>
            <a:off x="6350000" y="2092325"/>
            <a:ext cx="304800" cy="304800"/>
            <a:chOff x="3894" y="2760"/>
            <a:chExt cx="192" cy="192"/>
          </a:xfrm>
        </p:grpSpPr>
        <p:sp>
          <p:nvSpPr>
            <p:cNvPr id="1948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94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6" name="Group 31"/>
          <p:cNvGrpSpPr>
            <a:grpSpLocks/>
          </p:cNvGrpSpPr>
          <p:nvPr/>
        </p:nvGrpSpPr>
        <p:grpSpPr bwMode="auto">
          <a:xfrm>
            <a:off x="4452938" y="3162300"/>
            <a:ext cx="427037" cy="622300"/>
            <a:chOff x="2208" y="1920"/>
            <a:chExt cx="1152" cy="1680"/>
          </a:xfrm>
          <a:solidFill>
            <a:schemeClr val="bg1"/>
          </a:solidFill>
        </p:grpSpPr>
        <p:sp>
          <p:nvSpPr>
            <p:cNvPr id="19478" name="Oval 32"/>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79" name="Oval 33"/>
            <p:cNvSpPr>
              <a:spLocks noChangeArrowheads="1"/>
            </p:cNvSpPr>
            <p:nvPr/>
          </p:nvSpPr>
          <p:spPr bwMode="auto">
            <a:xfrm>
              <a:off x="2640" y="2688"/>
              <a:ext cx="288" cy="288"/>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80" name="AutoShape 3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9481" name="AutoShape 3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66310" name="Text Box 38"/>
          <p:cNvSpPr txBox="1">
            <a:spLocks noChangeArrowheads="1"/>
          </p:cNvSpPr>
          <p:nvPr/>
        </p:nvSpPr>
        <p:spPr bwMode="auto">
          <a:xfrm>
            <a:off x="1704891"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66311" name="Freeform 39"/>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4" name="Text Box 36">
            <a:extLst>
              <a:ext uri="{FF2B5EF4-FFF2-40B4-BE49-F238E27FC236}">
                <a16:creationId xmlns:a16="http://schemas.microsoft.com/office/drawing/2014/main" id="{C7C79512-A63A-14E1-8B67-F5C8BF598DCA}"/>
              </a:ext>
            </a:extLst>
          </p:cNvPr>
          <p:cNvSpPr txBox="1">
            <a:spLocks noChangeArrowheads="1"/>
          </p:cNvSpPr>
          <p:nvPr/>
        </p:nvSpPr>
        <p:spPr bwMode="auto">
          <a:xfrm>
            <a:off x="1696953"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 name="Freeform 37">
            <a:extLst>
              <a:ext uri="{FF2B5EF4-FFF2-40B4-BE49-F238E27FC236}">
                <a16:creationId xmlns:a16="http://schemas.microsoft.com/office/drawing/2014/main" id="{D65B96DD-32F3-067A-709B-560D832D73D2}"/>
              </a:ext>
            </a:extLst>
          </p:cNvPr>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3" name="Rectangle 40">
            <a:extLst>
              <a:ext uri="{FF2B5EF4-FFF2-40B4-BE49-F238E27FC236}">
                <a16:creationId xmlns:a16="http://schemas.microsoft.com/office/drawing/2014/main" id="{67401BF2-58A1-9A95-AECC-378358F12965}"/>
              </a:ext>
            </a:extLst>
          </p:cNvPr>
          <p:cNvSpPr>
            <a:spLocks noChangeArrowheads="1"/>
          </p:cNvSpPr>
          <p:nvPr/>
        </p:nvSpPr>
        <p:spPr bwMode="auto">
          <a:xfrm>
            <a:off x="1976438" y="4691063"/>
            <a:ext cx="679450" cy="496887"/>
          </a:xfrm>
          <a:prstGeom prst="rect">
            <a:avLst/>
          </a:prstGeom>
          <a:solidFill>
            <a:srgbClr val="FF99FF"/>
          </a:solidFill>
          <a:ln w="38100" algn="ctr">
            <a:solidFill>
              <a:schemeClr val="tx1"/>
            </a:solidFill>
            <a:miter lim="800000"/>
            <a:headEnd/>
            <a:tailEnd/>
          </a:ln>
        </p:spPr>
        <p:txBody>
          <a:bodyPr wrap="none" anchor="ctr"/>
          <a:lstStyle/>
          <a:p>
            <a:pPr algn="ctr"/>
            <a:r>
              <a:rPr lang="en-US" sz="2800" dirty="0">
                <a:latin typeface="Arial" pitchFamily="34" charset="0"/>
                <a:cs typeface="Arial" pitchFamily="34" charset="0"/>
              </a:rPr>
              <a:t>1</a:t>
            </a:r>
          </a:p>
        </p:txBody>
      </p:sp>
      <p:grpSp>
        <p:nvGrpSpPr>
          <p:cNvPr id="2" name="Group 79">
            <a:extLst>
              <a:ext uri="{FF2B5EF4-FFF2-40B4-BE49-F238E27FC236}">
                <a16:creationId xmlns:a16="http://schemas.microsoft.com/office/drawing/2014/main" id="{C972D666-9B86-D136-8972-28F8576B9EA8}"/>
              </a:ext>
            </a:extLst>
          </p:cNvPr>
          <p:cNvGrpSpPr>
            <a:grpSpLocks/>
          </p:cNvGrpSpPr>
          <p:nvPr/>
        </p:nvGrpSpPr>
        <p:grpSpPr bwMode="auto">
          <a:xfrm>
            <a:off x="4457700" y="3956050"/>
            <a:ext cx="427038" cy="622300"/>
            <a:chOff x="2208" y="1920"/>
            <a:chExt cx="1152" cy="1680"/>
          </a:xfrm>
        </p:grpSpPr>
        <p:sp>
          <p:nvSpPr>
            <p:cNvPr id="14" name="Oval 80">
              <a:extLst>
                <a:ext uri="{FF2B5EF4-FFF2-40B4-BE49-F238E27FC236}">
                  <a16:creationId xmlns:a16="http://schemas.microsoft.com/office/drawing/2014/main" id="{4F626AD8-3268-A716-E042-DE04F43B06EA}"/>
                </a:ext>
              </a:extLst>
            </p:cNvPr>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5" name="Oval 81">
              <a:extLst>
                <a:ext uri="{FF2B5EF4-FFF2-40B4-BE49-F238E27FC236}">
                  <a16:creationId xmlns:a16="http://schemas.microsoft.com/office/drawing/2014/main" id="{278F1A13-4B43-0A6D-CF58-A3808F57DAEF}"/>
                </a:ext>
              </a:extLst>
            </p:cNvPr>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6" name="AutoShape 82">
              <a:extLst>
                <a:ext uri="{FF2B5EF4-FFF2-40B4-BE49-F238E27FC236}">
                  <a16:creationId xmlns:a16="http://schemas.microsoft.com/office/drawing/2014/main" id="{4702CA02-D142-1910-E8DA-53613FEABAAF}"/>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7" name="AutoShape 83">
              <a:extLst>
                <a:ext uri="{FF2B5EF4-FFF2-40B4-BE49-F238E27FC236}">
                  <a16:creationId xmlns:a16="http://schemas.microsoft.com/office/drawing/2014/main" id="{9EE6EFBC-7A85-CE8B-CAD4-8AF1626FD788}"/>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18" name="AutoShape 38">
            <a:extLst>
              <a:ext uri="{FF2B5EF4-FFF2-40B4-BE49-F238E27FC236}">
                <a16:creationId xmlns:a16="http://schemas.microsoft.com/office/drawing/2014/main" id="{A98BA9DA-05C4-D02C-7CEC-633A52732AB5}"/>
              </a:ext>
            </a:extLst>
          </p:cNvPr>
          <p:cNvSpPr>
            <a:spLocks noChangeArrowheads="1"/>
          </p:cNvSpPr>
          <p:nvPr/>
        </p:nvSpPr>
        <p:spPr bwMode="auto">
          <a:xfrm flipH="1">
            <a:off x="4310063" y="3933825"/>
            <a:ext cx="700087" cy="784225"/>
          </a:xfrm>
          <a:prstGeom prst="wedgeRoundRectCallout">
            <a:avLst>
              <a:gd name="adj1" fmla="val -138667"/>
              <a:gd name="adj2" fmla="val 79958"/>
              <a:gd name="adj3" fmla="val 16667"/>
            </a:avLst>
          </a:prstGeom>
          <a:noFill/>
          <a:ln w="38100" algn="ctr">
            <a:solidFill>
              <a:srgbClr val="00B0F0"/>
            </a:solidFill>
            <a:miter lim="800000"/>
            <a:headEnd/>
            <a:tailEnd/>
          </a:ln>
        </p:spPr>
        <p:txBody>
          <a:bodyPr/>
          <a:lstStyle/>
          <a:p>
            <a:pPr algn="ctr"/>
            <a:endParaRPr lang="en-US" sz="2800" dirty="0">
              <a:latin typeface="Arial" pitchFamily="34" charset="0"/>
              <a:cs typeface="Arial" pitchFamily="34" charset="0"/>
            </a:endParaRPr>
          </a:p>
        </p:txBody>
      </p:sp>
      <p:grpSp>
        <p:nvGrpSpPr>
          <p:cNvPr id="29" name="Group 71">
            <a:extLst>
              <a:ext uri="{FF2B5EF4-FFF2-40B4-BE49-F238E27FC236}">
                <a16:creationId xmlns:a16="http://schemas.microsoft.com/office/drawing/2014/main" id="{47473782-88BC-66E7-D1BC-D54EA514B23C}"/>
              </a:ext>
            </a:extLst>
          </p:cNvPr>
          <p:cNvGrpSpPr>
            <a:grpSpLocks/>
          </p:cNvGrpSpPr>
          <p:nvPr/>
        </p:nvGrpSpPr>
        <p:grpSpPr bwMode="auto">
          <a:xfrm>
            <a:off x="6878638" y="4541838"/>
            <a:ext cx="304800" cy="304800"/>
            <a:chOff x="3894" y="2760"/>
            <a:chExt cx="192" cy="192"/>
          </a:xfrm>
          <a:effectLst>
            <a:glow rad="101600">
              <a:schemeClr val="accent3">
                <a:satMod val="175000"/>
                <a:alpha val="40000"/>
              </a:schemeClr>
            </a:glow>
          </a:effectLst>
        </p:grpSpPr>
        <p:sp>
          <p:nvSpPr>
            <p:cNvPr id="30" name="Oval 72">
              <a:extLst>
                <a:ext uri="{FF2B5EF4-FFF2-40B4-BE49-F238E27FC236}">
                  <a16:creationId xmlns:a16="http://schemas.microsoft.com/office/drawing/2014/main" id="{140C579F-FBF3-9B1C-7FF9-CE18B1585A95}"/>
                </a:ext>
              </a:extLst>
            </p:cNvPr>
            <p:cNvSpPr>
              <a:spLocks noChangeArrowheads="1"/>
            </p:cNvSpPr>
            <p:nvPr/>
          </p:nvSpPr>
          <p:spPr bwMode="auto">
            <a:xfrm>
              <a:off x="3894" y="2760"/>
              <a:ext cx="192" cy="192"/>
            </a:xfrm>
            <a:prstGeom prst="ellipse">
              <a:avLst/>
            </a:prstGeom>
            <a:solidFill>
              <a:srgbClr val="00B0F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1" name="Oval 73">
              <a:extLst>
                <a:ext uri="{FF2B5EF4-FFF2-40B4-BE49-F238E27FC236}">
                  <a16:creationId xmlns:a16="http://schemas.microsoft.com/office/drawing/2014/main" id="{94C86DAC-201C-51EE-3CC7-604225FE3A68}"/>
                </a:ext>
              </a:extLst>
            </p:cNvPr>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pPr algn="ctr"/>
              <a:endParaRPr lang="en-US" dirty="0">
                <a:solidFill>
                  <a:schemeClr val="hlink"/>
                </a:solidFill>
                <a:latin typeface="Arial" pitchFamily="34" charset="0"/>
                <a:cs typeface="Arial" pitchFamily="34" charset="0"/>
              </a:endParaRPr>
            </a:p>
          </p:txBody>
        </p:sp>
      </p:grpSp>
      <p:sp>
        <p:nvSpPr>
          <p:cNvPr id="32" name="Text Box 55">
            <a:extLst>
              <a:ext uri="{FF2B5EF4-FFF2-40B4-BE49-F238E27FC236}">
                <a16:creationId xmlns:a16="http://schemas.microsoft.com/office/drawing/2014/main" id="{C8EFBADD-332E-6D27-2FF6-BAEE8B52A945}"/>
              </a:ext>
            </a:extLst>
          </p:cNvPr>
          <p:cNvSpPr txBox="1">
            <a:spLocks noChangeArrowheads="1"/>
          </p:cNvSpPr>
          <p:nvPr/>
        </p:nvSpPr>
        <p:spPr bwMode="auto">
          <a:xfrm>
            <a:off x="5265738" y="3552825"/>
            <a:ext cx="3386137" cy="519113"/>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Read size</a:t>
            </a:r>
            <a:endParaRPr lang="en-US" sz="2800" b="1" dirty="0">
              <a:solidFill>
                <a:srgbClr val="FFFF00"/>
              </a:solidFill>
              <a:latin typeface="Consolas" panose="020B0609020204030204" pitchFamily="49" charset="0"/>
              <a:cs typeface="Courier New" panose="02070309020205020404" pitchFamily="49" charset="0"/>
            </a:endParaRPr>
          </a:p>
        </p:txBody>
      </p:sp>
      <p:sp>
        <p:nvSpPr>
          <p:cNvPr id="3" name="AutoShape 53">
            <a:extLst>
              <a:ext uri="{FF2B5EF4-FFF2-40B4-BE49-F238E27FC236}">
                <a16:creationId xmlns:a16="http://schemas.microsoft.com/office/drawing/2014/main" id="{4A224501-C995-679E-F4FE-4F8EE715D3F2}"/>
              </a:ext>
            </a:extLst>
          </p:cNvPr>
          <p:cNvSpPr>
            <a:spLocks noChangeArrowheads="1"/>
          </p:cNvSpPr>
          <p:nvPr/>
        </p:nvSpPr>
        <p:spPr bwMode="auto">
          <a:xfrm flipH="1">
            <a:off x="1882775" y="4595813"/>
            <a:ext cx="911225" cy="784225"/>
          </a:xfrm>
          <a:prstGeom prst="wedgeRoundRectCallout">
            <a:avLst>
              <a:gd name="adj1" fmla="val -348435"/>
              <a:gd name="adj2" fmla="val 10727"/>
              <a:gd name="adj3" fmla="val 16667"/>
            </a:avLst>
          </a:prstGeom>
          <a:noFill/>
          <a:ln w="38100" algn="ctr">
            <a:solidFill>
              <a:srgbClr val="00B0F0"/>
            </a:solidFill>
            <a:prstDash val="dash"/>
            <a:miter lim="800000"/>
            <a:headEnd/>
            <a:tailEnd/>
          </a:ln>
        </p:spPr>
        <p:txBody>
          <a:bodyPr/>
          <a:lstStyle/>
          <a:p>
            <a:pPr algn="ctr"/>
            <a:endParaRPr lang="en-US" sz="2800" dirty="0">
              <a:latin typeface="Arial" pitchFamily="34" charset="0"/>
              <a:cs typeface="Arial" pitchFamily="34" charset="0"/>
            </a:endParaRPr>
          </a:p>
        </p:txBody>
      </p:sp>
      <p:sp>
        <p:nvSpPr>
          <p:cNvPr id="7" name="AutoShape 54">
            <a:extLst>
              <a:ext uri="{FF2B5EF4-FFF2-40B4-BE49-F238E27FC236}">
                <a16:creationId xmlns:a16="http://schemas.microsoft.com/office/drawing/2014/main" id="{FA767990-7FDF-4710-9B43-C2D6A59D3A18}"/>
              </a:ext>
            </a:extLst>
          </p:cNvPr>
          <p:cNvSpPr>
            <a:spLocks noChangeArrowheads="1"/>
          </p:cNvSpPr>
          <p:nvPr/>
        </p:nvSpPr>
        <p:spPr bwMode="auto">
          <a:xfrm>
            <a:off x="7524750" y="5141913"/>
            <a:ext cx="1127125" cy="944562"/>
          </a:xfrm>
          <a:prstGeom prst="cloudCallout">
            <a:avLst>
              <a:gd name="adj1" fmla="val -87745"/>
              <a:gd name="adj2" fmla="val -4620"/>
            </a:avLst>
          </a:prstGeom>
          <a:noFill/>
          <a:ln w="38100">
            <a:solidFill>
              <a:srgbClr val="00B0F0"/>
            </a:solidFill>
            <a:round/>
            <a:headEnd/>
            <a:tailEnd/>
          </a:ln>
        </p:spPr>
        <p:txBody>
          <a:bodyPr/>
          <a:lstStyle/>
          <a:p>
            <a:pPr algn="ctr"/>
            <a:r>
              <a:rPr lang="en-US" sz="2800" dirty="0">
                <a:solidFill>
                  <a:srgbClr val="FFFF00"/>
                </a:solidFill>
                <a:latin typeface="Arial" pitchFamily="34" charset="0"/>
                <a:cs typeface="Arial" pitchFamily="34" charset="0"/>
              </a:rPr>
              <a:t>OK</a:t>
            </a:r>
          </a:p>
        </p:txBody>
      </p:sp>
      <p:grpSp>
        <p:nvGrpSpPr>
          <p:cNvPr id="8" name="Group 61">
            <a:extLst>
              <a:ext uri="{FF2B5EF4-FFF2-40B4-BE49-F238E27FC236}">
                <a16:creationId xmlns:a16="http://schemas.microsoft.com/office/drawing/2014/main" id="{27C75938-D6AB-8DD7-4753-B2941685C6E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9" name="Freeform 62">
              <a:extLst>
                <a:ext uri="{FF2B5EF4-FFF2-40B4-BE49-F238E27FC236}">
                  <a16:creationId xmlns:a16="http://schemas.microsoft.com/office/drawing/2014/main" id="{FAEF8C52-D022-C5BE-5676-4C4F1B7A6DC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63">
              <a:extLst>
                <a:ext uri="{FF2B5EF4-FFF2-40B4-BE49-F238E27FC236}">
                  <a16:creationId xmlns:a16="http://schemas.microsoft.com/office/drawing/2014/main" id="{7702E998-3C17-3C80-A618-E4A41B4EE1D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64">
              <a:extLst>
                <a:ext uri="{FF2B5EF4-FFF2-40B4-BE49-F238E27FC236}">
                  <a16:creationId xmlns:a16="http://schemas.microsoft.com/office/drawing/2014/main" id="{3361B2F0-9E0C-BB09-D538-1E456AE227C6}"/>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65">
              <a:extLst>
                <a:ext uri="{FF2B5EF4-FFF2-40B4-BE49-F238E27FC236}">
                  <a16:creationId xmlns:a16="http://schemas.microsoft.com/office/drawing/2014/main" id="{39387832-08C6-8AD3-63B0-AE7A56BFEA2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8" name="Freeform 66">
              <a:extLst>
                <a:ext uri="{FF2B5EF4-FFF2-40B4-BE49-F238E27FC236}">
                  <a16:creationId xmlns:a16="http://schemas.microsoft.com/office/drawing/2014/main" id="{25008FE3-7B4D-D1CA-B5F1-7912A6B54AD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9" name="Freeform 67">
              <a:extLst>
                <a:ext uri="{FF2B5EF4-FFF2-40B4-BE49-F238E27FC236}">
                  <a16:creationId xmlns:a16="http://schemas.microsoft.com/office/drawing/2014/main" id="{4C591EB6-4F8F-A8F7-2888-870B35FEFD3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0" name="Freeform 68">
              <a:extLst>
                <a:ext uri="{FF2B5EF4-FFF2-40B4-BE49-F238E27FC236}">
                  <a16:creationId xmlns:a16="http://schemas.microsoft.com/office/drawing/2014/main" id="{B317C953-A4F3-771B-8D31-360ED3D6AF7C}"/>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1" name="Freeform 69">
              <a:extLst>
                <a:ext uri="{FF2B5EF4-FFF2-40B4-BE49-F238E27FC236}">
                  <a16:creationId xmlns:a16="http://schemas.microsoft.com/office/drawing/2014/main" id="{65C9B856-5B67-03BE-18B0-8EE90A87F259}"/>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2" name="Freeform 70">
              <a:extLst>
                <a:ext uri="{FF2B5EF4-FFF2-40B4-BE49-F238E27FC236}">
                  <a16:creationId xmlns:a16="http://schemas.microsoft.com/office/drawing/2014/main" id="{B8356718-3481-8AC2-B31C-2D696165EF25}"/>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extLst>
      <p:ext uri="{BB962C8B-B14F-4D97-AF65-F5344CB8AC3E}">
        <p14:creationId xmlns:p14="http://schemas.microsoft.com/office/powerpoint/2010/main" val="1869474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9">
            <a:extLst>
              <a:ext uri="{FF2B5EF4-FFF2-40B4-BE49-F238E27FC236}">
                <a16:creationId xmlns:a16="http://schemas.microsoft.com/office/drawing/2014/main" id="{C972D666-9B86-D136-8972-28F8576B9EA8}"/>
              </a:ext>
            </a:extLst>
          </p:cNvPr>
          <p:cNvGrpSpPr>
            <a:grpSpLocks/>
          </p:cNvGrpSpPr>
          <p:nvPr/>
        </p:nvGrpSpPr>
        <p:grpSpPr bwMode="auto">
          <a:xfrm>
            <a:off x="4457700" y="3956050"/>
            <a:ext cx="427038" cy="622300"/>
            <a:chOff x="2208" y="1920"/>
            <a:chExt cx="1152" cy="1680"/>
          </a:xfrm>
        </p:grpSpPr>
        <p:sp>
          <p:nvSpPr>
            <p:cNvPr id="14" name="Oval 80">
              <a:extLst>
                <a:ext uri="{FF2B5EF4-FFF2-40B4-BE49-F238E27FC236}">
                  <a16:creationId xmlns:a16="http://schemas.microsoft.com/office/drawing/2014/main" id="{4F626AD8-3268-A716-E042-DE04F43B06EA}"/>
                </a:ext>
              </a:extLst>
            </p:cNvPr>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5" name="Oval 81">
              <a:extLst>
                <a:ext uri="{FF2B5EF4-FFF2-40B4-BE49-F238E27FC236}">
                  <a16:creationId xmlns:a16="http://schemas.microsoft.com/office/drawing/2014/main" id="{278F1A13-4B43-0A6D-CF58-A3808F57DAEF}"/>
                </a:ext>
              </a:extLst>
            </p:cNvPr>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6" name="AutoShape 82">
              <a:extLst>
                <a:ext uri="{FF2B5EF4-FFF2-40B4-BE49-F238E27FC236}">
                  <a16:creationId xmlns:a16="http://schemas.microsoft.com/office/drawing/2014/main" id="{4702CA02-D142-1910-E8DA-53613FEABAAF}"/>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7" name="AutoShape 83">
              <a:extLst>
                <a:ext uri="{FF2B5EF4-FFF2-40B4-BE49-F238E27FC236}">
                  <a16:creationId xmlns:a16="http://schemas.microsoft.com/office/drawing/2014/main" id="{9EE6EFBC-7A85-CE8B-CAD4-8AF1626FD788}"/>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8623E62F-697E-45FA-B472-81A1222D6720}" type="slidenum">
              <a:rPr lang="x-none" smtClean="0"/>
              <a:pPr/>
              <a:t>24</a:t>
            </a:fld>
            <a:endParaRPr lang="en-US" dirty="0"/>
          </a:p>
        </p:txBody>
      </p:sp>
      <p:sp>
        <p:nvSpPr>
          <p:cNvPr id="19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FBF3A7B-5C36-44CA-B47C-309FADEBE70B}" type="slidenum">
              <a:rPr lang="x-none" sz="1400">
                <a:solidFill>
                  <a:srgbClr val="FFFF00"/>
                </a:solidFill>
                <a:latin typeface="Arial" pitchFamily="34" charset="0"/>
                <a:cs typeface="Arial" pitchFamily="34" charset="0"/>
              </a:rPr>
              <a:pPr/>
              <a:t>24</a:t>
            </a:fld>
            <a:endParaRPr lang="en-US" sz="1400" dirty="0">
              <a:solidFill>
                <a:srgbClr val="FFFF00"/>
              </a:solidFill>
              <a:latin typeface="Arial" pitchFamily="34" charset="0"/>
              <a:cs typeface="Arial" pitchFamily="34" charset="0"/>
            </a:endParaRPr>
          </a:p>
        </p:txBody>
      </p:sp>
      <p:sp>
        <p:nvSpPr>
          <p:cNvPr id="566274"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62" name="Rectangle 3"/>
          <p:cNvSpPr>
            <a:spLocks noGrp="1" noChangeArrowheads="1"/>
          </p:cNvSpPr>
          <p:nvPr>
            <p:ph type="title" idx="4294967295"/>
          </p:nvPr>
        </p:nvSpPr>
        <p:spPr/>
        <p:txBody>
          <a:bodyPr/>
          <a:lstStyle/>
          <a:p>
            <a:r>
              <a:rPr lang="en-US" dirty="0"/>
              <a:t>Enqueuer</a:t>
            </a:r>
          </a:p>
        </p:txBody>
      </p:sp>
      <p:sp>
        <p:nvSpPr>
          <p:cNvPr id="194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9464" name="Group 5"/>
          <p:cNvGrpSpPr>
            <a:grpSpLocks/>
          </p:cNvGrpSpPr>
          <p:nvPr/>
        </p:nvGrpSpPr>
        <p:grpSpPr bwMode="auto">
          <a:xfrm>
            <a:off x="3990975" y="1933575"/>
            <a:ext cx="976313" cy="609600"/>
            <a:chOff x="3417" y="2938"/>
            <a:chExt cx="615" cy="384"/>
          </a:xfrm>
        </p:grpSpPr>
        <p:sp>
          <p:nvSpPr>
            <p:cNvPr id="566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9465" name="Group 8"/>
          <p:cNvGrpSpPr>
            <a:grpSpLocks/>
          </p:cNvGrpSpPr>
          <p:nvPr/>
        </p:nvGrpSpPr>
        <p:grpSpPr bwMode="auto">
          <a:xfrm>
            <a:off x="4084638" y="2106613"/>
            <a:ext cx="304800" cy="304800"/>
            <a:chOff x="3894" y="2760"/>
            <a:chExt cx="192" cy="192"/>
          </a:xfrm>
        </p:grpSpPr>
        <p:sp>
          <p:nvSpPr>
            <p:cNvPr id="1948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66" name="Text Box 11"/>
          <p:cNvSpPr txBox="1">
            <a:spLocks noChangeArrowheads="1"/>
          </p:cNvSpPr>
          <p:nvPr/>
        </p:nvSpPr>
        <p:spPr bwMode="auto">
          <a:xfrm>
            <a:off x="1704891"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9467" name="Text Box 12"/>
          <p:cNvSpPr txBox="1">
            <a:spLocks noChangeArrowheads="1"/>
          </p:cNvSpPr>
          <p:nvPr/>
        </p:nvSpPr>
        <p:spPr bwMode="auto">
          <a:xfrm>
            <a:off x="1704891"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9468" name="Group 13"/>
          <p:cNvGrpSpPr>
            <a:grpSpLocks/>
          </p:cNvGrpSpPr>
          <p:nvPr/>
        </p:nvGrpSpPr>
        <p:grpSpPr bwMode="auto">
          <a:xfrm>
            <a:off x="6242050" y="1919288"/>
            <a:ext cx="976313" cy="609600"/>
            <a:chOff x="3417" y="2938"/>
            <a:chExt cx="615" cy="384"/>
          </a:xfrm>
        </p:grpSpPr>
        <p:sp>
          <p:nvSpPr>
            <p:cNvPr id="566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948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94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9470" name="Group 17"/>
          <p:cNvGrpSpPr>
            <a:grpSpLocks/>
          </p:cNvGrpSpPr>
          <p:nvPr/>
        </p:nvGrpSpPr>
        <p:grpSpPr bwMode="auto">
          <a:xfrm>
            <a:off x="6350000" y="2092325"/>
            <a:ext cx="304800" cy="304800"/>
            <a:chOff x="3894" y="2760"/>
            <a:chExt cx="192" cy="192"/>
          </a:xfrm>
        </p:grpSpPr>
        <p:sp>
          <p:nvSpPr>
            <p:cNvPr id="1948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48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94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94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6" name="Group 31"/>
          <p:cNvGrpSpPr>
            <a:grpSpLocks/>
          </p:cNvGrpSpPr>
          <p:nvPr/>
        </p:nvGrpSpPr>
        <p:grpSpPr bwMode="auto">
          <a:xfrm>
            <a:off x="4452938" y="3162300"/>
            <a:ext cx="427037" cy="622300"/>
            <a:chOff x="2208" y="1920"/>
            <a:chExt cx="1152" cy="1680"/>
          </a:xfrm>
          <a:solidFill>
            <a:schemeClr val="bg1"/>
          </a:solidFill>
        </p:grpSpPr>
        <p:sp>
          <p:nvSpPr>
            <p:cNvPr id="19478" name="Oval 32"/>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79" name="Oval 33"/>
            <p:cNvSpPr>
              <a:spLocks noChangeArrowheads="1"/>
            </p:cNvSpPr>
            <p:nvPr/>
          </p:nvSpPr>
          <p:spPr bwMode="auto">
            <a:xfrm>
              <a:off x="2640" y="2688"/>
              <a:ext cx="288" cy="288"/>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480" name="AutoShape 3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9481" name="AutoShape 3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66310" name="Text Box 38"/>
          <p:cNvSpPr txBox="1">
            <a:spLocks noChangeArrowheads="1"/>
          </p:cNvSpPr>
          <p:nvPr/>
        </p:nvSpPr>
        <p:spPr bwMode="auto">
          <a:xfrm>
            <a:off x="1704891"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66311" name="Freeform 39"/>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4" name="Text Box 36">
            <a:extLst>
              <a:ext uri="{FF2B5EF4-FFF2-40B4-BE49-F238E27FC236}">
                <a16:creationId xmlns:a16="http://schemas.microsoft.com/office/drawing/2014/main" id="{C7C79512-A63A-14E1-8B67-F5C8BF598DCA}"/>
              </a:ext>
            </a:extLst>
          </p:cNvPr>
          <p:cNvSpPr txBox="1">
            <a:spLocks noChangeArrowheads="1"/>
          </p:cNvSpPr>
          <p:nvPr/>
        </p:nvSpPr>
        <p:spPr bwMode="auto">
          <a:xfrm>
            <a:off x="1696953"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 name="Freeform 37">
            <a:extLst>
              <a:ext uri="{FF2B5EF4-FFF2-40B4-BE49-F238E27FC236}">
                <a16:creationId xmlns:a16="http://schemas.microsoft.com/office/drawing/2014/main" id="{D65B96DD-32F3-067A-709B-560D832D73D2}"/>
              </a:ext>
            </a:extLst>
          </p:cNvPr>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3" name="Rectangle 40">
            <a:extLst>
              <a:ext uri="{FF2B5EF4-FFF2-40B4-BE49-F238E27FC236}">
                <a16:creationId xmlns:a16="http://schemas.microsoft.com/office/drawing/2014/main" id="{67401BF2-58A1-9A95-AECC-378358F12965}"/>
              </a:ext>
            </a:extLst>
          </p:cNvPr>
          <p:cNvSpPr>
            <a:spLocks noChangeArrowheads="1"/>
          </p:cNvSpPr>
          <p:nvPr/>
        </p:nvSpPr>
        <p:spPr bwMode="auto">
          <a:xfrm>
            <a:off x="1976438" y="4691063"/>
            <a:ext cx="679450" cy="496887"/>
          </a:xfrm>
          <a:prstGeom prst="rect">
            <a:avLst/>
          </a:prstGeom>
          <a:solidFill>
            <a:srgbClr val="FF99FF"/>
          </a:solidFill>
          <a:ln w="38100" algn="ctr">
            <a:solidFill>
              <a:schemeClr val="tx1"/>
            </a:solidFill>
            <a:miter lim="800000"/>
            <a:headEnd/>
            <a:tailEnd/>
          </a:ln>
        </p:spPr>
        <p:txBody>
          <a:bodyPr wrap="none" anchor="ctr"/>
          <a:lstStyle/>
          <a:p>
            <a:pPr algn="ctr"/>
            <a:r>
              <a:rPr lang="en-US" sz="2800" dirty="0">
                <a:latin typeface="Arial" pitchFamily="34" charset="0"/>
                <a:cs typeface="Arial" pitchFamily="34" charset="0"/>
              </a:rPr>
              <a:t>1</a:t>
            </a:r>
          </a:p>
        </p:txBody>
      </p:sp>
      <p:sp>
        <p:nvSpPr>
          <p:cNvPr id="18" name="AutoShape 38">
            <a:extLst>
              <a:ext uri="{FF2B5EF4-FFF2-40B4-BE49-F238E27FC236}">
                <a16:creationId xmlns:a16="http://schemas.microsoft.com/office/drawing/2014/main" id="{A98BA9DA-05C4-D02C-7CEC-633A52732AB5}"/>
              </a:ext>
            </a:extLst>
          </p:cNvPr>
          <p:cNvSpPr>
            <a:spLocks noChangeArrowheads="1"/>
          </p:cNvSpPr>
          <p:nvPr/>
        </p:nvSpPr>
        <p:spPr bwMode="auto">
          <a:xfrm flipH="1">
            <a:off x="4310063" y="3933825"/>
            <a:ext cx="700087" cy="784225"/>
          </a:xfrm>
          <a:prstGeom prst="wedgeRoundRectCallout">
            <a:avLst>
              <a:gd name="adj1" fmla="val -138667"/>
              <a:gd name="adj2" fmla="val 79958"/>
              <a:gd name="adj3" fmla="val 16667"/>
            </a:avLst>
          </a:prstGeom>
          <a:noFill/>
          <a:ln w="38100" algn="ctr">
            <a:solidFill>
              <a:srgbClr val="00B0F0"/>
            </a:solidFill>
            <a:miter lim="800000"/>
            <a:headEnd/>
            <a:tailEnd/>
          </a:ln>
        </p:spPr>
        <p:txBody>
          <a:bodyPr/>
          <a:lstStyle/>
          <a:p>
            <a:pPr algn="ctr"/>
            <a:endParaRPr lang="en-US" sz="2800" dirty="0">
              <a:latin typeface="Arial" pitchFamily="34" charset="0"/>
              <a:cs typeface="Arial" pitchFamily="34" charset="0"/>
            </a:endParaRPr>
          </a:p>
        </p:txBody>
      </p:sp>
      <p:sp>
        <p:nvSpPr>
          <p:cNvPr id="8" name="Text Box 49">
            <a:extLst>
              <a:ext uri="{FF2B5EF4-FFF2-40B4-BE49-F238E27FC236}">
                <a16:creationId xmlns:a16="http://schemas.microsoft.com/office/drawing/2014/main" id="{18F496DF-B40E-0B25-5741-49950DB0A1A9}"/>
              </a:ext>
            </a:extLst>
          </p:cNvPr>
          <p:cNvSpPr txBox="1">
            <a:spLocks noChangeArrowheads="1"/>
          </p:cNvSpPr>
          <p:nvPr/>
        </p:nvSpPr>
        <p:spPr bwMode="auto">
          <a:xfrm>
            <a:off x="6746875" y="3200400"/>
            <a:ext cx="2017713" cy="946150"/>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No need to lock </a:t>
            </a:r>
            <a:r>
              <a:rPr lang="en-US" sz="2800" b="1" dirty="0">
                <a:solidFill>
                  <a:srgbClr val="FFFF00"/>
                </a:solidFill>
                <a:latin typeface="Arial" pitchFamily="34" charset="0"/>
                <a:cs typeface="Arial" pitchFamily="34" charset="0"/>
              </a:rPr>
              <a:t>tail</a:t>
            </a:r>
          </a:p>
        </p:txBody>
      </p:sp>
      <p:sp>
        <p:nvSpPr>
          <p:cNvPr id="9" name="AutoShape 56">
            <a:extLst>
              <a:ext uri="{FF2B5EF4-FFF2-40B4-BE49-F238E27FC236}">
                <a16:creationId xmlns:a16="http://schemas.microsoft.com/office/drawing/2014/main" id="{A6EDBDCA-672C-D9D9-A97D-F671D4082449}"/>
              </a:ext>
            </a:extLst>
          </p:cNvPr>
          <p:cNvSpPr>
            <a:spLocks noChangeArrowheads="1"/>
          </p:cNvSpPr>
          <p:nvPr/>
        </p:nvSpPr>
        <p:spPr bwMode="auto">
          <a:xfrm flipH="1">
            <a:off x="6149975" y="1855788"/>
            <a:ext cx="1263650" cy="784225"/>
          </a:xfrm>
          <a:prstGeom prst="wedgeRoundRectCallout">
            <a:avLst>
              <a:gd name="adj1" fmla="val 78769"/>
              <a:gd name="adj2" fmla="val 363764"/>
              <a:gd name="adj3" fmla="val 16667"/>
            </a:avLst>
          </a:prstGeom>
          <a:noFill/>
          <a:ln w="38100" algn="ctr">
            <a:solidFill>
              <a:srgbClr val="00B0F0"/>
            </a:solidFill>
            <a:prstDash val="dash"/>
            <a:miter lim="800000"/>
            <a:headEnd/>
            <a:tailEnd/>
          </a:ln>
        </p:spPr>
        <p:txBody>
          <a:bodyPr/>
          <a:lstStyle/>
          <a:p>
            <a:pPr algn="ctr"/>
            <a:endParaRPr lang="en-US" sz="2800" dirty="0">
              <a:latin typeface="Arial" pitchFamily="34" charset="0"/>
              <a:cs typeface="Arial" pitchFamily="34" charset="0"/>
            </a:endParaRPr>
          </a:p>
        </p:txBody>
      </p:sp>
      <p:grpSp>
        <p:nvGrpSpPr>
          <p:cNvPr id="3" name="Group 61">
            <a:extLst>
              <a:ext uri="{FF2B5EF4-FFF2-40B4-BE49-F238E27FC236}">
                <a16:creationId xmlns:a16="http://schemas.microsoft.com/office/drawing/2014/main" id="{0C2D8E61-B6F7-8B08-293A-7ADEDDB23ECC}"/>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7" name="Freeform 62">
              <a:extLst>
                <a:ext uri="{FF2B5EF4-FFF2-40B4-BE49-F238E27FC236}">
                  <a16:creationId xmlns:a16="http://schemas.microsoft.com/office/drawing/2014/main" id="{E2F0F449-07E7-D3B7-ECCD-557329F7759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63">
              <a:extLst>
                <a:ext uri="{FF2B5EF4-FFF2-40B4-BE49-F238E27FC236}">
                  <a16:creationId xmlns:a16="http://schemas.microsoft.com/office/drawing/2014/main" id="{A85EF639-7990-FD58-8A37-87E56631F6A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64">
              <a:extLst>
                <a:ext uri="{FF2B5EF4-FFF2-40B4-BE49-F238E27FC236}">
                  <a16:creationId xmlns:a16="http://schemas.microsoft.com/office/drawing/2014/main" id="{D34851A7-508D-0333-37DE-35E148701F65}"/>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65">
              <a:extLst>
                <a:ext uri="{FF2B5EF4-FFF2-40B4-BE49-F238E27FC236}">
                  <a16:creationId xmlns:a16="http://schemas.microsoft.com/office/drawing/2014/main" id="{9E2BC756-F0F6-C0B4-A7B8-64A8E104032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 name="Freeform 66">
              <a:extLst>
                <a:ext uri="{FF2B5EF4-FFF2-40B4-BE49-F238E27FC236}">
                  <a16:creationId xmlns:a16="http://schemas.microsoft.com/office/drawing/2014/main" id="{823D7765-FFDE-6EB5-308F-F52662558F3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3" name="Freeform 67">
              <a:extLst>
                <a:ext uri="{FF2B5EF4-FFF2-40B4-BE49-F238E27FC236}">
                  <a16:creationId xmlns:a16="http://schemas.microsoft.com/office/drawing/2014/main" id="{1752F3BC-D3DF-328E-EE50-32B96C07510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 name="Freeform 68">
              <a:extLst>
                <a:ext uri="{FF2B5EF4-FFF2-40B4-BE49-F238E27FC236}">
                  <a16:creationId xmlns:a16="http://schemas.microsoft.com/office/drawing/2014/main" id="{06A9845E-AD5B-3869-2651-DB372713B15F}"/>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5" name="Freeform 69">
              <a:extLst>
                <a:ext uri="{FF2B5EF4-FFF2-40B4-BE49-F238E27FC236}">
                  <a16:creationId xmlns:a16="http://schemas.microsoft.com/office/drawing/2014/main" id="{537C48A4-EDCF-F92F-A270-773B9F18BF8D}"/>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6" name="Freeform 70">
              <a:extLst>
                <a:ext uri="{FF2B5EF4-FFF2-40B4-BE49-F238E27FC236}">
                  <a16:creationId xmlns:a16="http://schemas.microsoft.com/office/drawing/2014/main" id="{646FC92B-A7D8-1C95-29E9-79B0B4B6759D}"/>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9" name="Group 71">
            <a:extLst>
              <a:ext uri="{FF2B5EF4-FFF2-40B4-BE49-F238E27FC236}">
                <a16:creationId xmlns:a16="http://schemas.microsoft.com/office/drawing/2014/main" id="{B0310C1A-6556-7CEB-53C0-F063D56F20C3}"/>
              </a:ext>
            </a:extLst>
          </p:cNvPr>
          <p:cNvGrpSpPr>
            <a:grpSpLocks/>
          </p:cNvGrpSpPr>
          <p:nvPr/>
        </p:nvGrpSpPr>
        <p:grpSpPr bwMode="auto">
          <a:xfrm>
            <a:off x="6878638" y="4541838"/>
            <a:ext cx="304800" cy="304800"/>
            <a:chOff x="3894" y="2760"/>
            <a:chExt cx="192" cy="192"/>
          </a:xfrm>
          <a:effectLst>
            <a:glow rad="101600">
              <a:schemeClr val="accent3">
                <a:satMod val="175000"/>
                <a:alpha val="40000"/>
              </a:schemeClr>
            </a:glow>
          </a:effectLst>
        </p:grpSpPr>
        <p:sp>
          <p:nvSpPr>
            <p:cNvPr id="20" name="Oval 72">
              <a:extLst>
                <a:ext uri="{FF2B5EF4-FFF2-40B4-BE49-F238E27FC236}">
                  <a16:creationId xmlns:a16="http://schemas.microsoft.com/office/drawing/2014/main" id="{F2E4B71F-9F0E-750F-3337-F1C589C44762}"/>
                </a:ext>
              </a:extLst>
            </p:cNvPr>
            <p:cNvSpPr>
              <a:spLocks noChangeArrowheads="1"/>
            </p:cNvSpPr>
            <p:nvPr/>
          </p:nvSpPr>
          <p:spPr bwMode="auto">
            <a:xfrm>
              <a:off x="3894" y="2760"/>
              <a:ext cx="192" cy="192"/>
            </a:xfrm>
            <a:prstGeom prst="ellipse">
              <a:avLst/>
            </a:prstGeom>
            <a:solidFill>
              <a:srgbClr val="00B0F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Oval 73">
              <a:extLst>
                <a:ext uri="{FF2B5EF4-FFF2-40B4-BE49-F238E27FC236}">
                  <a16:creationId xmlns:a16="http://schemas.microsoft.com/office/drawing/2014/main" id="{C10BDCAE-AEB3-7E36-FAF4-A33A0CB55756}"/>
                </a:ext>
              </a:extLst>
            </p:cNvPr>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pPr algn="ctr"/>
              <a:endParaRPr lang="en-US" dirty="0">
                <a:solidFill>
                  <a:schemeClr val="hlink"/>
                </a:solidFill>
                <a:latin typeface="Arial" pitchFamily="34" charset="0"/>
                <a:cs typeface="Arial" pitchFamily="34" charset="0"/>
              </a:endParaRPr>
            </a:p>
          </p:txBody>
        </p:sp>
      </p:grpSp>
    </p:spTree>
    <p:extLst>
      <p:ext uri="{BB962C8B-B14F-4D97-AF65-F5344CB8AC3E}">
        <p14:creationId xmlns:p14="http://schemas.microsoft.com/office/powerpoint/2010/main" val="19764680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7650" name="Footer Placeholder 1"/>
          <p:cNvSpPr>
            <a:spLocks noGrp="1"/>
          </p:cNvSpPr>
          <p:nvPr>
            <p:ph type="ftr" sz="quarter" idx="10"/>
          </p:nvPr>
        </p:nvSpPr>
        <p:spPr>
          <a:noFill/>
        </p:spPr>
        <p:txBody>
          <a:bodyPr/>
          <a:lstStyle/>
          <a:p>
            <a:r>
              <a:rPr lang="en-US" dirty="0"/>
              <a:t>Art of Multiprocessor Programming</a:t>
            </a:r>
          </a:p>
        </p:txBody>
      </p:sp>
      <p:sp>
        <p:nvSpPr>
          <p:cNvPr id="27651" name="Slide Number Placeholder 2"/>
          <p:cNvSpPr>
            <a:spLocks noGrp="1"/>
          </p:cNvSpPr>
          <p:nvPr>
            <p:ph type="sldNum" sz="quarter" idx="11"/>
          </p:nvPr>
        </p:nvSpPr>
        <p:spPr>
          <a:noFill/>
        </p:spPr>
        <p:txBody>
          <a:bodyPr/>
          <a:lstStyle/>
          <a:p>
            <a:fld id="{87900210-C8F8-492E-BFBA-7EEEAE009693}" type="slidenum">
              <a:rPr lang="x-none" smtClean="0"/>
              <a:pPr/>
              <a:t>25</a:t>
            </a:fld>
            <a:endParaRPr lang="en-US" dirty="0"/>
          </a:p>
        </p:txBody>
      </p:sp>
      <p:sp>
        <p:nvSpPr>
          <p:cNvPr id="276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9BF4F36E-4AD5-42E7-A349-A98EFBCAF4EC}" type="slidenum">
              <a:rPr lang="x-none" sz="1400">
                <a:solidFill>
                  <a:srgbClr val="FFFF00"/>
                </a:solidFill>
                <a:latin typeface="Arial" pitchFamily="34" charset="0"/>
                <a:cs typeface="Arial" pitchFamily="34" charset="0"/>
              </a:rPr>
              <a:pPr/>
              <a:t>25</a:t>
            </a:fld>
            <a:endParaRPr lang="en-US" sz="1400" dirty="0">
              <a:solidFill>
                <a:srgbClr val="FFFF00"/>
              </a:solidFill>
              <a:latin typeface="Arial" pitchFamily="34" charset="0"/>
              <a:cs typeface="Arial" pitchFamily="34" charset="0"/>
            </a:endParaRPr>
          </a:p>
        </p:txBody>
      </p:sp>
      <p:sp>
        <p:nvSpPr>
          <p:cNvPr id="27654" name="Rectangle 3"/>
          <p:cNvSpPr>
            <a:spLocks noGrp="1" noChangeArrowheads="1"/>
          </p:cNvSpPr>
          <p:nvPr>
            <p:ph type="title" idx="4294967295"/>
          </p:nvPr>
        </p:nvSpPr>
        <p:spPr/>
        <p:txBody>
          <a:bodyPr/>
          <a:lstStyle/>
          <a:p>
            <a:r>
              <a:rPr lang="en-US" dirty="0"/>
              <a:t>Enqueuer</a:t>
            </a:r>
          </a:p>
        </p:txBody>
      </p:sp>
      <p:sp>
        <p:nvSpPr>
          <p:cNvPr id="27655"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27656" name="Group 5"/>
          <p:cNvGrpSpPr>
            <a:grpSpLocks/>
          </p:cNvGrpSpPr>
          <p:nvPr/>
        </p:nvGrpSpPr>
        <p:grpSpPr bwMode="auto">
          <a:xfrm>
            <a:off x="3990975" y="1933575"/>
            <a:ext cx="976313" cy="609600"/>
            <a:chOff x="3417" y="2938"/>
            <a:chExt cx="615" cy="384"/>
          </a:xfrm>
        </p:grpSpPr>
        <p:sp>
          <p:nvSpPr>
            <p:cNvPr id="58675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7709"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27657" name="Group 8"/>
          <p:cNvGrpSpPr>
            <a:grpSpLocks/>
          </p:cNvGrpSpPr>
          <p:nvPr/>
        </p:nvGrpSpPr>
        <p:grpSpPr bwMode="auto">
          <a:xfrm>
            <a:off x="4084638" y="2106613"/>
            <a:ext cx="304800" cy="304800"/>
            <a:chOff x="3894" y="2760"/>
            <a:chExt cx="192" cy="192"/>
          </a:xfrm>
        </p:grpSpPr>
        <p:sp>
          <p:nvSpPr>
            <p:cNvPr id="27706"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707"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7660" name="Group 13"/>
          <p:cNvGrpSpPr>
            <a:grpSpLocks/>
          </p:cNvGrpSpPr>
          <p:nvPr/>
        </p:nvGrpSpPr>
        <p:grpSpPr bwMode="auto">
          <a:xfrm>
            <a:off x="6256338" y="1919288"/>
            <a:ext cx="976312" cy="609600"/>
            <a:chOff x="3417" y="2938"/>
            <a:chExt cx="615" cy="384"/>
          </a:xfrm>
        </p:grpSpPr>
        <p:sp>
          <p:nvSpPr>
            <p:cNvPr id="58676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770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586768"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27662" name="Group 17"/>
          <p:cNvGrpSpPr>
            <a:grpSpLocks/>
          </p:cNvGrpSpPr>
          <p:nvPr/>
        </p:nvGrpSpPr>
        <p:grpSpPr bwMode="auto">
          <a:xfrm>
            <a:off x="6350000" y="2092325"/>
            <a:ext cx="304800" cy="304800"/>
            <a:chOff x="3894" y="2760"/>
            <a:chExt cx="192" cy="192"/>
          </a:xfrm>
        </p:grpSpPr>
        <p:sp>
          <p:nvSpPr>
            <p:cNvPr id="27702"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703"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27663"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86773"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7667" name="Freeform 28"/>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7669" name="Freeform 35"/>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7671" name="Rectangle 37"/>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1</a:t>
            </a:r>
          </a:p>
        </p:txBody>
      </p:sp>
      <p:sp>
        <p:nvSpPr>
          <p:cNvPr id="586800" name="Text Box 48"/>
          <p:cNvSpPr txBox="1">
            <a:spLocks noChangeArrowheads="1"/>
          </p:cNvSpPr>
          <p:nvPr/>
        </p:nvSpPr>
        <p:spPr bwMode="auto">
          <a:xfrm>
            <a:off x="5462588" y="3719513"/>
            <a:ext cx="3429000" cy="519112"/>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Enqueue Node</a:t>
            </a:r>
          </a:p>
        </p:txBody>
      </p:sp>
      <p:grpSp>
        <p:nvGrpSpPr>
          <p:cNvPr id="27673" name="Group 53"/>
          <p:cNvGrpSpPr>
            <a:grpSpLocks/>
          </p:cNvGrpSpPr>
          <p:nvPr/>
        </p:nvGrpSpPr>
        <p:grpSpPr bwMode="auto">
          <a:xfrm>
            <a:off x="7385050" y="2943225"/>
            <a:ext cx="976313" cy="609600"/>
            <a:chOff x="3417" y="2938"/>
            <a:chExt cx="615" cy="384"/>
          </a:xfrm>
        </p:grpSpPr>
        <p:sp>
          <p:nvSpPr>
            <p:cNvPr id="586806" name="AutoShape 5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7697" name="Line 5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27674" name="Line 56"/>
          <p:cNvSpPr>
            <a:spLocks noChangeShapeType="1"/>
          </p:cNvSpPr>
          <p:nvPr/>
        </p:nvSpPr>
        <p:spPr bwMode="auto">
          <a:xfrm>
            <a:off x="7874000" y="2943225"/>
            <a:ext cx="487363"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586812" name="Freeform 60"/>
          <p:cNvSpPr>
            <a:spLocks/>
          </p:cNvSpPr>
          <p:nvPr/>
        </p:nvSpPr>
        <p:spPr bwMode="auto">
          <a:xfrm>
            <a:off x="6988175" y="2233613"/>
            <a:ext cx="371475" cy="855662"/>
          </a:xfrm>
          <a:custGeom>
            <a:avLst/>
            <a:gdLst>
              <a:gd name="T0" fmla="*/ 2147483647 w 234"/>
              <a:gd name="T1" fmla="*/ 0 h 539"/>
              <a:gd name="T2" fmla="*/ 2147483647 w 234"/>
              <a:gd name="T3" fmla="*/ 2147483647 h 539"/>
              <a:gd name="T4" fmla="*/ 2147483647 w 234"/>
              <a:gd name="T5" fmla="*/ 2147483647 h 539"/>
              <a:gd name="T6" fmla="*/ 0 60000 65536"/>
              <a:gd name="T7" fmla="*/ 0 60000 65536"/>
              <a:gd name="T8" fmla="*/ 0 60000 65536"/>
              <a:gd name="T9" fmla="*/ 0 w 234"/>
              <a:gd name="T10" fmla="*/ 0 h 539"/>
              <a:gd name="T11" fmla="*/ 234 w 234"/>
              <a:gd name="T12" fmla="*/ 539 h 539"/>
            </a:gdLst>
            <a:ahLst/>
            <a:cxnLst>
              <a:cxn ang="T6">
                <a:pos x="T0" y="T1"/>
              </a:cxn>
              <a:cxn ang="T7">
                <a:pos x="T2" y="T3"/>
              </a:cxn>
              <a:cxn ang="T8">
                <a:pos x="T4" y="T5"/>
              </a:cxn>
            </a:cxnLst>
            <a:rect l="T9" t="T10" r="T11" b="T12"/>
            <a:pathLst>
              <a:path w="234" h="539">
                <a:moveTo>
                  <a:pt x="17" y="0"/>
                </a:moveTo>
                <a:cubicBezTo>
                  <a:pt x="20" y="75"/>
                  <a:pt x="0" y="367"/>
                  <a:pt x="36" y="453"/>
                </a:cubicBezTo>
                <a:cubicBezTo>
                  <a:pt x="72" y="539"/>
                  <a:pt x="193" y="505"/>
                  <a:pt x="234" y="519"/>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86813" name="Freeform 61"/>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27677" name="Group 79"/>
          <p:cNvGrpSpPr>
            <a:grpSpLocks/>
          </p:cNvGrpSpPr>
          <p:nvPr/>
        </p:nvGrpSpPr>
        <p:grpSpPr bwMode="auto">
          <a:xfrm>
            <a:off x="7512050" y="3127375"/>
            <a:ext cx="304800" cy="304800"/>
            <a:chOff x="3894" y="2760"/>
            <a:chExt cx="192" cy="192"/>
          </a:xfrm>
          <a:solidFill>
            <a:srgbClr val="00B0F0"/>
          </a:solidFill>
        </p:grpSpPr>
        <p:sp>
          <p:nvSpPr>
            <p:cNvPr id="27694" name="Oval 80"/>
            <p:cNvSpPr>
              <a:spLocks noChangeArrowheads="1"/>
            </p:cNvSpPr>
            <p:nvPr/>
          </p:nvSpPr>
          <p:spPr bwMode="auto">
            <a:xfrm>
              <a:off x="3894" y="2760"/>
              <a:ext cx="192" cy="192"/>
            </a:xfrm>
            <a:prstGeom prst="ellipse">
              <a:avLst/>
            </a:prstGeom>
            <a:grp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695" name="Oval 81"/>
            <p:cNvSpPr>
              <a:spLocks noChangeArrowheads="1"/>
            </p:cNvSpPr>
            <p:nvPr/>
          </p:nvSpPr>
          <p:spPr bwMode="auto">
            <a:xfrm>
              <a:off x="3989" y="2800"/>
              <a:ext cx="67" cy="58"/>
            </a:xfrm>
            <a:prstGeom prst="ellipse">
              <a:avLst/>
            </a:prstGeom>
            <a:grp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27678" name="AutoShape 82"/>
          <p:cNvSpPr>
            <a:spLocks noChangeArrowheads="1"/>
          </p:cNvSpPr>
          <p:nvPr/>
        </p:nvSpPr>
        <p:spPr bwMode="auto">
          <a:xfrm flipH="1">
            <a:off x="4310063" y="3933825"/>
            <a:ext cx="700087" cy="784225"/>
          </a:xfrm>
          <a:prstGeom prst="wedgeRoundRectCallout">
            <a:avLst>
              <a:gd name="adj1" fmla="val -138667"/>
              <a:gd name="adj2" fmla="val 79958"/>
              <a:gd name="adj3" fmla="val 16667"/>
            </a:avLst>
          </a:prstGeom>
          <a:noFill/>
          <a:ln w="38100" algn="ctr">
            <a:solidFill>
              <a:srgbClr val="00B0F0"/>
            </a:solidFill>
            <a:miter lim="800000"/>
            <a:headEnd/>
            <a:tailEnd/>
          </a:ln>
        </p:spPr>
        <p:txBody>
          <a:bodyPr/>
          <a:lstStyle/>
          <a:p>
            <a:pPr algn="ctr"/>
            <a:endParaRPr lang="en-US" sz="2800" dirty="0">
              <a:latin typeface="Arial" pitchFamily="34" charset="0"/>
              <a:cs typeface="Arial" pitchFamily="34" charset="0"/>
            </a:endParaRPr>
          </a:p>
        </p:txBody>
      </p:sp>
      <p:sp>
        <p:nvSpPr>
          <p:cNvPr id="63"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4"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5"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66"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67"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25" name="Group 31">
            <a:extLst>
              <a:ext uri="{FF2B5EF4-FFF2-40B4-BE49-F238E27FC236}">
                <a16:creationId xmlns:a16="http://schemas.microsoft.com/office/drawing/2014/main" id="{2388E962-D3A0-9C82-782A-BE467CA3A092}"/>
              </a:ext>
            </a:extLst>
          </p:cNvPr>
          <p:cNvGrpSpPr>
            <a:grpSpLocks/>
          </p:cNvGrpSpPr>
          <p:nvPr/>
        </p:nvGrpSpPr>
        <p:grpSpPr bwMode="auto">
          <a:xfrm>
            <a:off x="4452938" y="3162300"/>
            <a:ext cx="427037" cy="622300"/>
            <a:chOff x="2208" y="1920"/>
            <a:chExt cx="1152" cy="1680"/>
          </a:xfrm>
          <a:solidFill>
            <a:schemeClr val="bg1"/>
          </a:solidFill>
        </p:grpSpPr>
        <p:sp>
          <p:nvSpPr>
            <p:cNvPr id="26" name="Oval 32">
              <a:extLst>
                <a:ext uri="{FF2B5EF4-FFF2-40B4-BE49-F238E27FC236}">
                  <a16:creationId xmlns:a16="http://schemas.microsoft.com/office/drawing/2014/main" id="{53341EF2-5FDB-BEFC-2D0F-FADB56C7362F}"/>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27" name="Oval 33">
              <a:extLst>
                <a:ext uri="{FF2B5EF4-FFF2-40B4-BE49-F238E27FC236}">
                  <a16:creationId xmlns:a16="http://schemas.microsoft.com/office/drawing/2014/main" id="{8E146712-0E7E-02D5-4B7B-4315809B2CEC}"/>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28" name="AutoShape 34">
              <a:extLst>
                <a:ext uri="{FF2B5EF4-FFF2-40B4-BE49-F238E27FC236}">
                  <a16:creationId xmlns:a16="http://schemas.microsoft.com/office/drawing/2014/main" id="{9E38CB8A-EC26-7015-55ED-FAF915DF060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29" name="AutoShape 35">
              <a:extLst>
                <a:ext uri="{FF2B5EF4-FFF2-40B4-BE49-F238E27FC236}">
                  <a16:creationId xmlns:a16="http://schemas.microsoft.com/office/drawing/2014/main" id="{8DB4C78B-7F94-B783-B09E-290B3DD31565}"/>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0" name="Group 79">
            <a:extLst>
              <a:ext uri="{FF2B5EF4-FFF2-40B4-BE49-F238E27FC236}">
                <a16:creationId xmlns:a16="http://schemas.microsoft.com/office/drawing/2014/main" id="{8CD68B06-BC40-AB49-6231-CF2E85689EDC}"/>
              </a:ext>
            </a:extLst>
          </p:cNvPr>
          <p:cNvGrpSpPr>
            <a:grpSpLocks/>
          </p:cNvGrpSpPr>
          <p:nvPr/>
        </p:nvGrpSpPr>
        <p:grpSpPr bwMode="auto">
          <a:xfrm>
            <a:off x="4457700" y="3956050"/>
            <a:ext cx="427038" cy="622300"/>
            <a:chOff x="2208" y="1920"/>
            <a:chExt cx="1152" cy="1680"/>
          </a:xfrm>
        </p:grpSpPr>
        <p:sp>
          <p:nvSpPr>
            <p:cNvPr id="31" name="Oval 80">
              <a:extLst>
                <a:ext uri="{FF2B5EF4-FFF2-40B4-BE49-F238E27FC236}">
                  <a16:creationId xmlns:a16="http://schemas.microsoft.com/office/drawing/2014/main" id="{FD2B925F-D7A4-E0E9-3BDF-87F6621FD0AC}"/>
                </a:ext>
              </a:extLst>
            </p:cNvPr>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2" name="Oval 81">
              <a:extLst>
                <a:ext uri="{FF2B5EF4-FFF2-40B4-BE49-F238E27FC236}">
                  <a16:creationId xmlns:a16="http://schemas.microsoft.com/office/drawing/2014/main" id="{5F836B08-EA3F-F8A9-35A1-D078E5EA8A29}"/>
                </a:ext>
              </a:extLst>
            </p:cNvPr>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3" name="AutoShape 82">
              <a:extLst>
                <a:ext uri="{FF2B5EF4-FFF2-40B4-BE49-F238E27FC236}">
                  <a16:creationId xmlns:a16="http://schemas.microsoft.com/office/drawing/2014/main" id="{93BCE38E-7F0E-BED2-797E-E692A4CA1641}"/>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4" name="AutoShape 83">
              <a:extLst>
                <a:ext uri="{FF2B5EF4-FFF2-40B4-BE49-F238E27FC236}">
                  <a16:creationId xmlns:a16="http://schemas.microsoft.com/office/drawing/2014/main" id="{39966DFD-726A-1F44-4C9D-4C748029088D}"/>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2" name="Group 61">
            <a:extLst>
              <a:ext uri="{FF2B5EF4-FFF2-40B4-BE49-F238E27FC236}">
                <a16:creationId xmlns:a16="http://schemas.microsoft.com/office/drawing/2014/main" id="{038F6D9A-A2FD-4C2A-3E8D-4ECEB9F5A5F0}"/>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62">
              <a:extLst>
                <a:ext uri="{FF2B5EF4-FFF2-40B4-BE49-F238E27FC236}">
                  <a16:creationId xmlns:a16="http://schemas.microsoft.com/office/drawing/2014/main" id="{B0E4490E-5104-E726-00C9-8E644F582ED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 name="Freeform 63">
              <a:extLst>
                <a:ext uri="{FF2B5EF4-FFF2-40B4-BE49-F238E27FC236}">
                  <a16:creationId xmlns:a16="http://schemas.microsoft.com/office/drawing/2014/main" id="{1FE4217E-BE8F-CD37-3AB2-1044736AD7A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64">
              <a:extLst>
                <a:ext uri="{FF2B5EF4-FFF2-40B4-BE49-F238E27FC236}">
                  <a16:creationId xmlns:a16="http://schemas.microsoft.com/office/drawing/2014/main" id="{595B4F86-7ABB-A0FA-8BE0-64F5E434C0F3}"/>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65">
              <a:extLst>
                <a:ext uri="{FF2B5EF4-FFF2-40B4-BE49-F238E27FC236}">
                  <a16:creationId xmlns:a16="http://schemas.microsoft.com/office/drawing/2014/main" id="{F18B1A5B-6182-8314-0C03-4CECCD822A3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66">
              <a:extLst>
                <a:ext uri="{FF2B5EF4-FFF2-40B4-BE49-F238E27FC236}">
                  <a16:creationId xmlns:a16="http://schemas.microsoft.com/office/drawing/2014/main" id="{66206C4C-2ACD-8F03-8F07-30A22F6AADC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67">
              <a:extLst>
                <a:ext uri="{FF2B5EF4-FFF2-40B4-BE49-F238E27FC236}">
                  <a16:creationId xmlns:a16="http://schemas.microsoft.com/office/drawing/2014/main" id="{973D66F5-7DE2-9214-D1C5-88F8E1D9D06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68">
              <a:extLst>
                <a:ext uri="{FF2B5EF4-FFF2-40B4-BE49-F238E27FC236}">
                  <a16:creationId xmlns:a16="http://schemas.microsoft.com/office/drawing/2014/main" id="{9FB8F983-EB40-060E-AEA4-4A81EA6080F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69">
              <a:extLst>
                <a:ext uri="{FF2B5EF4-FFF2-40B4-BE49-F238E27FC236}">
                  <a16:creationId xmlns:a16="http://schemas.microsoft.com/office/drawing/2014/main" id="{970CCDBE-9C72-0C42-96D5-6D22ECF94BD2}"/>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70">
              <a:extLst>
                <a:ext uri="{FF2B5EF4-FFF2-40B4-BE49-F238E27FC236}">
                  <a16:creationId xmlns:a16="http://schemas.microsoft.com/office/drawing/2014/main" id="{854F436C-BF1B-ACC1-C436-616E25C01C40}"/>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86800"/>
                                        </p:tgtEl>
                                        <p:attrNameLst>
                                          <p:attrName>style.visibility</p:attrName>
                                        </p:attrNameLst>
                                      </p:cBhvr>
                                      <p:to>
                                        <p:strVal val="visible"/>
                                      </p:to>
                                    </p:set>
                                    <p:animEffect transition="in" filter="blinds(horizontal)">
                                      <p:cBhvr>
                                        <p:cTn id="7" dur="500"/>
                                        <p:tgtEl>
                                          <p:spTgt spid="586800"/>
                                        </p:tgtEl>
                                      </p:cBhvr>
                                    </p:animEffec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586768"/>
                                        </p:tgtEl>
                                      </p:cBhvr>
                                    </p:animEffect>
                                    <p:set>
                                      <p:cBhvr>
                                        <p:cTn id="11" dur="1" fill="hold">
                                          <p:stCondLst>
                                            <p:cond delay="499"/>
                                          </p:stCondLst>
                                        </p:cTn>
                                        <p:tgtEl>
                                          <p:spTgt spid="586768"/>
                                        </p:tgtEl>
                                        <p:attrNameLst>
                                          <p:attrName>style.visibility</p:attrName>
                                        </p:attrNameLst>
                                      </p:cBhvr>
                                      <p:to>
                                        <p:strVal val="hidden"/>
                                      </p:to>
                                    </p:se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86812"/>
                                        </p:tgtEl>
                                        <p:attrNameLst>
                                          <p:attrName>style.visibility</p:attrName>
                                        </p:attrNameLst>
                                      </p:cBhvr>
                                      <p:to>
                                        <p:strVal val="visible"/>
                                      </p:to>
                                    </p:set>
                                    <p:animEffect transition="in" filter="blinds(horizontal)">
                                      <p:cBhvr>
                                        <p:cTn id="15" dur="500"/>
                                        <p:tgtEl>
                                          <p:spTgt spid="586812"/>
                                        </p:tgtEl>
                                      </p:cBhvr>
                                    </p:animEffect>
                                  </p:childTnLst>
                                </p:cTn>
                              </p:par>
                            </p:childTnLst>
                          </p:cTn>
                        </p:par>
                        <p:par>
                          <p:cTn id="16" fill="hold">
                            <p:stCondLst>
                              <p:cond delay="1500"/>
                            </p:stCondLst>
                            <p:childTnLst>
                              <p:par>
                                <p:cTn id="17" presetID="3" presetClass="exit" presetSubtype="10" fill="hold" grpId="0" nodeType="afterEffect">
                                  <p:stCondLst>
                                    <p:cond delay="0"/>
                                  </p:stCondLst>
                                  <p:childTnLst>
                                    <p:animEffect transition="out" filter="blinds(horizontal)">
                                      <p:cBhvr>
                                        <p:cTn id="18" dur="500"/>
                                        <p:tgtEl>
                                          <p:spTgt spid="586773"/>
                                        </p:tgtEl>
                                      </p:cBhvr>
                                    </p:animEffect>
                                    <p:set>
                                      <p:cBhvr>
                                        <p:cTn id="19" dur="1" fill="hold">
                                          <p:stCondLst>
                                            <p:cond delay="499"/>
                                          </p:stCondLst>
                                        </p:cTn>
                                        <p:tgtEl>
                                          <p:spTgt spid="586773"/>
                                        </p:tgtEl>
                                        <p:attrNameLst>
                                          <p:attrName>style.visibility</p:attrName>
                                        </p:attrNameLst>
                                      </p:cBhvr>
                                      <p:to>
                                        <p:strVal val="hidden"/>
                                      </p:to>
                                    </p:se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586813"/>
                                        </p:tgtEl>
                                        <p:attrNameLst>
                                          <p:attrName>style.visibility</p:attrName>
                                        </p:attrNameLst>
                                      </p:cBhvr>
                                      <p:to>
                                        <p:strVal val="visible"/>
                                      </p:to>
                                    </p:set>
                                    <p:animEffect transition="in" filter="blinds(horizontal)">
                                      <p:cBhvr>
                                        <p:cTn id="23" dur="500"/>
                                        <p:tgtEl>
                                          <p:spTgt spid="586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768" grpId="0" animBg="1"/>
      <p:bldP spid="586773" grpId="0" animBg="1"/>
      <p:bldP spid="586800" grpId="0"/>
      <p:bldP spid="586812" grpId="0" animBg="1"/>
      <p:bldP spid="5868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8674" name="Footer Placeholder 1"/>
          <p:cNvSpPr>
            <a:spLocks noGrp="1"/>
          </p:cNvSpPr>
          <p:nvPr>
            <p:ph type="ftr" sz="quarter" idx="10"/>
          </p:nvPr>
        </p:nvSpPr>
        <p:spPr>
          <a:noFill/>
        </p:spPr>
        <p:txBody>
          <a:bodyPr/>
          <a:lstStyle/>
          <a:p>
            <a:r>
              <a:rPr lang="en-US" dirty="0"/>
              <a:t>Art of Multiprocessor Programming</a:t>
            </a:r>
          </a:p>
        </p:txBody>
      </p:sp>
      <p:sp>
        <p:nvSpPr>
          <p:cNvPr id="28675" name="Slide Number Placeholder 2"/>
          <p:cNvSpPr>
            <a:spLocks noGrp="1"/>
          </p:cNvSpPr>
          <p:nvPr>
            <p:ph type="sldNum" sz="quarter" idx="11"/>
          </p:nvPr>
        </p:nvSpPr>
        <p:spPr>
          <a:noFill/>
        </p:spPr>
        <p:txBody>
          <a:bodyPr/>
          <a:lstStyle/>
          <a:p>
            <a:fld id="{DF63053C-4A77-403A-8D10-46176F323126}" type="slidenum">
              <a:rPr lang="x-none" smtClean="0"/>
              <a:pPr/>
              <a:t>26</a:t>
            </a:fld>
            <a:endParaRPr lang="en-US" dirty="0"/>
          </a:p>
        </p:txBody>
      </p:sp>
      <p:sp>
        <p:nvSpPr>
          <p:cNvPr id="2867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1CA2158-E99D-4D3F-9577-65D5E06EBBB9}" type="slidenum">
              <a:rPr lang="x-none" sz="1400">
                <a:solidFill>
                  <a:schemeClr val="tx1"/>
                </a:solidFill>
                <a:latin typeface="Arial" pitchFamily="34" charset="0"/>
                <a:cs typeface="Arial" pitchFamily="34" charset="0"/>
              </a:rPr>
              <a:pPr/>
              <a:t>26</a:t>
            </a:fld>
            <a:endParaRPr lang="en-US" sz="1400" dirty="0">
              <a:solidFill>
                <a:schemeClr val="tx1"/>
              </a:solidFill>
              <a:latin typeface="Arial" pitchFamily="34" charset="0"/>
              <a:cs typeface="Arial" pitchFamily="34" charset="0"/>
            </a:endParaRPr>
          </a:p>
        </p:txBody>
      </p:sp>
      <p:sp>
        <p:nvSpPr>
          <p:cNvPr id="28678" name="Rectangle 3"/>
          <p:cNvSpPr>
            <a:spLocks noGrp="1" noChangeArrowheads="1"/>
          </p:cNvSpPr>
          <p:nvPr>
            <p:ph type="title" idx="4294967295"/>
          </p:nvPr>
        </p:nvSpPr>
        <p:spPr/>
        <p:txBody>
          <a:bodyPr/>
          <a:lstStyle/>
          <a:p>
            <a:r>
              <a:rPr lang="en-US" dirty="0"/>
              <a:t>Enqueuer</a:t>
            </a:r>
          </a:p>
        </p:txBody>
      </p:sp>
      <p:sp>
        <p:nvSpPr>
          <p:cNvPr id="28679"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28680" name="Group 5"/>
          <p:cNvGrpSpPr>
            <a:grpSpLocks/>
          </p:cNvGrpSpPr>
          <p:nvPr/>
        </p:nvGrpSpPr>
        <p:grpSpPr bwMode="auto">
          <a:xfrm>
            <a:off x="3990975" y="1933575"/>
            <a:ext cx="976313" cy="609600"/>
            <a:chOff x="3417" y="2938"/>
            <a:chExt cx="615" cy="384"/>
          </a:xfrm>
        </p:grpSpPr>
        <p:sp>
          <p:nvSpPr>
            <p:cNvPr id="606214"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8733"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28681" name="Group 8"/>
          <p:cNvGrpSpPr>
            <a:grpSpLocks/>
          </p:cNvGrpSpPr>
          <p:nvPr/>
        </p:nvGrpSpPr>
        <p:grpSpPr bwMode="auto">
          <a:xfrm>
            <a:off x="4084638" y="2106613"/>
            <a:ext cx="304800" cy="304800"/>
            <a:chOff x="3894" y="2760"/>
            <a:chExt cx="192" cy="192"/>
          </a:xfrm>
        </p:grpSpPr>
        <p:sp>
          <p:nvSpPr>
            <p:cNvPr id="28730"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8731"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8684" name="Group 13"/>
          <p:cNvGrpSpPr>
            <a:grpSpLocks/>
          </p:cNvGrpSpPr>
          <p:nvPr/>
        </p:nvGrpSpPr>
        <p:grpSpPr bwMode="auto">
          <a:xfrm>
            <a:off x="6256338" y="1919288"/>
            <a:ext cx="976312" cy="609600"/>
            <a:chOff x="3417" y="2938"/>
            <a:chExt cx="615" cy="384"/>
          </a:xfrm>
        </p:grpSpPr>
        <p:sp>
          <p:nvSpPr>
            <p:cNvPr id="606222"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8729"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28685" name="Group 17"/>
          <p:cNvGrpSpPr>
            <a:grpSpLocks/>
          </p:cNvGrpSpPr>
          <p:nvPr/>
        </p:nvGrpSpPr>
        <p:grpSpPr bwMode="auto">
          <a:xfrm>
            <a:off x="6350000" y="2092325"/>
            <a:ext cx="304800" cy="304800"/>
            <a:chOff x="3894" y="2760"/>
            <a:chExt cx="192" cy="192"/>
          </a:xfrm>
        </p:grpSpPr>
        <p:sp>
          <p:nvSpPr>
            <p:cNvPr id="28726"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8727"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28686"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8689" name="Freeform 28"/>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8691" name="Freeform 35"/>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8692" name="Text Box 36"/>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sp>
        <p:nvSpPr>
          <p:cNvPr id="28693" name="Rectangle 37"/>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1</a:t>
            </a:r>
          </a:p>
        </p:txBody>
      </p:sp>
      <p:grpSp>
        <p:nvGrpSpPr>
          <p:cNvPr id="28694" name="Group 54"/>
          <p:cNvGrpSpPr>
            <a:grpSpLocks/>
          </p:cNvGrpSpPr>
          <p:nvPr/>
        </p:nvGrpSpPr>
        <p:grpSpPr bwMode="auto">
          <a:xfrm>
            <a:off x="7385050" y="2943225"/>
            <a:ext cx="976313" cy="609600"/>
            <a:chOff x="3417" y="2938"/>
            <a:chExt cx="615" cy="384"/>
          </a:xfrm>
        </p:grpSpPr>
        <p:sp>
          <p:nvSpPr>
            <p:cNvPr id="606263" name="AutoShape 5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8721" name="Line 5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28695" name="Line 57"/>
          <p:cNvSpPr>
            <a:spLocks noChangeShapeType="1"/>
          </p:cNvSpPr>
          <p:nvPr/>
        </p:nvSpPr>
        <p:spPr bwMode="auto">
          <a:xfrm>
            <a:off x="7874000" y="2943225"/>
            <a:ext cx="487363"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28696" name="Freeform 58"/>
          <p:cNvSpPr>
            <a:spLocks/>
          </p:cNvSpPr>
          <p:nvPr/>
        </p:nvSpPr>
        <p:spPr bwMode="auto">
          <a:xfrm>
            <a:off x="6988175" y="2233613"/>
            <a:ext cx="371475" cy="855662"/>
          </a:xfrm>
          <a:custGeom>
            <a:avLst/>
            <a:gdLst>
              <a:gd name="T0" fmla="*/ 2147483647 w 234"/>
              <a:gd name="T1" fmla="*/ 0 h 539"/>
              <a:gd name="T2" fmla="*/ 2147483647 w 234"/>
              <a:gd name="T3" fmla="*/ 2147483647 h 539"/>
              <a:gd name="T4" fmla="*/ 2147483647 w 234"/>
              <a:gd name="T5" fmla="*/ 2147483647 h 539"/>
              <a:gd name="T6" fmla="*/ 0 60000 65536"/>
              <a:gd name="T7" fmla="*/ 0 60000 65536"/>
              <a:gd name="T8" fmla="*/ 0 60000 65536"/>
              <a:gd name="T9" fmla="*/ 0 w 234"/>
              <a:gd name="T10" fmla="*/ 0 h 539"/>
              <a:gd name="T11" fmla="*/ 234 w 234"/>
              <a:gd name="T12" fmla="*/ 539 h 539"/>
            </a:gdLst>
            <a:ahLst/>
            <a:cxnLst>
              <a:cxn ang="T6">
                <a:pos x="T0" y="T1"/>
              </a:cxn>
              <a:cxn ang="T7">
                <a:pos x="T2" y="T3"/>
              </a:cxn>
              <a:cxn ang="T8">
                <a:pos x="T4" y="T5"/>
              </a:cxn>
            </a:cxnLst>
            <a:rect l="T9" t="T10" r="T11" b="T12"/>
            <a:pathLst>
              <a:path w="234" h="539">
                <a:moveTo>
                  <a:pt x="17" y="0"/>
                </a:moveTo>
                <a:cubicBezTo>
                  <a:pt x="20" y="75"/>
                  <a:pt x="0" y="367"/>
                  <a:pt x="36" y="453"/>
                </a:cubicBezTo>
                <a:cubicBezTo>
                  <a:pt x="72" y="539"/>
                  <a:pt x="193" y="505"/>
                  <a:pt x="234" y="519"/>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8697" name="Freeform 59"/>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606274" name="Rectangle 66"/>
          <p:cNvSpPr>
            <a:spLocks noChangeArrowheads="1"/>
          </p:cNvSpPr>
          <p:nvPr/>
        </p:nvSpPr>
        <p:spPr bwMode="auto">
          <a:xfrm>
            <a:off x="2022475" y="4667250"/>
            <a:ext cx="652463" cy="519113"/>
          </a:xfrm>
          <a:prstGeom prst="rect">
            <a:avLst/>
          </a:prstGeom>
          <a:solidFill>
            <a:srgbClr val="00B0F0"/>
          </a:solidFill>
          <a:ln w="38100" algn="ctr">
            <a:solidFill>
              <a:schemeClr val="bg1"/>
            </a:solidFill>
            <a:miter lim="800000"/>
            <a:headEnd/>
            <a:tailEnd/>
          </a:ln>
        </p:spPr>
        <p:txBody>
          <a:bodyPr wrap="none" anchor="ctr"/>
          <a:lstStyle/>
          <a:p>
            <a:pPr algn="ctr"/>
            <a:r>
              <a:rPr lang="en-US" sz="2800" dirty="0">
                <a:solidFill>
                  <a:schemeClr val="tx1"/>
                </a:solidFill>
                <a:latin typeface="Arial" pitchFamily="34" charset="0"/>
                <a:cs typeface="Arial" pitchFamily="34" charset="0"/>
              </a:rPr>
              <a:t>2</a:t>
            </a:r>
          </a:p>
        </p:txBody>
      </p:sp>
      <p:sp>
        <p:nvSpPr>
          <p:cNvPr id="606275" name="AutoShape 67"/>
          <p:cNvSpPr>
            <a:spLocks noChangeArrowheads="1"/>
          </p:cNvSpPr>
          <p:nvPr/>
        </p:nvSpPr>
        <p:spPr bwMode="auto">
          <a:xfrm flipH="1">
            <a:off x="1882775" y="4595813"/>
            <a:ext cx="911225" cy="784225"/>
          </a:xfrm>
          <a:prstGeom prst="wedgeRoundRectCallout">
            <a:avLst>
              <a:gd name="adj1" fmla="val -345296"/>
              <a:gd name="adj2" fmla="val 19431"/>
              <a:gd name="adj3" fmla="val 16667"/>
            </a:avLst>
          </a:prstGeom>
          <a:noFill/>
          <a:ln w="38100" algn="ctr">
            <a:solidFill>
              <a:schemeClr val="bg1"/>
            </a:solidFill>
            <a:miter lim="800000"/>
            <a:headEnd/>
            <a:tailEnd/>
          </a:ln>
        </p:spPr>
        <p:txBody>
          <a:bodyPr/>
          <a:lstStyle/>
          <a:p>
            <a:pPr algn="ctr"/>
            <a:endParaRPr lang="en-US" sz="2800" dirty="0">
              <a:latin typeface="Arial" pitchFamily="34" charset="0"/>
              <a:cs typeface="Arial" pitchFamily="34" charset="0"/>
            </a:endParaRPr>
          </a:p>
        </p:txBody>
      </p:sp>
      <p:sp>
        <p:nvSpPr>
          <p:cNvPr id="606276" name="Text Box 68"/>
          <p:cNvSpPr txBox="1">
            <a:spLocks noChangeArrowheads="1"/>
          </p:cNvSpPr>
          <p:nvPr/>
        </p:nvSpPr>
        <p:spPr bwMode="auto">
          <a:xfrm>
            <a:off x="3060532" y="5675313"/>
            <a:ext cx="2464136" cy="400110"/>
          </a:xfrm>
          <a:prstGeom prst="rect">
            <a:avLst/>
          </a:prstGeom>
          <a:noFill/>
          <a:ln w="38100" algn="ctr">
            <a:noFill/>
            <a:miter lim="800000"/>
            <a:headEnd/>
            <a:tailEnd/>
          </a:ln>
        </p:spPr>
        <p:txBody>
          <a:bodyPr wrap="none">
            <a:spAutoFit/>
          </a:bodyPr>
          <a:lstStyle/>
          <a:p>
            <a:pPr algn="ctr"/>
            <a:r>
              <a:rPr lang="en-US" sz="2000" b="1" dirty="0">
                <a:solidFill>
                  <a:srgbClr val="FFFF00"/>
                </a:solidFill>
                <a:latin typeface="Arial" pitchFamily="34" charset="0"/>
                <a:cs typeface="Arial" pitchFamily="34" charset="0"/>
              </a:rPr>
              <a:t>getAndincrement()</a:t>
            </a:r>
          </a:p>
        </p:txBody>
      </p:sp>
      <p:grpSp>
        <p:nvGrpSpPr>
          <p:cNvPr id="28701" name="Group 80"/>
          <p:cNvGrpSpPr>
            <a:grpSpLocks/>
          </p:cNvGrpSpPr>
          <p:nvPr/>
        </p:nvGrpSpPr>
        <p:grpSpPr bwMode="auto">
          <a:xfrm>
            <a:off x="7512050" y="3127375"/>
            <a:ext cx="304800" cy="304800"/>
            <a:chOff x="3894" y="2760"/>
            <a:chExt cx="192" cy="192"/>
          </a:xfrm>
        </p:grpSpPr>
        <p:sp>
          <p:nvSpPr>
            <p:cNvPr id="28718" name="Oval 81"/>
            <p:cNvSpPr>
              <a:spLocks noChangeArrowheads="1"/>
            </p:cNvSpPr>
            <p:nvPr/>
          </p:nvSpPr>
          <p:spPr bwMode="auto">
            <a:xfrm>
              <a:off x="3894" y="2760"/>
              <a:ext cx="192" cy="192"/>
            </a:xfrm>
            <a:prstGeom prst="ellipse">
              <a:avLst/>
            </a:prstGeom>
            <a:solidFill>
              <a:srgbClr val="00B0F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8719" name="Oval 82"/>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28702" name="AutoShape 83"/>
          <p:cNvSpPr>
            <a:spLocks noChangeArrowheads="1"/>
          </p:cNvSpPr>
          <p:nvPr/>
        </p:nvSpPr>
        <p:spPr bwMode="auto">
          <a:xfrm flipH="1">
            <a:off x="4310063" y="3933825"/>
            <a:ext cx="700087" cy="784225"/>
          </a:xfrm>
          <a:prstGeom prst="wedgeRoundRectCallout">
            <a:avLst>
              <a:gd name="adj1" fmla="val -138667"/>
              <a:gd name="adj2" fmla="val 79958"/>
              <a:gd name="adj3" fmla="val 16667"/>
            </a:avLst>
          </a:prstGeom>
          <a:noFill/>
          <a:ln w="38100" algn="ctr">
            <a:solidFill>
              <a:srgbClr val="00B0F0"/>
            </a:solidFill>
            <a:miter lim="800000"/>
            <a:headEnd/>
            <a:tailEnd/>
          </a:ln>
        </p:spPr>
        <p:txBody>
          <a:bodyPr/>
          <a:lstStyle/>
          <a:p>
            <a:pPr algn="ctr"/>
            <a:endParaRPr lang="en-US" sz="2800" dirty="0">
              <a:latin typeface="Arial" pitchFamily="34" charset="0"/>
              <a:cs typeface="Arial" pitchFamily="34" charset="0"/>
            </a:endParaRPr>
          </a:p>
        </p:txBody>
      </p:sp>
      <p:sp>
        <p:nvSpPr>
          <p:cNvPr id="63"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4"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5"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66"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32" name="Text Box 48">
            <a:extLst>
              <a:ext uri="{FF2B5EF4-FFF2-40B4-BE49-F238E27FC236}">
                <a16:creationId xmlns:a16="http://schemas.microsoft.com/office/drawing/2014/main" id="{E3D92AEC-6E60-6AE9-392B-D91EF31A916A}"/>
              </a:ext>
            </a:extLst>
          </p:cNvPr>
          <p:cNvSpPr txBox="1">
            <a:spLocks noChangeArrowheads="1"/>
          </p:cNvSpPr>
          <p:nvPr/>
        </p:nvSpPr>
        <p:spPr bwMode="auto">
          <a:xfrm>
            <a:off x="5462588" y="3719513"/>
            <a:ext cx="3429000" cy="519112"/>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Enqueue Node</a:t>
            </a:r>
          </a:p>
        </p:txBody>
      </p:sp>
      <p:grpSp>
        <p:nvGrpSpPr>
          <p:cNvPr id="33" name="Group 79">
            <a:extLst>
              <a:ext uri="{FF2B5EF4-FFF2-40B4-BE49-F238E27FC236}">
                <a16:creationId xmlns:a16="http://schemas.microsoft.com/office/drawing/2014/main" id="{A6B0672E-3241-B484-23A1-3292C29D362B}"/>
              </a:ext>
            </a:extLst>
          </p:cNvPr>
          <p:cNvGrpSpPr>
            <a:grpSpLocks/>
          </p:cNvGrpSpPr>
          <p:nvPr/>
        </p:nvGrpSpPr>
        <p:grpSpPr bwMode="auto">
          <a:xfrm>
            <a:off x="4457700" y="3956050"/>
            <a:ext cx="427038" cy="622300"/>
            <a:chOff x="2208" y="1920"/>
            <a:chExt cx="1152" cy="1680"/>
          </a:xfrm>
        </p:grpSpPr>
        <p:sp>
          <p:nvSpPr>
            <p:cNvPr id="34" name="Oval 80">
              <a:extLst>
                <a:ext uri="{FF2B5EF4-FFF2-40B4-BE49-F238E27FC236}">
                  <a16:creationId xmlns:a16="http://schemas.microsoft.com/office/drawing/2014/main" id="{D66C3D1A-B237-8886-F4AF-41B37F5BACD5}"/>
                </a:ext>
              </a:extLst>
            </p:cNvPr>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5" name="Oval 81">
              <a:extLst>
                <a:ext uri="{FF2B5EF4-FFF2-40B4-BE49-F238E27FC236}">
                  <a16:creationId xmlns:a16="http://schemas.microsoft.com/office/drawing/2014/main" id="{6618B872-2C8C-C0B4-B520-BD6BF1787B74}"/>
                </a:ext>
              </a:extLst>
            </p:cNvPr>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6" name="AutoShape 82">
              <a:extLst>
                <a:ext uri="{FF2B5EF4-FFF2-40B4-BE49-F238E27FC236}">
                  <a16:creationId xmlns:a16="http://schemas.microsoft.com/office/drawing/2014/main" id="{27721C1C-15DE-1389-8373-A0700D0DFF89}"/>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7" name="AutoShape 83">
              <a:extLst>
                <a:ext uri="{FF2B5EF4-FFF2-40B4-BE49-F238E27FC236}">
                  <a16:creationId xmlns:a16="http://schemas.microsoft.com/office/drawing/2014/main" id="{C4867A32-ABB9-00C6-C33A-649F7C114EDA}"/>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8" name="Group 31">
            <a:extLst>
              <a:ext uri="{FF2B5EF4-FFF2-40B4-BE49-F238E27FC236}">
                <a16:creationId xmlns:a16="http://schemas.microsoft.com/office/drawing/2014/main" id="{5708E5E1-FAB0-971B-FF31-692F6DF67C47}"/>
              </a:ext>
            </a:extLst>
          </p:cNvPr>
          <p:cNvGrpSpPr>
            <a:grpSpLocks/>
          </p:cNvGrpSpPr>
          <p:nvPr/>
        </p:nvGrpSpPr>
        <p:grpSpPr bwMode="auto">
          <a:xfrm>
            <a:off x="4452938" y="3162300"/>
            <a:ext cx="427037" cy="622300"/>
            <a:chOff x="2208" y="1920"/>
            <a:chExt cx="1152" cy="1680"/>
          </a:xfrm>
          <a:solidFill>
            <a:schemeClr val="bg1"/>
          </a:solidFill>
        </p:grpSpPr>
        <p:sp>
          <p:nvSpPr>
            <p:cNvPr id="39" name="Oval 32">
              <a:extLst>
                <a:ext uri="{FF2B5EF4-FFF2-40B4-BE49-F238E27FC236}">
                  <a16:creationId xmlns:a16="http://schemas.microsoft.com/office/drawing/2014/main" id="{AA331E47-8CE3-181B-07AB-6D3525538C97}"/>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40" name="Oval 33">
              <a:extLst>
                <a:ext uri="{FF2B5EF4-FFF2-40B4-BE49-F238E27FC236}">
                  <a16:creationId xmlns:a16="http://schemas.microsoft.com/office/drawing/2014/main" id="{6346A39E-B4E6-CB29-B980-31C571C02630}"/>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41" name="AutoShape 34">
              <a:extLst>
                <a:ext uri="{FF2B5EF4-FFF2-40B4-BE49-F238E27FC236}">
                  <a16:creationId xmlns:a16="http://schemas.microsoft.com/office/drawing/2014/main" id="{8A21FCE9-AFEB-F8B3-9C51-D4700FE09EB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42" name="AutoShape 35">
              <a:extLst>
                <a:ext uri="{FF2B5EF4-FFF2-40B4-BE49-F238E27FC236}">
                  <a16:creationId xmlns:a16="http://schemas.microsoft.com/office/drawing/2014/main" id="{699D5176-FC91-251C-AA04-26F6E4E3571D}"/>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2" name="Group 61">
            <a:extLst>
              <a:ext uri="{FF2B5EF4-FFF2-40B4-BE49-F238E27FC236}">
                <a16:creationId xmlns:a16="http://schemas.microsoft.com/office/drawing/2014/main" id="{874FA610-17B0-B8D0-EFA8-B8D95C4BB3D1}"/>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62">
              <a:extLst>
                <a:ext uri="{FF2B5EF4-FFF2-40B4-BE49-F238E27FC236}">
                  <a16:creationId xmlns:a16="http://schemas.microsoft.com/office/drawing/2014/main" id="{E4A0229D-FE7D-031E-D95D-A48EE2AE950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 name="Freeform 63">
              <a:extLst>
                <a:ext uri="{FF2B5EF4-FFF2-40B4-BE49-F238E27FC236}">
                  <a16:creationId xmlns:a16="http://schemas.microsoft.com/office/drawing/2014/main" id="{DE6E24CB-9A33-102B-98F2-75FCCD7C5FF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64">
              <a:extLst>
                <a:ext uri="{FF2B5EF4-FFF2-40B4-BE49-F238E27FC236}">
                  <a16:creationId xmlns:a16="http://schemas.microsoft.com/office/drawing/2014/main" id="{BFFD7ED6-E806-9331-57C3-57896A9F3AFF}"/>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65">
              <a:extLst>
                <a:ext uri="{FF2B5EF4-FFF2-40B4-BE49-F238E27FC236}">
                  <a16:creationId xmlns:a16="http://schemas.microsoft.com/office/drawing/2014/main" id="{74ACBA3E-B6B9-C172-E17A-DA1706701C4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66">
              <a:extLst>
                <a:ext uri="{FF2B5EF4-FFF2-40B4-BE49-F238E27FC236}">
                  <a16:creationId xmlns:a16="http://schemas.microsoft.com/office/drawing/2014/main" id="{BAFA5231-F612-E509-B2A1-FFBA2C6FC8A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67">
              <a:extLst>
                <a:ext uri="{FF2B5EF4-FFF2-40B4-BE49-F238E27FC236}">
                  <a16:creationId xmlns:a16="http://schemas.microsoft.com/office/drawing/2014/main" id="{A7E13FE2-0C57-EB92-C0D3-C421B5706A5F}"/>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68">
              <a:extLst>
                <a:ext uri="{FF2B5EF4-FFF2-40B4-BE49-F238E27FC236}">
                  <a16:creationId xmlns:a16="http://schemas.microsoft.com/office/drawing/2014/main" id="{1D251FD1-B437-1411-86AA-197604B43B84}"/>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69">
              <a:extLst>
                <a:ext uri="{FF2B5EF4-FFF2-40B4-BE49-F238E27FC236}">
                  <a16:creationId xmlns:a16="http://schemas.microsoft.com/office/drawing/2014/main" id="{EFB53136-EB53-9082-DFEC-F79CB37CBE4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70">
              <a:extLst>
                <a:ext uri="{FF2B5EF4-FFF2-40B4-BE49-F238E27FC236}">
                  <a16:creationId xmlns:a16="http://schemas.microsoft.com/office/drawing/2014/main" id="{A3E19756-A87B-8799-4B98-66243D1F2D80}"/>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06274"/>
                                        </p:tgtEl>
                                        <p:attrNameLst>
                                          <p:attrName>style.visibility</p:attrName>
                                        </p:attrNameLst>
                                      </p:cBhvr>
                                      <p:to>
                                        <p:strVal val="visible"/>
                                      </p:to>
                                    </p:set>
                                    <p:animEffect transition="in" filter="blinds(horizontal)">
                                      <p:cBhvr>
                                        <p:cTn id="7" dur="500"/>
                                        <p:tgtEl>
                                          <p:spTgt spid="60627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06275"/>
                                        </p:tgtEl>
                                        <p:attrNameLst>
                                          <p:attrName>style.visibility</p:attrName>
                                        </p:attrNameLst>
                                      </p:cBhvr>
                                      <p:to>
                                        <p:strVal val="visible"/>
                                      </p:to>
                                    </p:set>
                                    <p:animEffect transition="in" filter="blinds(horizontal)">
                                      <p:cBhvr>
                                        <p:cTn id="10" dur="500"/>
                                        <p:tgtEl>
                                          <p:spTgt spid="60627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06276"/>
                                        </p:tgtEl>
                                        <p:attrNameLst>
                                          <p:attrName>style.visibility</p:attrName>
                                        </p:attrNameLst>
                                      </p:cBhvr>
                                      <p:to>
                                        <p:strVal val="visible"/>
                                      </p:to>
                                    </p:set>
                                    <p:animEffect transition="in" filter="blinds(horizontal)">
                                      <p:cBhvr>
                                        <p:cTn id="13" dur="500"/>
                                        <p:tgtEl>
                                          <p:spTgt spid="60627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linds(horizontal)">
                                      <p:cBhvr>
                                        <p:cTn id="1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74" grpId="0" animBg="1"/>
      <p:bldP spid="606275" grpId="0" animBg="1"/>
      <p:bldP spid="606276"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9698" name="Footer Placeholder 1"/>
          <p:cNvSpPr>
            <a:spLocks noGrp="1"/>
          </p:cNvSpPr>
          <p:nvPr>
            <p:ph type="ftr" sz="quarter" idx="10"/>
          </p:nvPr>
        </p:nvSpPr>
        <p:spPr>
          <a:noFill/>
        </p:spPr>
        <p:txBody>
          <a:bodyPr/>
          <a:lstStyle/>
          <a:p>
            <a:r>
              <a:rPr lang="en-US" dirty="0"/>
              <a:t>Art of Multiprocessor Programming</a:t>
            </a:r>
          </a:p>
        </p:txBody>
      </p:sp>
      <p:sp>
        <p:nvSpPr>
          <p:cNvPr id="29699" name="Slide Number Placeholder 2"/>
          <p:cNvSpPr>
            <a:spLocks noGrp="1"/>
          </p:cNvSpPr>
          <p:nvPr>
            <p:ph type="sldNum" sz="quarter" idx="11"/>
          </p:nvPr>
        </p:nvSpPr>
        <p:spPr>
          <a:noFill/>
        </p:spPr>
        <p:txBody>
          <a:bodyPr/>
          <a:lstStyle/>
          <a:p>
            <a:fld id="{D9EFEA38-A994-4CA9-BEF3-C24F5E7DAF4A}" type="slidenum">
              <a:rPr lang="x-none" smtClean="0">
                <a:cs typeface="Arial" pitchFamily="34" charset="0"/>
              </a:rPr>
              <a:pPr/>
              <a:t>27</a:t>
            </a:fld>
            <a:endParaRPr lang="en-US" dirty="0">
              <a:cs typeface="Arial" pitchFamily="34" charset="0"/>
            </a:endParaRPr>
          </a:p>
        </p:txBody>
      </p:sp>
      <p:sp>
        <p:nvSpPr>
          <p:cNvPr id="2970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E4B8B432-1A32-4772-8415-7FADC67077ED}" type="slidenum">
              <a:rPr lang="x-none" sz="1400">
                <a:solidFill>
                  <a:schemeClr val="tx1"/>
                </a:solidFill>
                <a:latin typeface="Arial" pitchFamily="34" charset="0"/>
                <a:cs typeface="Arial" pitchFamily="34" charset="0"/>
              </a:rPr>
              <a:pPr/>
              <a:t>27</a:t>
            </a:fld>
            <a:endParaRPr lang="en-US" sz="1400" dirty="0">
              <a:solidFill>
                <a:schemeClr val="tx1"/>
              </a:solidFill>
              <a:latin typeface="Arial" pitchFamily="34" charset="0"/>
              <a:cs typeface="Arial" pitchFamily="34" charset="0"/>
            </a:endParaRPr>
          </a:p>
        </p:txBody>
      </p:sp>
      <p:sp>
        <p:nvSpPr>
          <p:cNvPr id="29702" name="Rectangle 3"/>
          <p:cNvSpPr>
            <a:spLocks noGrp="1" noChangeArrowheads="1"/>
          </p:cNvSpPr>
          <p:nvPr>
            <p:ph type="title" idx="4294967295"/>
          </p:nvPr>
        </p:nvSpPr>
        <p:spPr/>
        <p:txBody>
          <a:bodyPr/>
          <a:lstStyle/>
          <a:p>
            <a:r>
              <a:rPr lang="en-US" dirty="0"/>
              <a:t>Enqueuer</a:t>
            </a:r>
          </a:p>
        </p:txBody>
      </p:sp>
      <p:sp>
        <p:nvSpPr>
          <p:cNvPr id="2970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29704" name="Group 5"/>
          <p:cNvGrpSpPr>
            <a:grpSpLocks/>
          </p:cNvGrpSpPr>
          <p:nvPr/>
        </p:nvGrpSpPr>
        <p:grpSpPr bwMode="auto">
          <a:xfrm>
            <a:off x="3990975" y="1933575"/>
            <a:ext cx="976313" cy="609600"/>
            <a:chOff x="3417" y="2938"/>
            <a:chExt cx="615" cy="384"/>
          </a:xfrm>
        </p:grpSpPr>
        <p:sp>
          <p:nvSpPr>
            <p:cNvPr id="608262"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29761"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grpSp>
        <p:nvGrpSpPr>
          <p:cNvPr id="29705" name="Group 8"/>
          <p:cNvGrpSpPr>
            <a:grpSpLocks/>
          </p:cNvGrpSpPr>
          <p:nvPr/>
        </p:nvGrpSpPr>
        <p:grpSpPr bwMode="auto">
          <a:xfrm>
            <a:off x="4084638" y="2106613"/>
            <a:ext cx="304800" cy="304800"/>
            <a:chOff x="3894" y="2760"/>
            <a:chExt cx="192" cy="192"/>
          </a:xfrm>
        </p:grpSpPr>
        <p:sp>
          <p:nvSpPr>
            <p:cNvPr id="29758"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29759"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29708" name="Group 13"/>
          <p:cNvGrpSpPr>
            <a:grpSpLocks/>
          </p:cNvGrpSpPr>
          <p:nvPr/>
        </p:nvGrpSpPr>
        <p:grpSpPr bwMode="auto">
          <a:xfrm>
            <a:off x="6256338" y="1919288"/>
            <a:ext cx="976312" cy="609600"/>
            <a:chOff x="3417" y="2938"/>
            <a:chExt cx="615" cy="384"/>
          </a:xfrm>
        </p:grpSpPr>
        <p:sp>
          <p:nvSpPr>
            <p:cNvPr id="608270"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29757"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grpSp>
        <p:nvGrpSpPr>
          <p:cNvPr id="29709" name="Group 17"/>
          <p:cNvGrpSpPr>
            <a:grpSpLocks/>
          </p:cNvGrpSpPr>
          <p:nvPr/>
        </p:nvGrpSpPr>
        <p:grpSpPr bwMode="auto">
          <a:xfrm>
            <a:off x="6350000" y="2092325"/>
            <a:ext cx="304800" cy="304800"/>
            <a:chOff x="3894" y="2760"/>
            <a:chExt cx="192" cy="192"/>
          </a:xfrm>
        </p:grpSpPr>
        <p:sp>
          <p:nvSpPr>
            <p:cNvPr id="29754"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29755"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29710"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29713" name="Freeform 28"/>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29714" name="Group 29"/>
          <p:cNvGrpSpPr>
            <a:grpSpLocks/>
          </p:cNvGrpSpPr>
          <p:nvPr/>
        </p:nvGrpSpPr>
        <p:grpSpPr bwMode="auto">
          <a:xfrm>
            <a:off x="4448175" y="3960813"/>
            <a:ext cx="427038" cy="622300"/>
            <a:chOff x="2208" y="1920"/>
            <a:chExt cx="1152" cy="1680"/>
          </a:xfrm>
        </p:grpSpPr>
        <p:sp>
          <p:nvSpPr>
            <p:cNvPr id="29746" name="Oval 30"/>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Courier New" pitchFamily="49" charset="0"/>
              </a:endParaRPr>
            </a:p>
          </p:txBody>
        </p:sp>
        <p:sp>
          <p:nvSpPr>
            <p:cNvPr id="29747" name="Oval 3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Courier New" pitchFamily="49" charset="0"/>
              </a:endParaRPr>
            </a:p>
          </p:txBody>
        </p:sp>
        <p:sp>
          <p:nvSpPr>
            <p:cNvPr id="29748" name="AutoShape 3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endParaRPr>
            </a:p>
          </p:txBody>
        </p:sp>
        <p:sp>
          <p:nvSpPr>
            <p:cNvPr id="29749" name="AutoShape 3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endParaRPr>
            </a:p>
          </p:txBody>
        </p:sp>
      </p:grpSp>
      <p:sp>
        <p:nvSpPr>
          <p:cNvPr id="29716" name="Freeform 35"/>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29718" name="Rectangle 37"/>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Courier New" pitchFamily="49" charset="0"/>
              </a:rPr>
              <a:t>8</a:t>
            </a:r>
          </a:p>
        </p:txBody>
      </p:sp>
      <p:sp>
        <p:nvSpPr>
          <p:cNvPr id="608304" name="Text Box 48"/>
          <p:cNvSpPr txBox="1">
            <a:spLocks noChangeArrowheads="1"/>
          </p:cNvSpPr>
          <p:nvPr/>
        </p:nvSpPr>
        <p:spPr bwMode="auto">
          <a:xfrm>
            <a:off x="5634883" y="4476433"/>
            <a:ext cx="3429000" cy="519113"/>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Courier New" pitchFamily="49" charset="0"/>
              </a:rPr>
              <a:t>Release lock</a:t>
            </a:r>
          </a:p>
        </p:txBody>
      </p:sp>
      <p:sp>
        <p:nvSpPr>
          <p:cNvPr id="608305" name="AutoShape 49"/>
          <p:cNvSpPr>
            <a:spLocks noChangeArrowheads="1"/>
          </p:cNvSpPr>
          <p:nvPr/>
        </p:nvSpPr>
        <p:spPr bwMode="auto">
          <a:xfrm flipH="1">
            <a:off x="4235450" y="3906838"/>
            <a:ext cx="831850" cy="784225"/>
          </a:xfrm>
          <a:prstGeom prst="wedgeRoundRectCallout">
            <a:avLst>
              <a:gd name="adj1" fmla="val -102102"/>
              <a:gd name="adj2" fmla="val 98782"/>
              <a:gd name="adj3" fmla="val 16667"/>
            </a:avLst>
          </a:prstGeom>
          <a:noFill/>
          <a:ln w="38100" algn="ctr">
            <a:solidFill>
              <a:srgbClr val="00B0F0"/>
            </a:solidFill>
            <a:miter lim="800000"/>
            <a:headEnd/>
            <a:tailEnd/>
          </a:ln>
        </p:spPr>
        <p:txBody>
          <a:bodyPr/>
          <a:lstStyle/>
          <a:p>
            <a:pPr algn="ctr"/>
            <a:endParaRPr lang="en-US" sz="2800" dirty="0">
              <a:latin typeface="Arial" pitchFamily="34" charset="0"/>
              <a:cs typeface="Courier New" pitchFamily="49" charset="0"/>
            </a:endParaRPr>
          </a:p>
        </p:txBody>
      </p:sp>
      <p:grpSp>
        <p:nvGrpSpPr>
          <p:cNvPr id="29721" name="Group 54"/>
          <p:cNvGrpSpPr>
            <a:grpSpLocks/>
          </p:cNvGrpSpPr>
          <p:nvPr/>
        </p:nvGrpSpPr>
        <p:grpSpPr bwMode="auto">
          <a:xfrm>
            <a:off x="7385050" y="2943225"/>
            <a:ext cx="976313" cy="609600"/>
            <a:chOff x="3417" y="2938"/>
            <a:chExt cx="615" cy="384"/>
          </a:xfrm>
        </p:grpSpPr>
        <p:sp>
          <p:nvSpPr>
            <p:cNvPr id="608311" name="AutoShape 5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29745" name="Line 5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sp>
        <p:nvSpPr>
          <p:cNvPr id="29722" name="Line 57"/>
          <p:cNvSpPr>
            <a:spLocks noChangeShapeType="1"/>
          </p:cNvSpPr>
          <p:nvPr/>
        </p:nvSpPr>
        <p:spPr bwMode="auto">
          <a:xfrm>
            <a:off x="7874000" y="2943225"/>
            <a:ext cx="487363"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29723" name="Freeform 58"/>
          <p:cNvSpPr>
            <a:spLocks/>
          </p:cNvSpPr>
          <p:nvPr/>
        </p:nvSpPr>
        <p:spPr bwMode="auto">
          <a:xfrm>
            <a:off x="6988175" y="2233613"/>
            <a:ext cx="371475" cy="855662"/>
          </a:xfrm>
          <a:custGeom>
            <a:avLst/>
            <a:gdLst>
              <a:gd name="T0" fmla="*/ 2147483647 w 234"/>
              <a:gd name="T1" fmla="*/ 0 h 539"/>
              <a:gd name="T2" fmla="*/ 2147483647 w 234"/>
              <a:gd name="T3" fmla="*/ 2147483647 h 539"/>
              <a:gd name="T4" fmla="*/ 2147483647 w 234"/>
              <a:gd name="T5" fmla="*/ 2147483647 h 539"/>
              <a:gd name="T6" fmla="*/ 0 60000 65536"/>
              <a:gd name="T7" fmla="*/ 0 60000 65536"/>
              <a:gd name="T8" fmla="*/ 0 60000 65536"/>
              <a:gd name="T9" fmla="*/ 0 w 234"/>
              <a:gd name="T10" fmla="*/ 0 h 539"/>
              <a:gd name="T11" fmla="*/ 234 w 234"/>
              <a:gd name="T12" fmla="*/ 539 h 539"/>
            </a:gdLst>
            <a:ahLst/>
            <a:cxnLst>
              <a:cxn ang="T6">
                <a:pos x="T0" y="T1"/>
              </a:cxn>
              <a:cxn ang="T7">
                <a:pos x="T2" y="T3"/>
              </a:cxn>
              <a:cxn ang="T8">
                <a:pos x="T4" y="T5"/>
              </a:cxn>
            </a:cxnLst>
            <a:rect l="T9" t="T10" r="T11" b="T12"/>
            <a:pathLst>
              <a:path w="234" h="539">
                <a:moveTo>
                  <a:pt x="17" y="0"/>
                </a:moveTo>
                <a:cubicBezTo>
                  <a:pt x="20" y="75"/>
                  <a:pt x="0" y="367"/>
                  <a:pt x="36" y="453"/>
                </a:cubicBezTo>
                <a:cubicBezTo>
                  <a:pt x="72" y="539"/>
                  <a:pt x="193" y="505"/>
                  <a:pt x="234" y="519"/>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29724" name="Freeform 59"/>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29725" name="Rectangle 66"/>
          <p:cNvSpPr>
            <a:spLocks noChangeArrowheads="1"/>
          </p:cNvSpPr>
          <p:nvPr/>
        </p:nvSpPr>
        <p:spPr bwMode="auto">
          <a:xfrm>
            <a:off x="1981200" y="4713288"/>
            <a:ext cx="679450" cy="496887"/>
          </a:xfrm>
          <a:prstGeom prst="rect">
            <a:avLst/>
          </a:prstGeom>
          <a:solidFill>
            <a:srgbClr val="FF66CC"/>
          </a:solidFill>
          <a:ln w="38100" algn="ctr">
            <a:solidFill>
              <a:schemeClr val="bg1"/>
            </a:solidFill>
            <a:miter lim="800000"/>
            <a:headEnd/>
            <a:tailEnd/>
          </a:ln>
        </p:spPr>
        <p:txBody>
          <a:bodyPr wrap="none" anchor="ctr"/>
          <a:lstStyle/>
          <a:p>
            <a:pPr algn="ctr"/>
            <a:r>
              <a:rPr lang="en-US" sz="2800" dirty="0">
                <a:solidFill>
                  <a:schemeClr val="tx1"/>
                </a:solidFill>
                <a:latin typeface="Arial" pitchFamily="34" charset="0"/>
                <a:cs typeface="Courier New" pitchFamily="49" charset="0"/>
              </a:rPr>
              <a:t>2</a:t>
            </a:r>
          </a:p>
        </p:txBody>
      </p:sp>
      <p:grpSp>
        <p:nvGrpSpPr>
          <p:cNvPr id="29726" name="Group 79"/>
          <p:cNvGrpSpPr>
            <a:grpSpLocks/>
          </p:cNvGrpSpPr>
          <p:nvPr/>
        </p:nvGrpSpPr>
        <p:grpSpPr bwMode="auto">
          <a:xfrm>
            <a:off x="7512050" y="3117850"/>
            <a:ext cx="304800" cy="304800"/>
            <a:chOff x="3894" y="2760"/>
            <a:chExt cx="192" cy="192"/>
          </a:xfrm>
          <a:solidFill>
            <a:srgbClr val="00B0F0"/>
          </a:solidFill>
        </p:grpSpPr>
        <p:sp>
          <p:nvSpPr>
            <p:cNvPr id="29742" name="Oval 80"/>
            <p:cNvSpPr>
              <a:spLocks noChangeArrowheads="1"/>
            </p:cNvSpPr>
            <p:nvPr/>
          </p:nvSpPr>
          <p:spPr bwMode="auto">
            <a:xfrm>
              <a:off x="3894" y="2760"/>
              <a:ext cx="192" cy="192"/>
            </a:xfrm>
            <a:prstGeom prst="ellipse">
              <a:avLst/>
            </a:prstGeom>
            <a:grp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29743" name="Oval 81"/>
            <p:cNvSpPr>
              <a:spLocks noChangeArrowheads="1"/>
            </p:cNvSpPr>
            <p:nvPr/>
          </p:nvSpPr>
          <p:spPr bwMode="auto">
            <a:xfrm>
              <a:off x="3989" y="2800"/>
              <a:ext cx="67" cy="58"/>
            </a:xfrm>
            <a:prstGeom prst="ellipse">
              <a:avLst/>
            </a:prstGeom>
            <a:grp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11" name="Group 92"/>
          <p:cNvGrpSpPr>
            <a:grpSpLocks/>
          </p:cNvGrpSpPr>
          <p:nvPr/>
        </p:nvGrpSpPr>
        <p:grpSpPr bwMode="auto">
          <a:xfrm>
            <a:off x="4437486" y="3960813"/>
            <a:ext cx="427037" cy="622300"/>
            <a:chOff x="2208" y="1920"/>
            <a:chExt cx="1152" cy="1680"/>
          </a:xfrm>
        </p:grpSpPr>
        <p:sp>
          <p:nvSpPr>
            <p:cNvPr id="29729" name="Oval 93"/>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Courier New" pitchFamily="49" charset="0"/>
              </a:endParaRPr>
            </a:p>
          </p:txBody>
        </p:sp>
        <p:sp>
          <p:nvSpPr>
            <p:cNvPr id="29730" name="Oval 94"/>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Courier New" pitchFamily="49" charset="0"/>
              </a:endParaRPr>
            </a:p>
          </p:txBody>
        </p:sp>
        <p:sp>
          <p:nvSpPr>
            <p:cNvPr id="29731" name="AutoShape 9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endParaRPr>
            </a:p>
          </p:txBody>
        </p:sp>
        <p:sp>
          <p:nvSpPr>
            <p:cNvPr id="29732" name="AutoShape 9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endParaRPr>
            </a:p>
          </p:txBody>
        </p:sp>
      </p:grpSp>
      <p:sp>
        <p:nvSpPr>
          <p:cNvPr id="67"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8"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9"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70"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71"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28" name="Group 31">
            <a:extLst>
              <a:ext uri="{FF2B5EF4-FFF2-40B4-BE49-F238E27FC236}">
                <a16:creationId xmlns:a16="http://schemas.microsoft.com/office/drawing/2014/main" id="{FC1E6C92-DB7E-008D-F4E6-5B389939B65D}"/>
              </a:ext>
            </a:extLst>
          </p:cNvPr>
          <p:cNvGrpSpPr>
            <a:grpSpLocks/>
          </p:cNvGrpSpPr>
          <p:nvPr/>
        </p:nvGrpSpPr>
        <p:grpSpPr bwMode="auto">
          <a:xfrm>
            <a:off x="4452938" y="3162300"/>
            <a:ext cx="427037" cy="622300"/>
            <a:chOff x="2208" y="1920"/>
            <a:chExt cx="1152" cy="1680"/>
          </a:xfrm>
          <a:solidFill>
            <a:schemeClr val="bg1"/>
          </a:solidFill>
        </p:grpSpPr>
        <p:sp>
          <p:nvSpPr>
            <p:cNvPr id="29" name="Oval 32">
              <a:extLst>
                <a:ext uri="{FF2B5EF4-FFF2-40B4-BE49-F238E27FC236}">
                  <a16:creationId xmlns:a16="http://schemas.microsoft.com/office/drawing/2014/main" id="{0CE06F19-C39C-4D0D-35AA-7107BD18D34B}"/>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30" name="Oval 33">
              <a:extLst>
                <a:ext uri="{FF2B5EF4-FFF2-40B4-BE49-F238E27FC236}">
                  <a16:creationId xmlns:a16="http://schemas.microsoft.com/office/drawing/2014/main" id="{F654C65D-01F7-EED8-EA95-20BB971B70DD}"/>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1" name="AutoShape 34">
              <a:extLst>
                <a:ext uri="{FF2B5EF4-FFF2-40B4-BE49-F238E27FC236}">
                  <a16:creationId xmlns:a16="http://schemas.microsoft.com/office/drawing/2014/main" id="{496F17A2-B13C-0B98-85E2-84CD75E9038B}"/>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2" name="AutoShape 35">
              <a:extLst>
                <a:ext uri="{FF2B5EF4-FFF2-40B4-BE49-F238E27FC236}">
                  <a16:creationId xmlns:a16="http://schemas.microsoft.com/office/drawing/2014/main" id="{FCD899AB-1413-5509-B042-202974A426E3}"/>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2" name="Group 61">
            <a:extLst>
              <a:ext uri="{FF2B5EF4-FFF2-40B4-BE49-F238E27FC236}">
                <a16:creationId xmlns:a16="http://schemas.microsoft.com/office/drawing/2014/main" id="{DA4A77B0-3AEE-2DDF-3473-56534C67780C}"/>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62">
              <a:extLst>
                <a:ext uri="{FF2B5EF4-FFF2-40B4-BE49-F238E27FC236}">
                  <a16:creationId xmlns:a16="http://schemas.microsoft.com/office/drawing/2014/main" id="{1D0D8E23-04B9-8EAA-E783-CBBE9C6CF1B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 name="Freeform 63">
              <a:extLst>
                <a:ext uri="{FF2B5EF4-FFF2-40B4-BE49-F238E27FC236}">
                  <a16:creationId xmlns:a16="http://schemas.microsoft.com/office/drawing/2014/main" id="{EEE1E275-5AA3-E37C-8C2E-4D4E68F0594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64">
              <a:extLst>
                <a:ext uri="{FF2B5EF4-FFF2-40B4-BE49-F238E27FC236}">
                  <a16:creationId xmlns:a16="http://schemas.microsoft.com/office/drawing/2014/main" id="{7CAF5B59-EAAA-6CE0-DF42-628DD8527504}"/>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65">
              <a:extLst>
                <a:ext uri="{FF2B5EF4-FFF2-40B4-BE49-F238E27FC236}">
                  <a16:creationId xmlns:a16="http://schemas.microsoft.com/office/drawing/2014/main" id="{62E42C21-E115-4C94-4DAA-125AE9D2B98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66">
              <a:extLst>
                <a:ext uri="{FF2B5EF4-FFF2-40B4-BE49-F238E27FC236}">
                  <a16:creationId xmlns:a16="http://schemas.microsoft.com/office/drawing/2014/main" id="{64A147C0-D36A-B661-CF15-638313E53F1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67">
              <a:extLst>
                <a:ext uri="{FF2B5EF4-FFF2-40B4-BE49-F238E27FC236}">
                  <a16:creationId xmlns:a16="http://schemas.microsoft.com/office/drawing/2014/main" id="{FA9E04B8-7C00-8FFC-2823-E1B814B37DF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68">
              <a:extLst>
                <a:ext uri="{FF2B5EF4-FFF2-40B4-BE49-F238E27FC236}">
                  <a16:creationId xmlns:a16="http://schemas.microsoft.com/office/drawing/2014/main" id="{EC2BF17C-4EFC-ED28-3994-B72A2893DEA5}"/>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69">
              <a:extLst>
                <a:ext uri="{FF2B5EF4-FFF2-40B4-BE49-F238E27FC236}">
                  <a16:creationId xmlns:a16="http://schemas.microsoft.com/office/drawing/2014/main" id="{6DDBDFEB-10BB-A88A-439B-6BFBA7BBD1F7}"/>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70">
              <a:extLst>
                <a:ext uri="{FF2B5EF4-FFF2-40B4-BE49-F238E27FC236}">
                  <a16:creationId xmlns:a16="http://schemas.microsoft.com/office/drawing/2014/main" id="{5E5D33D5-5A73-815B-32F2-772823627438}"/>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08304"/>
                                        </p:tgtEl>
                                        <p:attrNameLst>
                                          <p:attrName>style.visibility</p:attrName>
                                        </p:attrNameLst>
                                      </p:cBhvr>
                                      <p:to>
                                        <p:strVal val="visible"/>
                                      </p:to>
                                    </p:set>
                                    <p:animEffect transition="in" filter="blinds(horizontal)">
                                      <p:cBhvr>
                                        <p:cTn id="7" dur="500"/>
                                        <p:tgtEl>
                                          <p:spTgt spid="608304"/>
                                        </p:tgtEl>
                                      </p:cBhvr>
                                    </p:animEffec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608305"/>
                                        </p:tgtEl>
                                      </p:cBhvr>
                                    </p:animEffect>
                                    <p:set>
                                      <p:cBhvr>
                                        <p:cTn id="11" dur="1" fill="hold">
                                          <p:stCondLst>
                                            <p:cond delay="499"/>
                                          </p:stCondLst>
                                        </p:cTn>
                                        <p:tgtEl>
                                          <p:spTgt spid="608305"/>
                                        </p:tgtEl>
                                        <p:attrNameLst>
                                          <p:attrName>style.visibility</p:attrName>
                                        </p:attrNameLst>
                                      </p:cBhvr>
                                      <p:to>
                                        <p:strVal val="hidden"/>
                                      </p:to>
                                    </p:se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8304" grpId="0"/>
      <p:bldP spid="60830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AutoShape 2"/>
          <p:cNvSpPr>
            <a:spLocks noChangeArrowheads="1"/>
          </p:cNvSpPr>
          <p:nvPr/>
        </p:nvSpPr>
        <p:spPr bwMode="auto">
          <a:xfrm>
            <a:off x="1610651"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0722" name="Footer Placeholder 1"/>
          <p:cNvSpPr>
            <a:spLocks noGrp="1"/>
          </p:cNvSpPr>
          <p:nvPr>
            <p:ph type="ftr" sz="quarter" idx="10"/>
          </p:nvPr>
        </p:nvSpPr>
        <p:spPr>
          <a:noFill/>
        </p:spPr>
        <p:txBody>
          <a:bodyPr/>
          <a:lstStyle/>
          <a:p>
            <a:r>
              <a:rPr lang="en-US" dirty="0"/>
              <a:t>Art of Multiprocessor Programming</a:t>
            </a:r>
          </a:p>
        </p:txBody>
      </p:sp>
      <p:sp>
        <p:nvSpPr>
          <p:cNvPr id="30723" name="Slide Number Placeholder 2"/>
          <p:cNvSpPr>
            <a:spLocks noGrp="1"/>
          </p:cNvSpPr>
          <p:nvPr>
            <p:ph type="sldNum" sz="quarter" idx="11"/>
          </p:nvPr>
        </p:nvSpPr>
        <p:spPr>
          <a:noFill/>
        </p:spPr>
        <p:txBody>
          <a:bodyPr/>
          <a:lstStyle/>
          <a:p>
            <a:fld id="{80454D0D-D5CB-442B-A12E-20390F05A6FB}" type="slidenum">
              <a:rPr lang="x-none" smtClean="0"/>
              <a:pPr/>
              <a:t>28</a:t>
            </a:fld>
            <a:endParaRPr lang="en-US" dirty="0"/>
          </a:p>
        </p:txBody>
      </p:sp>
      <p:sp>
        <p:nvSpPr>
          <p:cNvPr id="3072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A7A43E8A-0727-4FB7-BA93-5279369946A6}" type="slidenum">
              <a:rPr lang="x-none" sz="1400">
                <a:solidFill>
                  <a:schemeClr val="tx1"/>
                </a:solidFill>
                <a:latin typeface="Arial" pitchFamily="34" charset="0"/>
                <a:cs typeface="Arial" pitchFamily="34" charset="0"/>
              </a:rPr>
              <a:pPr/>
              <a:t>28</a:t>
            </a:fld>
            <a:endParaRPr lang="en-US" sz="1400" dirty="0">
              <a:solidFill>
                <a:schemeClr val="tx1"/>
              </a:solidFill>
              <a:latin typeface="Arial" pitchFamily="34" charset="0"/>
              <a:cs typeface="Arial" pitchFamily="34" charset="0"/>
            </a:endParaRPr>
          </a:p>
        </p:txBody>
      </p:sp>
      <p:sp>
        <p:nvSpPr>
          <p:cNvPr id="30726" name="Rectangle 3"/>
          <p:cNvSpPr>
            <a:spLocks noGrp="1" noChangeArrowheads="1"/>
          </p:cNvSpPr>
          <p:nvPr>
            <p:ph type="title" idx="4294967295"/>
          </p:nvPr>
        </p:nvSpPr>
        <p:spPr/>
        <p:txBody>
          <a:bodyPr/>
          <a:lstStyle/>
          <a:p>
            <a:r>
              <a:rPr lang="en-US" dirty="0"/>
              <a:t>Enqueuer</a:t>
            </a:r>
          </a:p>
        </p:txBody>
      </p:sp>
      <p:sp>
        <p:nvSpPr>
          <p:cNvPr id="30727"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0728" name="Group 5"/>
          <p:cNvGrpSpPr>
            <a:grpSpLocks/>
          </p:cNvGrpSpPr>
          <p:nvPr/>
        </p:nvGrpSpPr>
        <p:grpSpPr bwMode="auto">
          <a:xfrm>
            <a:off x="3990975" y="1933575"/>
            <a:ext cx="976313" cy="609600"/>
            <a:chOff x="3417" y="2938"/>
            <a:chExt cx="615" cy="384"/>
          </a:xfrm>
        </p:grpSpPr>
        <p:sp>
          <p:nvSpPr>
            <p:cNvPr id="594950"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0784"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0729" name="Group 8"/>
          <p:cNvGrpSpPr>
            <a:grpSpLocks/>
          </p:cNvGrpSpPr>
          <p:nvPr/>
        </p:nvGrpSpPr>
        <p:grpSpPr bwMode="auto">
          <a:xfrm>
            <a:off x="4084638" y="2106613"/>
            <a:ext cx="304800" cy="304800"/>
            <a:chOff x="3894" y="2760"/>
            <a:chExt cx="192" cy="192"/>
          </a:xfrm>
        </p:grpSpPr>
        <p:sp>
          <p:nvSpPr>
            <p:cNvPr id="30781"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0782"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0732" name="Group 13"/>
          <p:cNvGrpSpPr>
            <a:grpSpLocks/>
          </p:cNvGrpSpPr>
          <p:nvPr/>
        </p:nvGrpSpPr>
        <p:grpSpPr bwMode="auto">
          <a:xfrm>
            <a:off x="6256338" y="1919288"/>
            <a:ext cx="976312" cy="609600"/>
            <a:chOff x="3417" y="2938"/>
            <a:chExt cx="615" cy="384"/>
          </a:xfrm>
        </p:grpSpPr>
        <p:sp>
          <p:nvSpPr>
            <p:cNvPr id="594958"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0780"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0733" name="Group 17"/>
          <p:cNvGrpSpPr>
            <a:grpSpLocks/>
          </p:cNvGrpSpPr>
          <p:nvPr/>
        </p:nvGrpSpPr>
        <p:grpSpPr bwMode="auto">
          <a:xfrm>
            <a:off x="6350000" y="2092325"/>
            <a:ext cx="304800" cy="304800"/>
            <a:chOff x="3894" y="2760"/>
            <a:chExt cx="192" cy="192"/>
          </a:xfrm>
        </p:grpSpPr>
        <p:sp>
          <p:nvSpPr>
            <p:cNvPr id="30777"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0778"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0734"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0735" name="Group 22"/>
          <p:cNvGrpSpPr>
            <a:grpSpLocks/>
          </p:cNvGrpSpPr>
          <p:nvPr/>
        </p:nvGrpSpPr>
        <p:grpSpPr bwMode="auto">
          <a:xfrm>
            <a:off x="4452938" y="3162300"/>
            <a:ext cx="427037" cy="622300"/>
            <a:chOff x="2208" y="1920"/>
            <a:chExt cx="1152" cy="1680"/>
          </a:xfrm>
          <a:solidFill>
            <a:srgbClr val="00B0F0"/>
          </a:solidFill>
        </p:grpSpPr>
        <p:sp>
          <p:nvSpPr>
            <p:cNvPr id="30773" name="Oval 23"/>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30774" name="Oval 24"/>
            <p:cNvSpPr>
              <a:spLocks noChangeArrowheads="1"/>
            </p:cNvSpPr>
            <p:nvPr/>
          </p:nvSpPr>
          <p:spPr bwMode="auto">
            <a:xfrm>
              <a:off x="2640" y="2688"/>
              <a:ext cx="288" cy="288"/>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30775" name="AutoShape 2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0776" name="AutoShape 2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0737" name="Freeform 28"/>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0738" name="Group 29"/>
          <p:cNvGrpSpPr>
            <a:grpSpLocks/>
          </p:cNvGrpSpPr>
          <p:nvPr/>
        </p:nvGrpSpPr>
        <p:grpSpPr bwMode="auto">
          <a:xfrm>
            <a:off x="4448175" y="3960813"/>
            <a:ext cx="427038" cy="622300"/>
            <a:chOff x="2208" y="1920"/>
            <a:chExt cx="1152" cy="1680"/>
          </a:xfrm>
        </p:grpSpPr>
        <p:sp>
          <p:nvSpPr>
            <p:cNvPr id="30769" name="Oval 30"/>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0770" name="Oval 31"/>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0771" name="AutoShape 3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0772" name="AutoShape 3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0740" name="Freeform 35"/>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0742" name="Rectangle 37"/>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2</a:t>
            </a:r>
          </a:p>
        </p:txBody>
      </p:sp>
      <p:sp>
        <p:nvSpPr>
          <p:cNvPr id="594992" name="Text Box 48"/>
          <p:cNvSpPr txBox="1">
            <a:spLocks noChangeArrowheads="1"/>
          </p:cNvSpPr>
          <p:nvPr/>
        </p:nvSpPr>
        <p:spPr bwMode="auto">
          <a:xfrm>
            <a:off x="5872824" y="3646488"/>
            <a:ext cx="3321050" cy="1384995"/>
          </a:xfrm>
          <a:prstGeom prst="rect">
            <a:avLst/>
          </a:prstGeom>
          <a:noFill/>
          <a:ln w="38100" algn="ctr">
            <a:no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If queue was empty, notify waiting dequeuers</a:t>
            </a:r>
          </a:p>
        </p:txBody>
      </p:sp>
      <p:grpSp>
        <p:nvGrpSpPr>
          <p:cNvPr id="30744" name="Group 54"/>
          <p:cNvGrpSpPr>
            <a:grpSpLocks/>
          </p:cNvGrpSpPr>
          <p:nvPr/>
        </p:nvGrpSpPr>
        <p:grpSpPr bwMode="auto">
          <a:xfrm>
            <a:off x="7385050" y="2943225"/>
            <a:ext cx="976313" cy="609600"/>
            <a:chOff x="3417" y="2938"/>
            <a:chExt cx="615" cy="384"/>
          </a:xfrm>
        </p:grpSpPr>
        <p:sp>
          <p:nvSpPr>
            <p:cNvPr id="594999" name="AutoShape 5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0768" name="Line 5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30745" name="Line 57"/>
          <p:cNvSpPr>
            <a:spLocks noChangeShapeType="1"/>
          </p:cNvSpPr>
          <p:nvPr/>
        </p:nvSpPr>
        <p:spPr bwMode="auto">
          <a:xfrm>
            <a:off x="7874000" y="2943225"/>
            <a:ext cx="487363"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30746" name="Freeform 58"/>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0747" name="Freeform 59"/>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95004" name="AutoShape 60"/>
          <p:cNvSpPr>
            <a:spLocks noChangeArrowheads="1"/>
          </p:cNvSpPr>
          <p:nvPr/>
        </p:nvSpPr>
        <p:spPr bwMode="auto">
          <a:xfrm flipH="1">
            <a:off x="4235450" y="3106738"/>
            <a:ext cx="831850" cy="784225"/>
          </a:xfrm>
          <a:prstGeom prst="wedgeRoundRectCallout">
            <a:avLst>
              <a:gd name="adj1" fmla="val -120231"/>
              <a:gd name="adj2" fmla="val 165583"/>
              <a:gd name="adj3" fmla="val 16667"/>
            </a:avLst>
          </a:prstGeom>
          <a:noFill/>
          <a:ln w="38100" algn="ctr">
            <a:solidFill>
              <a:srgbClr val="00B0F0"/>
            </a:solidFill>
            <a:miter lim="800000"/>
            <a:headEnd/>
            <a:tailEnd/>
          </a:ln>
        </p:spPr>
        <p:txBody>
          <a:bodyPr/>
          <a:lstStyle/>
          <a:p>
            <a:pPr algn="ctr"/>
            <a:endParaRPr lang="en-US" sz="2800" dirty="0">
              <a:latin typeface="Arial" pitchFamily="34" charset="0"/>
              <a:cs typeface="Arial" pitchFamily="34" charset="0"/>
            </a:endParaRPr>
          </a:p>
        </p:txBody>
      </p:sp>
      <p:grpSp>
        <p:nvGrpSpPr>
          <p:cNvPr id="30749" name="Group 71"/>
          <p:cNvGrpSpPr>
            <a:grpSpLocks/>
          </p:cNvGrpSpPr>
          <p:nvPr/>
        </p:nvGrpSpPr>
        <p:grpSpPr bwMode="auto">
          <a:xfrm>
            <a:off x="7512050" y="3127375"/>
            <a:ext cx="304800" cy="304800"/>
            <a:chOff x="3894" y="2760"/>
            <a:chExt cx="192" cy="192"/>
          </a:xfrm>
        </p:grpSpPr>
        <p:sp>
          <p:nvSpPr>
            <p:cNvPr id="30765" name="Oval 72"/>
            <p:cNvSpPr>
              <a:spLocks noChangeArrowheads="1"/>
            </p:cNvSpPr>
            <p:nvPr/>
          </p:nvSpPr>
          <p:spPr bwMode="auto">
            <a:xfrm>
              <a:off x="3894" y="2760"/>
              <a:ext cx="192" cy="192"/>
            </a:xfrm>
            <a:prstGeom prst="ellipse">
              <a:avLst/>
            </a:prstGeom>
            <a:solidFill>
              <a:srgbClr val="00B0F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0766" name="Oval 73"/>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6"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7"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8"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69"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70"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2" name="Group 61">
            <a:extLst>
              <a:ext uri="{FF2B5EF4-FFF2-40B4-BE49-F238E27FC236}">
                <a16:creationId xmlns:a16="http://schemas.microsoft.com/office/drawing/2014/main" id="{1C4A8698-31EE-2B3D-E095-1C3925950A9C}"/>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62">
              <a:extLst>
                <a:ext uri="{FF2B5EF4-FFF2-40B4-BE49-F238E27FC236}">
                  <a16:creationId xmlns:a16="http://schemas.microsoft.com/office/drawing/2014/main" id="{01501BF2-25F8-F4D7-A25E-CCCDE0F4E23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 name="Freeform 63">
              <a:extLst>
                <a:ext uri="{FF2B5EF4-FFF2-40B4-BE49-F238E27FC236}">
                  <a16:creationId xmlns:a16="http://schemas.microsoft.com/office/drawing/2014/main" id="{9B4B760D-5942-DE7E-70B8-BDB45090CF1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64">
              <a:extLst>
                <a:ext uri="{FF2B5EF4-FFF2-40B4-BE49-F238E27FC236}">
                  <a16:creationId xmlns:a16="http://schemas.microsoft.com/office/drawing/2014/main" id="{65E59E62-9BE3-A614-5002-DAA90BC960D6}"/>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65">
              <a:extLst>
                <a:ext uri="{FF2B5EF4-FFF2-40B4-BE49-F238E27FC236}">
                  <a16:creationId xmlns:a16="http://schemas.microsoft.com/office/drawing/2014/main" id="{8CC57724-547B-7213-E78E-D3FF9286804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66">
              <a:extLst>
                <a:ext uri="{FF2B5EF4-FFF2-40B4-BE49-F238E27FC236}">
                  <a16:creationId xmlns:a16="http://schemas.microsoft.com/office/drawing/2014/main" id="{74FE0A03-A6A7-CB88-6A7C-273D45DC308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67">
              <a:extLst>
                <a:ext uri="{FF2B5EF4-FFF2-40B4-BE49-F238E27FC236}">
                  <a16:creationId xmlns:a16="http://schemas.microsoft.com/office/drawing/2014/main" id="{7A783600-026D-0873-4DEE-629532188D6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68">
              <a:extLst>
                <a:ext uri="{FF2B5EF4-FFF2-40B4-BE49-F238E27FC236}">
                  <a16:creationId xmlns:a16="http://schemas.microsoft.com/office/drawing/2014/main" id="{4780EDB6-A197-444E-BC74-9AF09D12939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69">
              <a:extLst>
                <a:ext uri="{FF2B5EF4-FFF2-40B4-BE49-F238E27FC236}">
                  <a16:creationId xmlns:a16="http://schemas.microsoft.com/office/drawing/2014/main" id="{835EA4C4-A9CE-8ACC-8C59-C08C56B0B827}"/>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70">
              <a:extLst>
                <a:ext uri="{FF2B5EF4-FFF2-40B4-BE49-F238E27FC236}">
                  <a16:creationId xmlns:a16="http://schemas.microsoft.com/office/drawing/2014/main" id="{5B197FE3-6BF4-01BE-1FFB-A7BED2334C45}"/>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 name="Group 84"/>
          <p:cNvGrpSpPr>
            <a:grpSpLocks/>
          </p:cNvGrpSpPr>
          <p:nvPr/>
        </p:nvGrpSpPr>
        <p:grpSpPr bwMode="auto">
          <a:xfrm>
            <a:off x="4443413" y="3162300"/>
            <a:ext cx="427037" cy="622300"/>
            <a:chOff x="2208" y="1920"/>
            <a:chExt cx="1152" cy="1680"/>
          </a:xfrm>
        </p:grpSpPr>
        <p:sp>
          <p:nvSpPr>
            <p:cNvPr id="30752" name="Oval 85"/>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0753" name="Oval 8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0754" name="AutoShape 8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0755" name="AutoShape 8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5004"/>
                                        </p:tgtEl>
                                        <p:attrNameLst>
                                          <p:attrName>style.visibility</p:attrName>
                                        </p:attrNameLst>
                                      </p:cBhvr>
                                      <p:to>
                                        <p:strVal val="visible"/>
                                      </p:to>
                                    </p:set>
                                    <p:animEffect transition="in" filter="blinds(horizontal)">
                                      <p:cBhvr>
                                        <p:cTn id="7" dur="500"/>
                                        <p:tgtEl>
                                          <p:spTgt spid="59500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94992"/>
                                        </p:tgtEl>
                                        <p:attrNameLst>
                                          <p:attrName>style.visibility</p:attrName>
                                        </p:attrNameLst>
                                      </p:cBhvr>
                                      <p:to>
                                        <p:strVal val="visible"/>
                                      </p:to>
                                    </p:set>
                                    <p:animEffect transition="in" filter="blinds(horizontal)">
                                      <p:cBhvr>
                                        <p:cTn id="10" dur="500"/>
                                        <p:tgtEl>
                                          <p:spTgt spid="594992"/>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linds(horizont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92" grpId="0"/>
      <p:bldP spid="59500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r>
              <a:rPr lang="en-US" dirty="0"/>
              <a:t>Art of Multiprocessor Programming</a:t>
            </a:r>
          </a:p>
        </p:txBody>
      </p:sp>
      <p:sp>
        <p:nvSpPr>
          <p:cNvPr id="31747" name="Slide Number Placeholder 2"/>
          <p:cNvSpPr>
            <a:spLocks noGrp="1"/>
          </p:cNvSpPr>
          <p:nvPr>
            <p:ph type="sldNum" sz="quarter" idx="11"/>
          </p:nvPr>
        </p:nvSpPr>
        <p:spPr>
          <a:noFill/>
        </p:spPr>
        <p:txBody>
          <a:bodyPr/>
          <a:lstStyle/>
          <a:p>
            <a:fld id="{9ED743C8-BA2D-4972-A803-E319A75B4035}" type="slidenum">
              <a:rPr lang="x-none" smtClean="0"/>
              <a:pPr/>
              <a:t>29</a:t>
            </a:fld>
            <a:endParaRPr lang="en-US" dirty="0"/>
          </a:p>
        </p:txBody>
      </p:sp>
      <p:sp>
        <p:nvSpPr>
          <p:cNvPr id="3174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867C5B9-C986-4ED6-BCB8-F9416DC65B4C}" type="slidenum">
              <a:rPr lang="x-none" sz="1400">
                <a:solidFill>
                  <a:schemeClr val="tx1"/>
                </a:solidFill>
                <a:latin typeface="Arial" pitchFamily="34" charset="0"/>
                <a:cs typeface="Arial" pitchFamily="34" charset="0"/>
              </a:rPr>
              <a:pPr/>
              <a:t>29</a:t>
            </a:fld>
            <a:endParaRPr lang="en-US" sz="1400" dirty="0">
              <a:solidFill>
                <a:schemeClr val="tx1"/>
              </a:solidFill>
              <a:latin typeface="Arial" pitchFamily="34" charset="0"/>
              <a:cs typeface="Arial" pitchFamily="34" charset="0"/>
            </a:endParaRPr>
          </a:p>
        </p:txBody>
      </p:sp>
      <p:sp>
        <p:nvSpPr>
          <p:cNvPr id="599042"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1750" name="Rectangle 3"/>
          <p:cNvSpPr>
            <a:spLocks noGrp="1" noChangeArrowheads="1"/>
          </p:cNvSpPr>
          <p:nvPr>
            <p:ph type="title" idx="4294967295"/>
          </p:nvPr>
        </p:nvSpPr>
        <p:spPr/>
        <p:txBody>
          <a:bodyPr/>
          <a:lstStyle/>
          <a:p>
            <a:r>
              <a:rPr lang="en-US" dirty="0"/>
              <a:t>Unsuccessful Enqueuer</a:t>
            </a:r>
          </a:p>
        </p:txBody>
      </p:sp>
      <p:sp>
        <p:nvSpPr>
          <p:cNvPr id="31751"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1752" name="Group 5"/>
          <p:cNvGrpSpPr>
            <a:grpSpLocks/>
          </p:cNvGrpSpPr>
          <p:nvPr/>
        </p:nvGrpSpPr>
        <p:grpSpPr bwMode="auto">
          <a:xfrm>
            <a:off x="3990975" y="1933575"/>
            <a:ext cx="976313" cy="609600"/>
            <a:chOff x="3417" y="2938"/>
            <a:chExt cx="615" cy="384"/>
          </a:xfrm>
        </p:grpSpPr>
        <p:sp>
          <p:nvSpPr>
            <p:cNvPr id="599046"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1795"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1753" name="Group 8"/>
          <p:cNvGrpSpPr>
            <a:grpSpLocks/>
          </p:cNvGrpSpPr>
          <p:nvPr/>
        </p:nvGrpSpPr>
        <p:grpSpPr bwMode="auto">
          <a:xfrm>
            <a:off x="4084638" y="2106613"/>
            <a:ext cx="304800" cy="304800"/>
            <a:chOff x="3894" y="2760"/>
            <a:chExt cx="192" cy="192"/>
          </a:xfrm>
        </p:grpSpPr>
        <p:sp>
          <p:nvSpPr>
            <p:cNvPr id="31792"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1793"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1756"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1757"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1759" name="Freeform 28"/>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1760" name="Group 29"/>
          <p:cNvGrpSpPr>
            <a:grpSpLocks/>
          </p:cNvGrpSpPr>
          <p:nvPr/>
        </p:nvGrpSpPr>
        <p:grpSpPr bwMode="auto">
          <a:xfrm>
            <a:off x="4448175" y="3960813"/>
            <a:ext cx="427038" cy="622300"/>
            <a:chOff x="2208" y="1920"/>
            <a:chExt cx="1152" cy="1680"/>
          </a:xfrm>
        </p:grpSpPr>
        <p:sp>
          <p:nvSpPr>
            <p:cNvPr id="31788" name="Oval 30"/>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1789" name="Oval 3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1790" name="AutoShape 3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1791" name="AutoShape 3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1762" name="Freeform 35"/>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1764" name="AutoShape 37"/>
          <p:cNvSpPr>
            <a:spLocks noChangeArrowheads="1"/>
          </p:cNvSpPr>
          <p:nvPr/>
        </p:nvSpPr>
        <p:spPr bwMode="auto">
          <a:xfrm flipH="1">
            <a:off x="4310063" y="3933825"/>
            <a:ext cx="700087" cy="784225"/>
          </a:xfrm>
          <a:prstGeom prst="wedgeRoundRectCallout">
            <a:avLst>
              <a:gd name="adj1" fmla="val -138667"/>
              <a:gd name="adj2" fmla="val 79958"/>
              <a:gd name="adj3" fmla="val 16667"/>
            </a:avLst>
          </a:prstGeom>
          <a:noFill/>
          <a:ln w="38100" algn="ctr">
            <a:solidFill>
              <a:srgbClr val="00B0F0"/>
            </a:solidFill>
            <a:miter lim="800000"/>
            <a:headEnd/>
            <a:tailEnd/>
          </a:ln>
        </p:spPr>
        <p:txBody>
          <a:bodyPr/>
          <a:lstStyle/>
          <a:p>
            <a:pPr algn="ctr"/>
            <a:endParaRPr lang="en-US" sz="2800" dirty="0">
              <a:latin typeface="Arial" pitchFamily="34" charset="0"/>
              <a:cs typeface="Arial" pitchFamily="34" charset="0"/>
            </a:endParaRPr>
          </a:p>
        </p:txBody>
      </p:sp>
      <p:sp>
        <p:nvSpPr>
          <p:cNvPr id="31765" name="Rectangle 38"/>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8</a:t>
            </a:r>
          </a:p>
        </p:txBody>
      </p:sp>
      <p:sp>
        <p:nvSpPr>
          <p:cNvPr id="599094" name="AutoShape 54"/>
          <p:cNvSpPr>
            <a:spLocks noChangeArrowheads="1"/>
          </p:cNvSpPr>
          <p:nvPr/>
        </p:nvSpPr>
        <p:spPr bwMode="auto">
          <a:xfrm flipH="1">
            <a:off x="1882775" y="4595813"/>
            <a:ext cx="911225" cy="784225"/>
          </a:xfrm>
          <a:prstGeom prst="wedgeRoundRectCallout">
            <a:avLst>
              <a:gd name="adj1" fmla="val -348435"/>
              <a:gd name="adj2" fmla="val 10727"/>
              <a:gd name="adj3" fmla="val 16667"/>
            </a:avLst>
          </a:prstGeom>
          <a:noFill/>
          <a:ln w="38100" algn="ctr">
            <a:solidFill>
              <a:srgbClr val="00B0F0"/>
            </a:solidFill>
            <a:prstDash val="dash"/>
            <a:miter lim="800000"/>
            <a:headEnd/>
            <a:tailEnd/>
          </a:ln>
        </p:spPr>
        <p:txBody>
          <a:bodyPr/>
          <a:lstStyle/>
          <a:p>
            <a:pPr algn="ctr"/>
            <a:endParaRPr lang="en-US" sz="2800" dirty="0">
              <a:latin typeface="Arial" pitchFamily="34" charset="0"/>
              <a:cs typeface="Arial" pitchFamily="34" charset="0"/>
            </a:endParaRPr>
          </a:p>
        </p:txBody>
      </p:sp>
      <p:sp>
        <p:nvSpPr>
          <p:cNvPr id="599096" name="AutoShape 56"/>
          <p:cNvSpPr>
            <a:spLocks noChangeArrowheads="1"/>
          </p:cNvSpPr>
          <p:nvPr/>
        </p:nvSpPr>
        <p:spPr bwMode="auto">
          <a:xfrm>
            <a:off x="5527675" y="6132513"/>
            <a:ext cx="3616325" cy="714373"/>
          </a:xfrm>
          <a:prstGeom prst="cloudCallout">
            <a:avLst>
              <a:gd name="adj1" fmla="val -15142"/>
              <a:gd name="adj2" fmla="val -69953"/>
            </a:avLst>
          </a:prstGeom>
          <a:solidFill>
            <a:schemeClr val="tx1"/>
          </a:solidFill>
          <a:ln w="38100">
            <a:solidFill>
              <a:srgbClr val="00B0F0"/>
            </a:solidFill>
            <a:round/>
            <a:headEnd/>
            <a:tailEnd/>
          </a:ln>
        </p:spPr>
        <p:txBody>
          <a:bodyPr/>
          <a:lstStyle/>
          <a:p>
            <a:pPr algn="ctr"/>
            <a:r>
              <a:rPr lang="en-US" sz="2000" dirty="0" err="1">
                <a:solidFill>
                  <a:srgbClr val="FFFF00"/>
                </a:solidFill>
                <a:latin typeface="Consolas" panose="020B0609020204030204" pitchFamily="49" charset="0"/>
                <a:cs typeface="Arial" pitchFamily="34" charset="0"/>
              </a:rPr>
              <a:t>enqLock.await</a:t>
            </a:r>
            <a:r>
              <a:rPr lang="en-US" sz="2000" dirty="0">
                <a:solidFill>
                  <a:srgbClr val="FFFF00"/>
                </a:solidFill>
                <a:latin typeface="Consolas" panose="020B0609020204030204" pitchFamily="49" charset="0"/>
                <a:cs typeface="Arial" pitchFamily="34" charset="0"/>
              </a:rPr>
              <a:t>()</a:t>
            </a:r>
          </a:p>
          <a:p>
            <a:pPr algn="ctr"/>
            <a:endParaRPr lang="en-US" dirty="0">
              <a:solidFill>
                <a:srgbClr val="FFFF00"/>
              </a:solidFill>
              <a:latin typeface="Arial" pitchFamily="34" charset="0"/>
              <a:cs typeface="Arial" pitchFamily="34" charset="0"/>
            </a:endParaRPr>
          </a:p>
        </p:txBody>
      </p:sp>
      <p:sp>
        <p:nvSpPr>
          <p:cNvPr id="31771" name="Text Box 57"/>
          <p:cNvSpPr txBox="1">
            <a:spLocks noChangeArrowheads="1"/>
          </p:cNvSpPr>
          <p:nvPr/>
        </p:nvSpPr>
        <p:spPr bwMode="auto">
          <a:xfrm>
            <a:off x="5265738" y="3552825"/>
            <a:ext cx="3386137" cy="519113"/>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Read size</a:t>
            </a:r>
          </a:p>
        </p:txBody>
      </p:sp>
      <p:grpSp>
        <p:nvGrpSpPr>
          <p:cNvPr id="31769" name="Group 68"/>
          <p:cNvGrpSpPr>
            <a:grpSpLocks/>
          </p:cNvGrpSpPr>
          <p:nvPr/>
        </p:nvGrpSpPr>
        <p:grpSpPr bwMode="auto">
          <a:xfrm>
            <a:off x="6823075" y="4443413"/>
            <a:ext cx="304800" cy="304800"/>
            <a:chOff x="3894" y="2760"/>
            <a:chExt cx="192" cy="192"/>
          </a:xfrm>
          <a:solidFill>
            <a:srgbClr val="00B0F0"/>
          </a:solidFill>
          <a:effectLst>
            <a:glow rad="101600">
              <a:schemeClr val="accent3">
                <a:satMod val="175000"/>
                <a:alpha val="40000"/>
              </a:schemeClr>
            </a:glow>
          </a:effectLst>
        </p:grpSpPr>
        <p:sp>
          <p:nvSpPr>
            <p:cNvPr id="31786" name="Oval 69"/>
            <p:cNvSpPr>
              <a:spLocks noChangeArrowheads="1"/>
            </p:cNvSpPr>
            <p:nvPr/>
          </p:nvSpPr>
          <p:spPr bwMode="auto">
            <a:xfrm>
              <a:off x="3894" y="2760"/>
              <a:ext cx="192" cy="192"/>
            </a:xfrm>
            <a:prstGeom prst="ellipse">
              <a:avLst/>
            </a:prstGeom>
            <a:grp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1787" name="Oval 70"/>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 name="Group 81"/>
          <p:cNvGrpSpPr>
            <a:grpSpLocks/>
          </p:cNvGrpSpPr>
          <p:nvPr/>
        </p:nvGrpSpPr>
        <p:grpSpPr bwMode="auto">
          <a:xfrm>
            <a:off x="4452938" y="3162300"/>
            <a:ext cx="427037" cy="622300"/>
            <a:chOff x="2208" y="1920"/>
            <a:chExt cx="1152" cy="1680"/>
          </a:xfrm>
          <a:solidFill>
            <a:schemeClr val="bg1"/>
          </a:solidFill>
        </p:grpSpPr>
        <p:sp>
          <p:nvSpPr>
            <p:cNvPr id="31773" name="Oval 82"/>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31774" name="Oval 83"/>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1775" name="AutoShape 84"/>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1776" name="AutoShape 85"/>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1772" name="TextBox 57"/>
          <p:cNvSpPr txBox="1">
            <a:spLocks noChangeArrowheads="1"/>
          </p:cNvSpPr>
          <p:nvPr/>
        </p:nvSpPr>
        <p:spPr bwMode="auto">
          <a:xfrm>
            <a:off x="6204327" y="1870075"/>
            <a:ext cx="748923" cy="769441"/>
          </a:xfrm>
          <a:prstGeom prst="rect">
            <a:avLst/>
          </a:prstGeom>
          <a:noFill/>
          <a:ln w="9525">
            <a:noFill/>
            <a:miter lim="800000"/>
            <a:headEnd/>
            <a:tailEnd/>
          </a:ln>
        </p:spPr>
        <p:txBody>
          <a:bodyPr wrap="none">
            <a:spAutoFit/>
          </a:bodyPr>
          <a:lstStyle/>
          <a:p>
            <a:r>
              <a:rPr lang="en-US" sz="4400" dirty="0">
                <a:solidFill>
                  <a:srgbClr val="FFFF00"/>
                </a:solidFill>
                <a:latin typeface="Arial" pitchFamily="34" charset="0"/>
                <a:cs typeface="Arial" pitchFamily="34" charset="0"/>
              </a:rPr>
              <a:t>…</a:t>
            </a:r>
          </a:p>
        </p:txBody>
      </p:sp>
      <p:sp>
        <p:nvSpPr>
          <p:cNvPr id="52"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53"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54"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5"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6"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3" name="Group 61">
            <a:extLst>
              <a:ext uri="{FF2B5EF4-FFF2-40B4-BE49-F238E27FC236}">
                <a16:creationId xmlns:a16="http://schemas.microsoft.com/office/drawing/2014/main" id="{545DAF99-ADBE-C687-A991-926FF43371E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4" name="Freeform 62">
              <a:extLst>
                <a:ext uri="{FF2B5EF4-FFF2-40B4-BE49-F238E27FC236}">
                  <a16:creationId xmlns:a16="http://schemas.microsoft.com/office/drawing/2014/main" id="{72CCA961-ACD7-FF53-4A1F-E7674910364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63">
              <a:extLst>
                <a:ext uri="{FF2B5EF4-FFF2-40B4-BE49-F238E27FC236}">
                  <a16:creationId xmlns:a16="http://schemas.microsoft.com/office/drawing/2014/main" id="{A174C8D6-0E88-80C9-58E9-9E301940B9C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64">
              <a:extLst>
                <a:ext uri="{FF2B5EF4-FFF2-40B4-BE49-F238E27FC236}">
                  <a16:creationId xmlns:a16="http://schemas.microsoft.com/office/drawing/2014/main" id="{8DDACB97-B503-D688-C1C0-383C6A48352F}"/>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65">
              <a:extLst>
                <a:ext uri="{FF2B5EF4-FFF2-40B4-BE49-F238E27FC236}">
                  <a16:creationId xmlns:a16="http://schemas.microsoft.com/office/drawing/2014/main" id="{B5E389C7-466A-0C60-EBEB-D16B79A5C91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 name="Freeform 66">
              <a:extLst>
                <a:ext uri="{FF2B5EF4-FFF2-40B4-BE49-F238E27FC236}">
                  <a16:creationId xmlns:a16="http://schemas.microsoft.com/office/drawing/2014/main" id="{C5775D37-596A-CBBE-3DCF-B0EDDD519CB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67">
              <a:extLst>
                <a:ext uri="{FF2B5EF4-FFF2-40B4-BE49-F238E27FC236}">
                  <a16:creationId xmlns:a16="http://schemas.microsoft.com/office/drawing/2014/main" id="{18CDB75F-B965-AB42-7E16-E14B2C75E50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B0F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 name="Freeform 68">
              <a:extLst>
                <a:ext uri="{FF2B5EF4-FFF2-40B4-BE49-F238E27FC236}">
                  <a16:creationId xmlns:a16="http://schemas.microsoft.com/office/drawing/2014/main" id="{743D007B-019C-6F5E-07B1-7E6A6F085E35}"/>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69">
              <a:extLst>
                <a:ext uri="{FF2B5EF4-FFF2-40B4-BE49-F238E27FC236}">
                  <a16:creationId xmlns:a16="http://schemas.microsoft.com/office/drawing/2014/main" id="{CB7D2962-69C5-FA0B-FE2D-D33DB98144F6}"/>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 name="Freeform 70">
              <a:extLst>
                <a:ext uri="{FF2B5EF4-FFF2-40B4-BE49-F238E27FC236}">
                  <a16:creationId xmlns:a16="http://schemas.microsoft.com/office/drawing/2014/main" id="{11EFAC7E-B565-9762-EA82-2E45B2F4C653}"/>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71"/>
                                        </p:tgtEl>
                                        <p:attrNameLst>
                                          <p:attrName>style.visibility</p:attrName>
                                        </p:attrNameLst>
                                      </p:cBhvr>
                                      <p:to>
                                        <p:strVal val="visible"/>
                                      </p:to>
                                    </p:set>
                                    <p:animEffect transition="in" filter="blinds(horizontal)">
                                      <p:cBhvr>
                                        <p:cTn id="7" dur="500"/>
                                        <p:tgtEl>
                                          <p:spTgt spid="31771"/>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99094"/>
                                        </p:tgtEl>
                                        <p:attrNameLst>
                                          <p:attrName>style.visibility</p:attrName>
                                        </p:attrNameLst>
                                      </p:cBhvr>
                                      <p:to>
                                        <p:strVal val="visible"/>
                                      </p:to>
                                    </p:set>
                                    <p:animEffect transition="in" filter="blinds(horizontal)">
                                      <p:cBhvr>
                                        <p:cTn id="11" dur="500"/>
                                        <p:tgtEl>
                                          <p:spTgt spid="599094"/>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99096"/>
                                        </p:tgtEl>
                                        <p:attrNameLst>
                                          <p:attrName>style.visibility</p:attrName>
                                        </p:attrNameLst>
                                      </p:cBhvr>
                                      <p:to>
                                        <p:strVal val="visible"/>
                                      </p:to>
                                    </p:set>
                                    <p:animEffect transition="in" filter="blinds(horizontal)">
                                      <p:cBhvr>
                                        <p:cTn id="15" dur="500"/>
                                        <p:tgtEl>
                                          <p:spTgt spid="599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94" grpId="0" animBg="1"/>
      <p:bldP spid="599096" grpId="0" animBg="1"/>
      <p:bldP spid="317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31">
            <a:extLst>
              <a:ext uri="{FF2B5EF4-FFF2-40B4-BE49-F238E27FC236}">
                <a16:creationId xmlns:a16="http://schemas.microsoft.com/office/drawing/2014/main" id="{5C93F30B-BE68-CE98-FF26-62B275142C58}"/>
              </a:ext>
            </a:extLst>
          </p:cNvPr>
          <p:cNvGrpSpPr>
            <a:grpSpLocks/>
          </p:cNvGrpSpPr>
          <p:nvPr/>
        </p:nvGrpSpPr>
        <p:grpSpPr bwMode="auto">
          <a:xfrm>
            <a:off x="4452938" y="3162300"/>
            <a:ext cx="427037" cy="622300"/>
            <a:chOff x="2208" y="1920"/>
            <a:chExt cx="1152" cy="1680"/>
          </a:xfrm>
          <a:solidFill>
            <a:schemeClr val="bg1"/>
          </a:solidFill>
        </p:grpSpPr>
        <p:sp>
          <p:nvSpPr>
            <p:cNvPr id="9" name="Oval 32">
              <a:extLst>
                <a:ext uri="{FF2B5EF4-FFF2-40B4-BE49-F238E27FC236}">
                  <a16:creationId xmlns:a16="http://schemas.microsoft.com/office/drawing/2014/main" id="{4DAF23B8-071D-4F13-8A41-893E47DFD9E8}"/>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0" name="Oval 33">
              <a:extLst>
                <a:ext uri="{FF2B5EF4-FFF2-40B4-BE49-F238E27FC236}">
                  <a16:creationId xmlns:a16="http://schemas.microsoft.com/office/drawing/2014/main" id="{48B7CE28-0254-D22D-8564-0CD43839871E}"/>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2" name="AutoShape 34">
              <a:extLst>
                <a:ext uri="{FF2B5EF4-FFF2-40B4-BE49-F238E27FC236}">
                  <a16:creationId xmlns:a16="http://schemas.microsoft.com/office/drawing/2014/main" id="{26E6331F-89BA-3C09-8688-8577C02D0DF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3" name="AutoShape 35">
              <a:extLst>
                <a:ext uri="{FF2B5EF4-FFF2-40B4-BE49-F238E27FC236}">
                  <a16:creationId xmlns:a16="http://schemas.microsoft.com/office/drawing/2014/main" id="{97E40B28-21FF-053F-8E75-7855B091BA5C}"/>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2770" name="Footer Placeholder 1"/>
          <p:cNvSpPr>
            <a:spLocks noGrp="1"/>
          </p:cNvSpPr>
          <p:nvPr>
            <p:ph type="ftr" sz="quarter" idx="10"/>
          </p:nvPr>
        </p:nvSpPr>
        <p:spPr>
          <a:noFill/>
        </p:spPr>
        <p:txBody>
          <a:bodyPr/>
          <a:lstStyle/>
          <a:p>
            <a:r>
              <a:rPr lang="en-US" dirty="0"/>
              <a:t>Art of Multiprocessor Programming</a:t>
            </a:r>
          </a:p>
        </p:txBody>
      </p:sp>
      <p:sp>
        <p:nvSpPr>
          <p:cNvPr id="32771" name="Slide Number Placeholder 2"/>
          <p:cNvSpPr>
            <a:spLocks noGrp="1"/>
          </p:cNvSpPr>
          <p:nvPr>
            <p:ph type="sldNum" sz="quarter" idx="11"/>
          </p:nvPr>
        </p:nvSpPr>
        <p:spPr>
          <a:noFill/>
        </p:spPr>
        <p:txBody>
          <a:bodyPr/>
          <a:lstStyle/>
          <a:p>
            <a:fld id="{BB5F7C24-84F3-4754-8877-DBE1A91D3920}" type="slidenum">
              <a:rPr lang="x-none" smtClean="0"/>
              <a:pPr/>
              <a:t>30</a:t>
            </a:fld>
            <a:endParaRPr lang="en-US" dirty="0"/>
          </a:p>
        </p:txBody>
      </p:sp>
      <p:sp>
        <p:nvSpPr>
          <p:cNvPr id="3277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E2D082D-6112-4476-8BA3-8ABAC06DC34F}" type="slidenum">
              <a:rPr lang="x-none" sz="1400">
                <a:solidFill>
                  <a:srgbClr val="FFFF00"/>
                </a:solidFill>
                <a:latin typeface="Arial" pitchFamily="34" charset="0"/>
                <a:cs typeface="Arial" pitchFamily="34" charset="0"/>
              </a:rPr>
              <a:pPr/>
              <a:t>30</a:t>
            </a:fld>
            <a:endParaRPr lang="en-US" sz="1400" dirty="0">
              <a:solidFill>
                <a:srgbClr val="FFFF00"/>
              </a:solidFill>
              <a:latin typeface="Arial" pitchFamily="34" charset="0"/>
              <a:cs typeface="Arial" pitchFamily="34" charset="0"/>
            </a:endParaRPr>
          </a:p>
        </p:txBody>
      </p:sp>
      <p:sp>
        <p:nvSpPr>
          <p:cNvPr id="635906"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2774" name="Rectangle 3"/>
          <p:cNvSpPr>
            <a:spLocks noGrp="1" noChangeArrowheads="1"/>
          </p:cNvSpPr>
          <p:nvPr>
            <p:ph type="title" idx="4294967295"/>
          </p:nvPr>
        </p:nvSpPr>
        <p:spPr/>
        <p:txBody>
          <a:bodyPr/>
          <a:lstStyle/>
          <a:p>
            <a:r>
              <a:rPr lang="en-US" dirty="0"/>
              <a:t>Dequeuer</a:t>
            </a:r>
          </a:p>
        </p:txBody>
      </p:sp>
      <p:sp>
        <p:nvSpPr>
          <p:cNvPr id="32779" name="Freeform 28"/>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2781" name="Freeform 35"/>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635941" name="AutoShape 37"/>
          <p:cNvSpPr>
            <a:spLocks noChangeArrowheads="1"/>
          </p:cNvSpPr>
          <p:nvPr/>
        </p:nvSpPr>
        <p:spPr bwMode="auto">
          <a:xfrm flipH="1">
            <a:off x="4341813" y="3160713"/>
            <a:ext cx="700087" cy="784225"/>
          </a:xfrm>
          <a:prstGeom prst="wedgeRoundRectCallout">
            <a:avLst>
              <a:gd name="adj1" fmla="val -148870"/>
              <a:gd name="adj2" fmla="val 165787"/>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32784" name="Rectangle 38"/>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2</a:t>
            </a:r>
          </a:p>
        </p:txBody>
      </p:sp>
      <p:grpSp>
        <p:nvGrpSpPr>
          <p:cNvPr id="3" name="Group 39"/>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819" name="Freeform 4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20" name="Freeform 4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21" name="Freeform 4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22" name="Freeform 4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23" name="Freeform 4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24" name="Freeform 4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25" name="Freeform 4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26" name="Freeform 4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27" name="Freeform 4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35953" name="Text Box 49"/>
          <p:cNvSpPr txBox="1">
            <a:spLocks noChangeArrowheads="1"/>
          </p:cNvSpPr>
          <p:nvPr/>
        </p:nvSpPr>
        <p:spPr bwMode="auto">
          <a:xfrm>
            <a:off x="5265738" y="3944938"/>
            <a:ext cx="3386137" cy="519112"/>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Lock </a:t>
            </a:r>
            <a:r>
              <a:rPr lang="en-US" sz="2800" dirty="0">
                <a:solidFill>
                  <a:srgbClr val="FFFF00"/>
                </a:solidFill>
                <a:latin typeface="Consolas" panose="020B0609020204030204" pitchFamily="49" charset="0"/>
                <a:cs typeface="Courier New" panose="02070309020205020404" pitchFamily="49" charset="0"/>
              </a:rPr>
              <a:t>deqLock</a:t>
            </a:r>
          </a:p>
        </p:txBody>
      </p:sp>
      <p:sp>
        <p:nvSpPr>
          <p:cNvPr id="32787" name="Line 53"/>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2788" name="Group 54"/>
          <p:cNvGrpSpPr>
            <a:grpSpLocks/>
          </p:cNvGrpSpPr>
          <p:nvPr/>
        </p:nvGrpSpPr>
        <p:grpSpPr bwMode="auto">
          <a:xfrm>
            <a:off x="3990975" y="1933575"/>
            <a:ext cx="976313" cy="609600"/>
            <a:chOff x="3417" y="2938"/>
            <a:chExt cx="615" cy="384"/>
          </a:xfrm>
        </p:grpSpPr>
        <p:sp>
          <p:nvSpPr>
            <p:cNvPr id="635959" name="AutoShape 5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2818" name="Line 5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2789" name="Group 57"/>
          <p:cNvGrpSpPr>
            <a:grpSpLocks/>
          </p:cNvGrpSpPr>
          <p:nvPr/>
        </p:nvGrpSpPr>
        <p:grpSpPr bwMode="auto">
          <a:xfrm>
            <a:off x="4084638" y="2106613"/>
            <a:ext cx="304800" cy="304800"/>
            <a:chOff x="3894" y="2760"/>
            <a:chExt cx="192" cy="192"/>
          </a:xfrm>
        </p:grpSpPr>
        <p:sp>
          <p:nvSpPr>
            <p:cNvPr id="32815" name="Oval 58"/>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16" name="Oval 59"/>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2790" name="Group 60"/>
          <p:cNvGrpSpPr>
            <a:grpSpLocks/>
          </p:cNvGrpSpPr>
          <p:nvPr/>
        </p:nvGrpSpPr>
        <p:grpSpPr bwMode="auto">
          <a:xfrm>
            <a:off x="6256338" y="1919288"/>
            <a:ext cx="976312" cy="609600"/>
            <a:chOff x="3417" y="2938"/>
            <a:chExt cx="615" cy="384"/>
          </a:xfrm>
        </p:grpSpPr>
        <p:sp>
          <p:nvSpPr>
            <p:cNvPr id="635965" name="AutoShape 61"/>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2814" name="Line 62"/>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2791" name="Group 63"/>
          <p:cNvGrpSpPr>
            <a:grpSpLocks/>
          </p:cNvGrpSpPr>
          <p:nvPr/>
        </p:nvGrpSpPr>
        <p:grpSpPr bwMode="auto">
          <a:xfrm>
            <a:off x="6350000" y="2092325"/>
            <a:ext cx="304800" cy="304800"/>
            <a:chOff x="3894" y="2760"/>
            <a:chExt cx="192" cy="192"/>
          </a:xfrm>
        </p:grpSpPr>
        <p:sp>
          <p:nvSpPr>
            <p:cNvPr id="32811" name="Oval 6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12" name="Oval 65"/>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2792" name="Line 66"/>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2793" name="Group 67"/>
          <p:cNvGrpSpPr>
            <a:grpSpLocks/>
          </p:cNvGrpSpPr>
          <p:nvPr/>
        </p:nvGrpSpPr>
        <p:grpSpPr bwMode="auto">
          <a:xfrm>
            <a:off x="7385050" y="2943225"/>
            <a:ext cx="976313" cy="609600"/>
            <a:chOff x="3417" y="2938"/>
            <a:chExt cx="615" cy="384"/>
          </a:xfrm>
        </p:grpSpPr>
        <p:sp>
          <p:nvSpPr>
            <p:cNvPr id="635972" name="AutoShape 6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2810" name="Line 6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32794" name="Freeform 70"/>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2795" name="Freeform 71"/>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2796" name="Group 72"/>
          <p:cNvGrpSpPr>
            <a:grpSpLocks/>
          </p:cNvGrpSpPr>
          <p:nvPr/>
        </p:nvGrpSpPr>
        <p:grpSpPr bwMode="auto">
          <a:xfrm>
            <a:off x="7512050" y="3127375"/>
            <a:ext cx="304800" cy="304800"/>
            <a:chOff x="3894" y="2760"/>
            <a:chExt cx="192" cy="192"/>
          </a:xfrm>
        </p:grpSpPr>
        <p:sp>
          <p:nvSpPr>
            <p:cNvPr id="32807" name="Oval 73"/>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808" name="Oval 74"/>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 name="Group 80"/>
          <p:cNvGrpSpPr>
            <a:grpSpLocks/>
          </p:cNvGrpSpPr>
          <p:nvPr/>
        </p:nvGrpSpPr>
        <p:grpSpPr bwMode="auto">
          <a:xfrm>
            <a:off x="4449334" y="3170238"/>
            <a:ext cx="427037" cy="622300"/>
            <a:chOff x="2208" y="1920"/>
            <a:chExt cx="1152" cy="1680"/>
          </a:xfrm>
        </p:grpSpPr>
        <p:sp>
          <p:nvSpPr>
            <p:cNvPr id="32799" name="Oval 81"/>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2800" name="Oval 82"/>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2801" name="AutoShape 8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2802" name="AutoShape 8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64"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5"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6"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67"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68"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2" name="Group 29">
            <a:extLst>
              <a:ext uri="{FF2B5EF4-FFF2-40B4-BE49-F238E27FC236}">
                <a16:creationId xmlns:a16="http://schemas.microsoft.com/office/drawing/2014/main" id="{EEC559D9-FC05-639A-D0BB-10D85DA65784}"/>
              </a:ext>
            </a:extLst>
          </p:cNvPr>
          <p:cNvGrpSpPr>
            <a:grpSpLocks/>
          </p:cNvGrpSpPr>
          <p:nvPr/>
        </p:nvGrpSpPr>
        <p:grpSpPr bwMode="auto">
          <a:xfrm>
            <a:off x="4448175" y="3960813"/>
            <a:ext cx="427038" cy="622300"/>
            <a:chOff x="2208" y="1920"/>
            <a:chExt cx="1152" cy="1680"/>
          </a:xfrm>
        </p:grpSpPr>
        <p:sp>
          <p:nvSpPr>
            <p:cNvPr id="4" name="Oval 30">
              <a:extLst>
                <a:ext uri="{FF2B5EF4-FFF2-40B4-BE49-F238E27FC236}">
                  <a16:creationId xmlns:a16="http://schemas.microsoft.com/office/drawing/2014/main" id="{258A8CE5-DA25-5B32-6557-445873950A0C}"/>
                </a:ext>
              </a:extLst>
            </p:cNvPr>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 name="Oval 31">
              <a:extLst>
                <a:ext uri="{FF2B5EF4-FFF2-40B4-BE49-F238E27FC236}">
                  <a16:creationId xmlns:a16="http://schemas.microsoft.com/office/drawing/2014/main" id="{DE12FD15-4B1B-3377-3691-234E8A16C75E}"/>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 name="AutoShape 32">
              <a:extLst>
                <a:ext uri="{FF2B5EF4-FFF2-40B4-BE49-F238E27FC236}">
                  <a16:creationId xmlns:a16="http://schemas.microsoft.com/office/drawing/2014/main" id="{DCDC0488-D291-6564-A39A-7A30DF69354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7" name="AutoShape 33">
              <a:extLst>
                <a:ext uri="{FF2B5EF4-FFF2-40B4-BE49-F238E27FC236}">
                  <a16:creationId xmlns:a16="http://schemas.microsoft.com/office/drawing/2014/main" id="{5FE439C6-A64A-C761-5133-D490B4B29068}"/>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35941"/>
                                        </p:tgtEl>
                                        <p:attrNameLst>
                                          <p:attrName>style.visibility</p:attrName>
                                        </p:attrNameLst>
                                      </p:cBhvr>
                                      <p:to>
                                        <p:strVal val="visible"/>
                                      </p:to>
                                    </p:set>
                                    <p:animEffect transition="in" filter="blinds(horizontal)">
                                      <p:cBhvr>
                                        <p:cTn id="11" dur="500"/>
                                        <p:tgtEl>
                                          <p:spTgt spid="635941"/>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635953"/>
                                        </p:tgtEl>
                                        <p:attrNameLst>
                                          <p:attrName>style.visibility</p:attrName>
                                        </p:attrNameLst>
                                      </p:cBhvr>
                                      <p:to>
                                        <p:strVal val="visible"/>
                                      </p:to>
                                    </p:set>
                                  </p:childTnLst>
                                </p:cTn>
                              </p:par>
                            </p:childTnLst>
                          </p:cTn>
                        </p:par>
                        <p:par>
                          <p:cTn id="14" fill="hold">
                            <p:stCondLst>
                              <p:cond delay="1000"/>
                            </p:stCondLst>
                            <p:childTnLst>
                              <p:par>
                                <p:cTn id="15" presetID="3" presetClass="entr" presetSubtype="1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41" grpId="0" animBg="1"/>
      <p:bldP spid="6359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1"/>
          <p:cNvSpPr>
            <a:spLocks noGrp="1"/>
          </p:cNvSpPr>
          <p:nvPr>
            <p:ph type="ftr" sz="quarter" idx="10"/>
          </p:nvPr>
        </p:nvSpPr>
        <p:spPr>
          <a:noFill/>
        </p:spPr>
        <p:txBody>
          <a:bodyPr/>
          <a:lstStyle/>
          <a:p>
            <a:r>
              <a:rPr lang="en-US" dirty="0"/>
              <a:t>Art of Multiprocessor Programming</a:t>
            </a:r>
          </a:p>
        </p:txBody>
      </p:sp>
      <p:sp>
        <p:nvSpPr>
          <p:cNvPr id="33795" name="Slide Number Placeholder 2"/>
          <p:cNvSpPr>
            <a:spLocks noGrp="1"/>
          </p:cNvSpPr>
          <p:nvPr>
            <p:ph type="sldNum" sz="quarter" idx="11"/>
          </p:nvPr>
        </p:nvSpPr>
        <p:spPr>
          <a:noFill/>
        </p:spPr>
        <p:txBody>
          <a:bodyPr/>
          <a:lstStyle/>
          <a:p>
            <a:fld id="{8F0A520E-DF97-4F83-A1C0-4DA712CE3557}" type="slidenum">
              <a:rPr lang="x-none" smtClean="0"/>
              <a:pPr/>
              <a:t>31</a:t>
            </a:fld>
            <a:endParaRPr lang="en-US" dirty="0"/>
          </a:p>
        </p:txBody>
      </p:sp>
      <p:sp>
        <p:nvSpPr>
          <p:cNvPr id="3379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DEA5765-BA1C-4637-A3AE-564F843E40AD}" type="slidenum">
              <a:rPr lang="x-none" sz="1400">
                <a:solidFill>
                  <a:srgbClr val="FFFF00"/>
                </a:solidFill>
                <a:latin typeface="Arial" pitchFamily="34" charset="0"/>
                <a:cs typeface="Arial" pitchFamily="34" charset="0"/>
              </a:rPr>
              <a:pPr/>
              <a:t>31</a:t>
            </a:fld>
            <a:endParaRPr lang="en-US" sz="1400" dirty="0">
              <a:solidFill>
                <a:srgbClr val="FFFF00"/>
              </a:solidFill>
              <a:latin typeface="Arial" pitchFamily="34" charset="0"/>
              <a:cs typeface="Arial" pitchFamily="34" charset="0"/>
            </a:endParaRPr>
          </a:p>
        </p:txBody>
      </p:sp>
      <p:sp>
        <p:nvSpPr>
          <p:cNvPr id="637954"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3798" name="Rectangle 3"/>
          <p:cNvSpPr>
            <a:spLocks noGrp="1" noChangeArrowheads="1"/>
          </p:cNvSpPr>
          <p:nvPr>
            <p:ph type="title" idx="4294967295"/>
          </p:nvPr>
        </p:nvSpPr>
        <p:spPr/>
        <p:txBody>
          <a:bodyPr/>
          <a:lstStyle/>
          <a:p>
            <a:r>
              <a:rPr lang="en-US" dirty="0"/>
              <a:t>Dequeuer</a:t>
            </a:r>
          </a:p>
        </p:txBody>
      </p:sp>
      <p:grpSp>
        <p:nvGrpSpPr>
          <p:cNvPr id="33801" name="Group 22"/>
          <p:cNvGrpSpPr>
            <a:grpSpLocks/>
          </p:cNvGrpSpPr>
          <p:nvPr/>
        </p:nvGrpSpPr>
        <p:grpSpPr bwMode="auto">
          <a:xfrm>
            <a:off x="4452938" y="3162300"/>
            <a:ext cx="427037" cy="622300"/>
            <a:chOff x="2208" y="1920"/>
            <a:chExt cx="1152" cy="1680"/>
          </a:xfrm>
        </p:grpSpPr>
        <p:sp>
          <p:nvSpPr>
            <p:cNvPr id="33849" name="Oval 23"/>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3850" name="Oval 24"/>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3851" name="AutoShape 2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3852" name="AutoShape 2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3803" name="Freeform 28"/>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3805" name="Freeform 35"/>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3807" name="Rectangle 38"/>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2</a:t>
            </a:r>
          </a:p>
        </p:txBody>
      </p:sp>
      <p:sp>
        <p:nvSpPr>
          <p:cNvPr id="33809" name="Text Box 49"/>
          <p:cNvSpPr txBox="1">
            <a:spLocks noChangeArrowheads="1"/>
          </p:cNvSpPr>
          <p:nvPr/>
        </p:nvSpPr>
        <p:spPr bwMode="auto">
          <a:xfrm>
            <a:off x="5265738" y="3552825"/>
            <a:ext cx="3386137" cy="946150"/>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Read sentinel’s </a:t>
            </a:r>
            <a:r>
              <a:rPr lang="en-US" sz="2800" dirty="0">
                <a:solidFill>
                  <a:srgbClr val="FFFF00"/>
                </a:solidFill>
                <a:latin typeface="Consolas" panose="020B0609020204030204" pitchFamily="49" charset="0"/>
                <a:cs typeface="Courier New" panose="02070309020205020404" pitchFamily="49" charset="0"/>
              </a:rPr>
              <a:t>next</a:t>
            </a:r>
            <a:r>
              <a:rPr lang="en-US" sz="2800" dirty="0">
                <a:solidFill>
                  <a:srgbClr val="FFFF00"/>
                </a:solidFill>
                <a:latin typeface="Arial" pitchFamily="34" charset="0"/>
                <a:cs typeface="Arial" pitchFamily="34" charset="0"/>
              </a:rPr>
              <a:t> field</a:t>
            </a:r>
          </a:p>
        </p:txBody>
      </p:sp>
      <p:sp>
        <p:nvSpPr>
          <p:cNvPr id="638006" name="AutoShape 54"/>
          <p:cNvSpPr>
            <a:spLocks noChangeArrowheads="1"/>
          </p:cNvSpPr>
          <p:nvPr/>
        </p:nvSpPr>
        <p:spPr bwMode="auto">
          <a:xfrm>
            <a:off x="7524750" y="5141913"/>
            <a:ext cx="1127125" cy="944562"/>
          </a:xfrm>
          <a:prstGeom prst="cloudCallout">
            <a:avLst>
              <a:gd name="adj1" fmla="val -87745"/>
              <a:gd name="adj2" fmla="val -4620"/>
            </a:avLst>
          </a:prstGeom>
          <a:noFill/>
          <a:ln w="38100">
            <a:solidFill>
              <a:srgbClr val="FF7C80"/>
            </a:solidFill>
            <a:round/>
            <a:headEnd/>
            <a:tailEnd/>
          </a:ln>
        </p:spPr>
        <p:txBody>
          <a:bodyPr/>
          <a:lstStyle/>
          <a:p>
            <a:pPr algn="ctr"/>
            <a:r>
              <a:rPr lang="en-US" sz="2800" dirty="0">
                <a:solidFill>
                  <a:srgbClr val="FFFF00"/>
                </a:solidFill>
                <a:latin typeface="Arial" pitchFamily="34" charset="0"/>
                <a:cs typeface="Arial" pitchFamily="34" charset="0"/>
              </a:rPr>
              <a:t>OK</a:t>
            </a:r>
          </a:p>
        </p:txBody>
      </p:sp>
      <p:sp>
        <p:nvSpPr>
          <p:cNvPr id="33811" name="AutoShape 55"/>
          <p:cNvSpPr>
            <a:spLocks noChangeArrowheads="1"/>
          </p:cNvSpPr>
          <p:nvPr/>
        </p:nvSpPr>
        <p:spPr bwMode="auto">
          <a:xfrm flipH="1">
            <a:off x="4341813" y="3160713"/>
            <a:ext cx="700087" cy="784225"/>
          </a:xfrm>
          <a:prstGeom prst="wedgeRoundRectCallout">
            <a:avLst>
              <a:gd name="adj1" fmla="val -159755"/>
              <a:gd name="adj2" fmla="val 19230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33812" name="Line 56"/>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3813" name="Group 57"/>
          <p:cNvGrpSpPr>
            <a:grpSpLocks/>
          </p:cNvGrpSpPr>
          <p:nvPr/>
        </p:nvGrpSpPr>
        <p:grpSpPr bwMode="auto">
          <a:xfrm>
            <a:off x="3990975" y="1933575"/>
            <a:ext cx="976313" cy="609600"/>
            <a:chOff x="3417" y="2938"/>
            <a:chExt cx="615" cy="384"/>
          </a:xfrm>
        </p:grpSpPr>
        <p:sp>
          <p:nvSpPr>
            <p:cNvPr id="638010" name="AutoShape 5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3839" name="Line 5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3814" name="Group 60"/>
          <p:cNvGrpSpPr>
            <a:grpSpLocks/>
          </p:cNvGrpSpPr>
          <p:nvPr/>
        </p:nvGrpSpPr>
        <p:grpSpPr bwMode="auto">
          <a:xfrm>
            <a:off x="4084638" y="2106613"/>
            <a:ext cx="304800" cy="304800"/>
            <a:chOff x="3894" y="2760"/>
            <a:chExt cx="192" cy="192"/>
          </a:xfrm>
        </p:grpSpPr>
        <p:sp>
          <p:nvSpPr>
            <p:cNvPr id="33836" name="Oval 61"/>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3837" name="Oval 62"/>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3815" name="Group 63"/>
          <p:cNvGrpSpPr>
            <a:grpSpLocks/>
          </p:cNvGrpSpPr>
          <p:nvPr/>
        </p:nvGrpSpPr>
        <p:grpSpPr bwMode="auto">
          <a:xfrm>
            <a:off x="6256338" y="1919288"/>
            <a:ext cx="976312" cy="609600"/>
            <a:chOff x="3417" y="2938"/>
            <a:chExt cx="615" cy="384"/>
          </a:xfrm>
        </p:grpSpPr>
        <p:sp>
          <p:nvSpPr>
            <p:cNvPr id="638016" name="AutoShape 6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3835" name="Line 6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3816" name="Group 66"/>
          <p:cNvGrpSpPr>
            <a:grpSpLocks/>
          </p:cNvGrpSpPr>
          <p:nvPr/>
        </p:nvGrpSpPr>
        <p:grpSpPr bwMode="auto">
          <a:xfrm>
            <a:off x="6350000" y="2092325"/>
            <a:ext cx="304800" cy="304800"/>
            <a:chOff x="3894" y="2760"/>
            <a:chExt cx="192" cy="192"/>
          </a:xfrm>
        </p:grpSpPr>
        <p:sp>
          <p:nvSpPr>
            <p:cNvPr id="33832" name="Oval 67"/>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3833" name="Oval 6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3817" name="Line 69"/>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3818" name="Group 70"/>
          <p:cNvGrpSpPr>
            <a:grpSpLocks/>
          </p:cNvGrpSpPr>
          <p:nvPr/>
        </p:nvGrpSpPr>
        <p:grpSpPr bwMode="auto">
          <a:xfrm>
            <a:off x="7385050" y="2943225"/>
            <a:ext cx="976313" cy="609600"/>
            <a:chOff x="3417" y="2938"/>
            <a:chExt cx="615" cy="384"/>
          </a:xfrm>
        </p:grpSpPr>
        <p:sp>
          <p:nvSpPr>
            <p:cNvPr id="638023" name="AutoShape 71"/>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3831" name="Line 72"/>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33819" name="Freeform 73"/>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3820" name="Freeform 74"/>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3821" name="Group 75"/>
          <p:cNvGrpSpPr>
            <a:grpSpLocks/>
          </p:cNvGrpSpPr>
          <p:nvPr/>
        </p:nvGrpSpPr>
        <p:grpSpPr bwMode="auto">
          <a:xfrm>
            <a:off x="7512050" y="3127375"/>
            <a:ext cx="304800" cy="304800"/>
            <a:chOff x="3894" y="2760"/>
            <a:chExt cx="192" cy="192"/>
          </a:xfrm>
        </p:grpSpPr>
        <p:sp>
          <p:nvSpPr>
            <p:cNvPr id="33828" name="Oval 76"/>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3829" name="Oval 77"/>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38005" name="AutoShape 53"/>
          <p:cNvSpPr>
            <a:spLocks noChangeArrowheads="1"/>
          </p:cNvSpPr>
          <p:nvPr/>
        </p:nvSpPr>
        <p:spPr bwMode="auto">
          <a:xfrm flipH="1">
            <a:off x="4310063" y="1855788"/>
            <a:ext cx="911225" cy="784225"/>
          </a:xfrm>
          <a:prstGeom prst="wedgeRoundRectCallout">
            <a:avLst>
              <a:gd name="adj1" fmla="val -116551"/>
              <a:gd name="adj2" fmla="val 358093"/>
              <a:gd name="adj3" fmla="val 16667"/>
            </a:avLst>
          </a:prstGeom>
          <a:noFill/>
          <a:ln w="38100" algn="ctr">
            <a:solidFill>
              <a:srgbClr val="FF0000"/>
            </a:solidFill>
            <a:prstDash val="dash"/>
            <a:miter lim="800000"/>
            <a:headEnd/>
            <a:tailEnd/>
          </a:ln>
        </p:spPr>
        <p:txBody>
          <a:bodyPr/>
          <a:lstStyle/>
          <a:p>
            <a:pPr algn="ctr"/>
            <a:endParaRPr lang="en-US" sz="2800" dirty="0">
              <a:latin typeface="Arial" pitchFamily="34" charset="0"/>
              <a:cs typeface="Arial" pitchFamily="34" charset="0"/>
            </a:endParaRPr>
          </a:p>
        </p:txBody>
      </p:sp>
      <p:sp>
        <p:nvSpPr>
          <p:cNvPr id="61"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2"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3"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64"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65"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13" name="Group 29">
            <a:extLst>
              <a:ext uri="{FF2B5EF4-FFF2-40B4-BE49-F238E27FC236}">
                <a16:creationId xmlns:a16="http://schemas.microsoft.com/office/drawing/2014/main" id="{DAFCA65D-2A91-A1F4-CCE6-845605AA1796}"/>
              </a:ext>
            </a:extLst>
          </p:cNvPr>
          <p:cNvGrpSpPr>
            <a:grpSpLocks/>
          </p:cNvGrpSpPr>
          <p:nvPr/>
        </p:nvGrpSpPr>
        <p:grpSpPr bwMode="auto">
          <a:xfrm>
            <a:off x="4448175" y="3960813"/>
            <a:ext cx="427038" cy="622300"/>
            <a:chOff x="2208" y="1920"/>
            <a:chExt cx="1152" cy="1680"/>
          </a:xfrm>
        </p:grpSpPr>
        <p:sp>
          <p:nvSpPr>
            <p:cNvPr id="14" name="Oval 30">
              <a:extLst>
                <a:ext uri="{FF2B5EF4-FFF2-40B4-BE49-F238E27FC236}">
                  <a16:creationId xmlns:a16="http://schemas.microsoft.com/office/drawing/2014/main" id="{41DBA478-F851-B902-3121-7A3F4BC320A1}"/>
                </a:ext>
              </a:extLst>
            </p:cNvPr>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5" name="Oval 31">
              <a:extLst>
                <a:ext uri="{FF2B5EF4-FFF2-40B4-BE49-F238E27FC236}">
                  <a16:creationId xmlns:a16="http://schemas.microsoft.com/office/drawing/2014/main" id="{11C33FA6-1D7C-6155-1E5F-DCE92FBA13E0}"/>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6" name="AutoShape 32">
              <a:extLst>
                <a:ext uri="{FF2B5EF4-FFF2-40B4-BE49-F238E27FC236}">
                  <a16:creationId xmlns:a16="http://schemas.microsoft.com/office/drawing/2014/main" id="{4A6075B7-9F62-44EB-FCFC-5A818D7129E6}"/>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7" name="AutoShape 33">
              <a:extLst>
                <a:ext uri="{FF2B5EF4-FFF2-40B4-BE49-F238E27FC236}">
                  <a16:creationId xmlns:a16="http://schemas.microsoft.com/office/drawing/2014/main" id="{CF1FB50B-0596-7897-631D-830EB48FBCE1}"/>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2" name="Group 39">
            <a:extLst>
              <a:ext uri="{FF2B5EF4-FFF2-40B4-BE49-F238E27FC236}">
                <a16:creationId xmlns:a16="http://schemas.microsoft.com/office/drawing/2014/main" id="{55AE2CC8-5243-BF16-D72B-C8D1FE33C826}"/>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18" name="Freeform 40">
              <a:extLst>
                <a:ext uri="{FF2B5EF4-FFF2-40B4-BE49-F238E27FC236}">
                  <a16:creationId xmlns:a16="http://schemas.microsoft.com/office/drawing/2014/main" id="{6041FC70-FEB1-665F-9307-A484D4372D12}"/>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41">
              <a:extLst>
                <a:ext uri="{FF2B5EF4-FFF2-40B4-BE49-F238E27FC236}">
                  <a16:creationId xmlns:a16="http://schemas.microsoft.com/office/drawing/2014/main" id="{6285AB7E-54B3-907D-FC9F-9C9EB48E046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42">
              <a:extLst>
                <a:ext uri="{FF2B5EF4-FFF2-40B4-BE49-F238E27FC236}">
                  <a16:creationId xmlns:a16="http://schemas.microsoft.com/office/drawing/2014/main" id="{0F5638E8-E874-B0A5-4A0E-BAC5FF7E4502}"/>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43">
              <a:extLst>
                <a:ext uri="{FF2B5EF4-FFF2-40B4-BE49-F238E27FC236}">
                  <a16:creationId xmlns:a16="http://schemas.microsoft.com/office/drawing/2014/main" id="{433F7333-40E6-0DA1-6C17-11ECCFC7BF7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44">
              <a:extLst>
                <a:ext uri="{FF2B5EF4-FFF2-40B4-BE49-F238E27FC236}">
                  <a16:creationId xmlns:a16="http://schemas.microsoft.com/office/drawing/2014/main" id="{149EBB69-E0A1-F267-9038-18438BC68CA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45">
              <a:extLst>
                <a:ext uri="{FF2B5EF4-FFF2-40B4-BE49-F238E27FC236}">
                  <a16:creationId xmlns:a16="http://schemas.microsoft.com/office/drawing/2014/main" id="{4172F2D9-8A8B-D277-63D0-66B175BFE82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46">
              <a:extLst>
                <a:ext uri="{FF2B5EF4-FFF2-40B4-BE49-F238E27FC236}">
                  <a16:creationId xmlns:a16="http://schemas.microsoft.com/office/drawing/2014/main" id="{9F2C6EFF-BF6B-A47B-45CB-455CB5A19A38}"/>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47">
              <a:extLst>
                <a:ext uri="{FF2B5EF4-FFF2-40B4-BE49-F238E27FC236}">
                  <a16:creationId xmlns:a16="http://schemas.microsoft.com/office/drawing/2014/main" id="{144353D5-FDFF-68A1-91EC-B8E69C090E1D}"/>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48">
              <a:extLst>
                <a:ext uri="{FF2B5EF4-FFF2-40B4-BE49-F238E27FC236}">
                  <a16:creationId xmlns:a16="http://schemas.microsoft.com/office/drawing/2014/main" id="{9E38AD96-CF60-B5C3-40E3-755173F59471}"/>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809"/>
                                        </p:tgtEl>
                                        <p:attrNameLst>
                                          <p:attrName>style.visibility</p:attrName>
                                        </p:attrNameLst>
                                      </p:cBhvr>
                                      <p:to>
                                        <p:strVal val="visible"/>
                                      </p:to>
                                    </p:set>
                                    <p:animEffect transition="in" filter="blinds(horizontal)">
                                      <p:cBhvr>
                                        <p:cTn id="7" dur="500"/>
                                        <p:tgtEl>
                                          <p:spTgt spid="3380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38005"/>
                                        </p:tgtEl>
                                        <p:attrNameLst>
                                          <p:attrName>style.visibility</p:attrName>
                                        </p:attrNameLst>
                                      </p:cBhvr>
                                      <p:to>
                                        <p:strVal val="visible"/>
                                      </p:to>
                                    </p:set>
                                    <p:animEffect transition="in" filter="blinds(horizontal)">
                                      <p:cBhvr>
                                        <p:cTn id="11" dur="500"/>
                                        <p:tgtEl>
                                          <p:spTgt spid="638005"/>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638006"/>
                                        </p:tgtEl>
                                        <p:attrNameLst>
                                          <p:attrName>style.visibility</p:attrName>
                                        </p:attrNameLst>
                                      </p:cBhvr>
                                      <p:to>
                                        <p:strVal val="visible"/>
                                      </p:to>
                                    </p:set>
                                    <p:animEffect transition="in" filter="blinds(horizontal)">
                                      <p:cBhvr>
                                        <p:cTn id="15" dur="500"/>
                                        <p:tgtEl>
                                          <p:spTgt spid="638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9" grpId="0"/>
      <p:bldP spid="638006" grpId="0" animBg="1"/>
      <p:bldP spid="63800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1"/>
          <p:cNvSpPr>
            <a:spLocks noGrp="1"/>
          </p:cNvSpPr>
          <p:nvPr>
            <p:ph type="ftr" sz="quarter" idx="10"/>
          </p:nvPr>
        </p:nvSpPr>
        <p:spPr>
          <a:noFill/>
        </p:spPr>
        <p:txBody>
          <a:bodyPr/>
          <a:lstStyle/>
          <a:p>
            <a:r>
              <a:rPr lang="en-US" dirty="0"/>
              <a:t>Art of Multiprocessor Programming</a:t>
            </a:r>
          </a:p>
        </p:txBody>
      </p:sp>
      <p:sp>
        <p:nvSpPr>
          <p:cNvPr id="34819" name="Slide Number Placeholder 2"/>
          <p:cNvSpPr>
            <a:spLocks noGrp="1"/>
          </p:cNvSpPr>
          <p:nvPr>
            <p:ph type="sldNum" sz="quarter" idx="11"/>
          </p:nvPr>
        </p:nvSpPr>
        <p:spPr>
          <a:noFill/>
        </p:spPr>
        <p:txBody>
          <a:bodyPr/>
          <a:lstStyle/>
          <a:p>
            <a:fld id="{B197F7D6-AA04-4C7D-BBC1-D86EE2FA5416}" type="slidenum">
              <a:rPr lang="x-none" smtClean="0"/>
              <a:pPr/>
              <a:t>32</a:t>
            </a:fld>
            <a:endParaRPr lang="en-US" dirty="0"/>
          </a:p>
        </p:txBody>
      </p:sp>
      <p:sp>
        <p:nvSpPr>
          <p:cNvPr id="640063" name="AutoShape 63"/>
          <p:cNvSpPr>
            <a:spLocks noChangeArrowheads="1"/>
          </p:cNvSpPr>
          <p:nvPr/>
        </p:nvSpPr>
        <p:spPr bwMode="auto">
          <a:xfrm>
            <a:off x="6256338" y="1919288"/>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482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46C604D-E0E9-4C81-98F3-D2700B2204E7}" type="slidenum">
              <a:rPr lang="x-none" sz="1400">
                <a:solidFill>
                  <a:srgbClr val="FFFF00"/>
                </a:solidFill>
                <a:latin typeface="Arial" pitchFamily="34" charset="0"/>
                <a:cs typeface="Arial" pitchFamily="34" charset="0"/>
              </a:rPr>
              <a:pPr/>
              <a:t>32</a:t>
            </a:fld>
            <a:endParaRPr lang="en-US" sz="1400" dirty="0">
              <a:solidFill>
                <a:srgbClr val="FFFF00"/>
              </a:solidFill>
              <a:latin typeface="Arial" pitchFamily="34" charset="0"/>
              <a:cs typeface="Arial" pitchFamily="34" charset="0"/>
            </a:endParaRPr>
          </a:p>
        </p:txBody>
      </p:sp>
      <p:sp>
        <p:nvSpPr>
          <p:cNvPr id="640002"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4823" name="Rectangle 3"/>
          <p:cNvSpPr>
            <a:spLocks noGrp="1" noChangeArrowheads="1"/>
          </p:cNvSpPr>
          <p:nvPr>
            <p:ph type="title" idx="4294967295"/>
          </p:nvPr>
        </p:nvSpPr>
        <p:spPr/>
        <p:txBody>
          <a:bodyPr/>
          <a:lstStyle/>
          <a:p>
            <a:r>
              <a:rPr lang="en-US" dirty="0"/>
              <a:t>Dequeuer</a:t>
            </a:r>
          </a:p>
        </p:txBody>
      </p:sp>
      <p:grpSp>
        <p:nvGrpSpPr>
          <p:cNvPr id="2" name="Group 17"/>
          <p:cNvGrpSpPr>
            <a:grpSpLocks/>
          </p:cNvGrpSpPr>
          <p:nvPr/>
        </p:nvGrpSpPr>
        <p:grpSpPr bwMode="auto">
          <a:xfrm>
            <a:off x="6416675" y="2092325"/>
            <a:ext cx="304800" cy="304800"/>
            <a:chOff x="3894" y="2760"/>
            <a:chExt cx="192" cy="192"/>
          </a:xfrm>
        </p:grpSpPr>
        <p:sp>
          <p:nvSpPr>
            <p:cNvPr id="34876"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877"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4827" name="Group 22"/>
          <p:cNvGrpSpPr>
            <a:grpSpLocks/>
          </p:cNvGrpSpPr>
          <p:nvPr/>
        </p:nvGrpSpPr>
        <p:grpSpPr bwMode="auto">
          <a:xfrm>
            <a:off x="4452938" y="3162300"/>
            <a:ext cx="427037" cy="622300"/>
            <a:chOff x="2208" y="1920"/>
            <a:chExt cx="1152" cy="1680"/>
          </a:xfrm>
        </p:grpSpPr>
        <p:sp>
          <p:nvSpPr>
            <p:cNvPr id="34872" name="Oval 23"/>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4873" name="Oval 24"/>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4874" name="AutoShape 2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4875" name="AutoShape 2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4829" name="Freeform 28"/>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4831" name="Freeform 35"/>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4832" name="Text Box 36"/>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sp>
        <p:nvSpPr>
          <p:cNvPr id="34833" name="Rectangle 38"/>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2</a:t>
            </a:r>
          </a:p>
        </p:txBody>
      </p:sp>
      <p:sp>
        <p:nvSpPr>
          <p:cNvPr id="34835" name="Text Box 49"/>
          <p:cNvSpPr txBox="1">
            <a:spLocks noChangeArrowheads="1"/>
          </p:cNvSpPr>
          <p:nvPr/>
        </p:nvSpPr>
        <p:spPr bwMode="auto">
          <a:xfrm>
            <a:off x="5757863" y="4035425"/>
            <a:ext cx="3386137" cy="519113"/>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Read </a:t>
            </a:r>
            <a:r>
              <a:rPr lang="en-US" sz="2800" b="1" dirty="0">
                <a:solidFill>
                  <a:srgbClr val="FFFF00"/>
                </a:solidFill>
                <a:latin typeface="Arial" pitchFamily="34" charset="0"/>
                <a:cs typeface="Arial" pitchFamily="34" charset="0"/>
              </a:rPr>
              <a:t>value</a:t>
            </a:r>
          </a:p>
        </p:txBody>
      </p:sp>
      <p:sp>
        <p:nvSpPr>
          <p:cNvPr id="34836" name="Line 55"/>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4837" name="Group 56"/>
          <p:cNvGrpSpPr>
            <a:grpSpLocks/>
          </p:cNvGrpSpPr>
          <p:nvPr/>
        </p:nvGrpSpPr>
        <p:grpSpPr bwMode="auto">
          <a:xfrm>
            <a:off x="3990975" y="1933575"/>
            <a:ext cx="976313" cy="609600"/>
            <a:chOff x="3417" y="2938"/>
            <a:chExt cx="615" cy="384"/>
          </a:xfrm>
        </p:grpSpPr>
        <p:sp>
          <p:nvSpPr>
            <p:cNvPr id="640057" name="AutoShape 5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4862" name="Line 58"/>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4838" name="Group 59"/>
          <p:cNvGrpSpPr>
            <a:grpSpLocks/>
          </p:cNvGrpSpPr>
          <p:nvPr/>
        </p:nvGrpSpPr>
        <p:grpSpPr bwMode="auto">
          <a:xfrm>
            <a:off x="4084638" y="2106613"/>
            <a:ext cx="304800" cy="304800"/>
            <a:chOff x="3894" y="2760"/>
            <a:chExt cx="192" cy="192"/>
          </a:xfrm>
        </p:grpSpPr>
        <p:sp>
          <p:nvSpPr>
            <p:cNvPr id="34859" name="Oval 60"/>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860" name="Oval 61"/>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4839" name="Line 64"/>
          <p:cNvSpPr>
            <a:spLocks noChangeShapeType="1"/>
          </p:cNvSpPr>
          <p:nvPr/>
        </p:nvSpPr>
        <p:spPr bwMode="auto">
          <a:xfrm>
            <a:off x="6745288" y="1919288"/>
            <a:ext cx="0" cy="609600"/>
          </a:xfrm>
          <a:prstGeom prst="line">
            <a:avLst/>
          </a:prstGeom>
          <a:noFill/>
          <a:ln w="38100">
            <a:solidFill>
              <a:schemeClr val="tx1"/>
            </a:solidFill>
            <a:round/>
            <a:headEnd/>
            <a:tailEnd/>
          </a:ln>
        </p:spPr>
        <p:txBody>
          <a:bodyPr/>
          <a:lstStyle/>
          <a:p>
            <a:endParaRPr lang="en-US" dirty="0">
              <a:latin typeface="Arial" pitchFamily="34" charset="0"/>
              <a:cs typeface="Arial" pitchFamily="34" charset="0"/>
            </a:endParaRPr>
          </a:p>
        </p:txBody>
      </p:sp>
      <p:sp>
        <p:nvSpPr>
          <p:cNvPr id="34840" name="Line 68"/>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4841" name="Group 69"/>
          <p:cNvGrpSpPr>
            <a:grpSpLocks/>
          </p:cNvGrpSpPr>
          <p:nvPr/>
        </p:nvGrpSpPr>
        <p:grpSpPr bwMode="auto">
          <a:xfrm>
            <a:off x="7385050" y="2943225"/>
            <a:ext cx="976313" cy="609600"/>
            <a:chOff x="3417" y="2938"/>
            <a:chExt cx="615" cy="384"/>
          </a:xfrm>
        </p:grpSpPr>
        <p:sp>
          <p:nvSpPr>
            <p:cNvPr id="640070" name="AutoShape 70"/>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4858" name="Line 71"/>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34842" name="Freeform 72"/>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4843" name="Freeform 73"/>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4844" name="Group 74"/>
          <p:cNvGrpSpPr>
            <a:grpSpLocks/>
          </p:cNvGrpSpPr>
          <p:nvPr/>
        </p:nvGrpSpPr>
        <p:grpSpPr bwMode="auto">
          <a:xfrm>
            <a:off x="7512050" y="3127375"/>
            <a:ext cx="304800" cy="304800"/>
            <a:chOff x="3894" y="2760"/>
            <a:chExt cx="192" cy="192"/>
          </a:xfrm>
        </p:grpSpPr>
        <p:sp>
          <p:nvSpPr>
            <p:cNvPr id="34855" name="Oval 75"/>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856" name="Oval 76"/>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4845" name="AutoShape 77"/>
          <p:cNvSpPr>
            <a:spLocks noChangeArrowheads="1"/>
          </p:cNvSpPr>
          <p:nvPr/>
        </p:nvSpPr>
        <p:spPr bwMode="auto">
          <a:xfrm flipH="1">
            <a:off x="4341813" y="3160713"/>
            <a:ext cx="700087" cy="784225"/>
          </a:xfrm>
          <a:prstGeom prst="wedgeRoundRectCallout">
            <a:avLst>
              <a:gd name="adj1" fmla="val -159755"/>
              <a:gd name="adj2" fmla="val 19230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34847" name="AutoShape 50"/>
          <p:cNvSpPr>
            <a:spLocks noChangeArrowheads="1"/>
          </p:cNvSpPr>
          <p:nvPr/>
        </p:nvSpPr>
        <p:spPr bwMode="auto">
          <a:xfrm flipH="1">
            <a:off x="5988050" y="1846263"/>
            <a:ext cx="911225" cy="784225"/>
          </a:xfrm>
          <a:prstGeom prst="wedgeRoundRectCallout">
            <a:avLst>
              <a:gd name="adj1" fmla="val 70380"/>
              <a:gd name="adj2" fmla="val 362750"/>
              <a:gd name="adj3" fmla="val 16667"/>
            </a:avLst>
          </a:prstGeom>
          <a:noFill/>
          <a:ln w="38100" algn="ctr">
            <a:solidFill>
              <a:srgbClr val="FF0000"/>
            </a:solidFill>
            <a:prstDash val="dash"/>
            <a:miter lim="800000"/>
            <a:headEnd/>
            <a:tailEnd/>
          </a:ln>
        </p:spPr>
        <p:txBody>
          <a:bodyPr/>
          <a:lstStyle/>
          <a:p>
            <a:pPr algn="ctr"/>
            <a:endParaRPr lang="en-US" sz="2800" dirty="0">
              <a:latin typeface="Arial" pitchFamily="34" charset="0"/>
              <a:cs typeface="Arial" pitchFamily="34" charset="0"/>
            </a:endParaRPr>
          </a:p>
        </p:txBody>
      </p:sp>
      <p:grpSp>
        <p:nvGrpSpPr>
          <p:cNvPr id="34848" name="Group 78"/>
          <p:cNvGrpSpPr>
            <a:grpSpLocks/>
          </p:cNvGrpSpPr>
          <p:nvPr/>
        </p:nvGrpSpPr>
        <p:grpSpPr bwMode="auto">
          <a:xfrm>
            <a:off x="6392863" y="2092325"/>
            <a:ext cx="304800" cy="304800"/>
            <a:chOff x="3894" y="2760"/>
            <a:chExt cx="192" cy="192"/>
          </a:xfrm>
          <a:effectLst>
            <a:glow rad="139700">
              <a:schemeClr val="accent3">
                <a:satMod val="175000"/>
                <a:alpha val="40000"/>
              </a:schemeClr>
            </a:glow>
          </a:effectLst>
        </p:grpSpPr>
        <p:sp>
          <p:nvSpPr>
            <p:cNvPr id="34849" name="Oval 79"/>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4850" name="Oval 80"/>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2"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3"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4"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65"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grpSp>
        <p:nvGrpSpPr>
          <p:cNvPr id="13" name="Group 29">
            <a:extLst>
              <a:ext uri="{FF2B5EF4-FFF2-40B4-BE49-F238E27FC236}">
                <a16:creationId xmlns:a16="http://schemas.microsoft.com/office/drawing/2014/main" id="{84AD1F89-0C76-C30A-A3AF-6B9E9E1881BC}"/>
              </a:ext>
            </a:extLst>
          </p:cNvPr>
          <p:cNvGrpSpPr>
            <a:grpSpLocks/>
          </p:cNvGrpSpPr>
          <p:nvPr/>
        </p:nvGrpSpPr>
        <p:grpSpPr bwMode="auto">
          <a:xfrm>
            <a:off x="4448175" y="3960813"/>
            <a:ext cx="427038" cy="622300"/>
            <a:chOff x="2208" y="1920"/>
            <a:chExt cx="1152" cy="1680"/>
          </a:xfrm>
        </p:grpSpPr>
        <p:sp>
          <p:nvSpPr>
            <p:cNvPr id="14" name="Oval 30">
              <a:extLst>
                <a:ext uri="{FF2B5EF4-FFF2-40B4-BE49-F238E27FC236}">
                  <a16:creationId xmlns:a16="http://schemas.microsoft.com/office/drawing/2014/main" id="{FDDC2D6D-6942-D564-FF9E-8560D772E3B3}"/>
                </a:ext>
              </a:extLst>
            </p:cNvPr>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5" name="Oval 31">
              <a:extLst>
                <a:ext uri="{FF2B5EF4-FFF2-40B4-BE49-F238E27FC236}">
                  <a16:creationId xmlns:a16="http://schemas.microsoft.com/office/drawing/2014/main" id="{B632C8E1-B577-ACBB-7482-82501B2A9B08}"/>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6" name="AutoShape 32">
              <a:extLst>
                <a:ext uri="{FF2B5EF4-FFF2-40B4-BE49-F238E27FC236}">
                  <a16:creationId xmlns:a16="http://schemas.microsoft.com/office/drawing/2014/main" id="{D67611F7-3238-D725-2B38-5F9D05ED571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7" name="AutoShape 33">
              <a:extLst>
                <a:ext uri="{FF2B5EF4-FFF2-40B4-BE49-F238E27FC236}">
                  <a16:creationId xmlns:a16="http://schemas.microsoft.com/office/drawing/2014/main" id="{A909E740-6CB4-C08A-72FF-6BAE519B3E00}"/>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18" name="Group 39">
            <a:extLst>
              <a:ext uri="{FF2B5EF4-FFF2-40B4-BE49-F238E27FC236}">
                <a16:creationId xmlns:a16="http://schemas.microsoft.com/office/drawing/2014/main" id="{56A9C460-8C67-7090-5707-EF0474295B32}"/>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19" name="Freeform 40">
              <a:extLst>
                <a:ext uri="{FF2B5EF4-FFF2-40B4-BE49-F238E27FC236}">
                  <a16:creationId xmlns:a16="http://schemas.microsoft.com/office/drawing/2014/main" id="{259651F1-332A-ADD1-26A3-82A049AD435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41">
              <a:extLst>
                <a:ext uri="{FF2B5EF4-FFF2-40B4-BE49-F238E27FC236}">
                  <a16:creationId xmlns:a16="http://schemas.microsoft.com/office/drawing/2014/main" id="{FAAB4C66-C17A-F776-7AF7-B215B5A25A9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42">
              <a:extLst>
                <a:ext uri="{FF2B5EF4-FFF2-40B4-BE49-F238E27FC236}">
                  <a16:creationId xmlns:a16="http://schemas.microsoft.com/office/drawing/2014/main" id="{AAA5B619-D69C-A109-76D2-584EEE644991}"/>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43">
              <a:extLst>
                <a:ext uri="{FF2B5EF4-FFF2-40B4-BE49-F238E27FC236}">
                  <a16:creationId xmlns:a16="http://schemas.microsoft.com/office/drawing/2014/main" id="{A7627389-F94A-8B58-1F0D-2D5E7A8E786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44">
              <a:extLst>
                <a:ext uri="{FF2B5EF4-FFF2-40B4-BE49-F238E27FC236}">
                  <a16:creationId xmlns:a16="http://schemas.microsoft.com/office/drawing/2014/main" id="{EB140D0C-B6DB-6257-0FFB-CD48CB3152B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45">
              <a:extLst>
                <a:ext uri="{FF2B5EF4-FFF2-40B4-BE49-F238E27FC236}">
                  <a16:creationId xmlns:a16="http://schemas.microsoft.com/office/drawing/2014/main" id="{9297A9F3-00D0-35AC-823F-935CA67AE04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46">
              <a:extLst>
                <a:ext uri="{FF2B5EF4-FFF2-40B4-BE49-F238E27FC236}">
                  <a16:creationId xmlns:a16="http://schemas.microsoft.com/office/drawing/2014/main" id="{52741BD5-49DE-CF60-0FBF-0D627EE46B76}"/>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47">
              <a:extLst>
                <a:ext uri="{FF2B5EF4-FFF2-40B4-BE49-F238E27FC236}">
                  <a16:creationId xmlns:a16="http://schemas.microsoft.com/office/drawing/2014/main" id="{283D9117-BFDC-3B91-30B4-17FD4EFEF704}"/>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 name="Freeform 48">
              <a:extLst>
                <a:ext uri="{FF2B5EF4-FFF2-40B4-BE49-F238E27FC236}">
                  <a16:creationId xmlns:a16="http://schemas.microsoft.com/office/drawing/2014/main" id="{5652C073-3DA4-24C7-F1E1-8360C1893350}"/>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05556E-6 7.99537E-6 C 0.03941 0.05841 0.079 0.11704 0.08525 0.18378 C 0.0915 0.25053 0.06459 0.32538 0.03768 0.40047 " pathEditMode="relative" ptsTypes="aaA">
                                      <p:cBhvr>
                                        <p:cTn id="6"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1"/>
          <p:cNvSpPr>
            <a:spLocks noGrp="1"/>
          </p:cNvSpPr>
          <p:nvPr>
            <p:ph type="ftr" sz="quarter" idx="10"/>
          </p:nvPr>
        </p:nvSpPr>
        <p:spPr>
          <a:noFill/>
        </p:spPr>
        <p:txBody>
          <a:bodyPr/>
          <a:lstStyle/>
          <a:p>
            <a:r>
              <a:rPr lang="en-US" dirty="0"/>
              <a:t>Art of Multiprocessor Programming</a:t>
            </a:r>
          </a:p>
        </p:txBody>
      </p:sp>
      <p:sp>
        <p:nvSpPr>
          <p:cNvPr id="35843" name="Slide Number Placeholder 2"/>
          <p:cNvSpPr>
            <a:spLocks noGrp="1"/>
          </p:cNvSpPr>
          <p:nvPr>
            <p:ph type="sldNum" sz="quarter" idx="11"/>
          </p:nvPr>
        </p:nvSpPr>
        <p:spPr>
          <a:noFill/>
        </p:spPr>
        <p:txBody>
          <a:bodyPr/>
          <a:lstStyle/>
          <a:p>
            <a:fld id="{91EA2537-DE9E-4257-9E04-941C93A6AC1D}" type="slidenum">
              <a:rPr lang="x-none" smtClean="0"/>
              <a:pPr/>
              <a:t>33</a:t>
            </a:fld>
            <a:endParaRPr lang="en-US" dirty="0"/>
          </a:p>
        </p:txBody>
      </p:sp>
      <p:sp>
        <p:nvSpPr>
          <p:cNvPr id="3584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3392297-5172-4BDE-B17C-1E5F786C654A}" type="slidenum">
              <a:rPr lang="x-none" sz="1400">
                <a:solidFill>
                  <a:srgbClr val="FFFF00"/>
                </a:solidFill>
                <a:latin typeface="Arial" pitchFamily="34" charset="0"/>
                <a:cs typeface="Arial" pitchFamily="34" charset="0"/>
              </a:rPr>
              <a:pPr/>
              <a:t>33</a:t>
            </a:fld>
            <a:endParaRPr lang="en-US" sz="1400" dirty="0">
              <a:solidFill>
                <a:srgbClr val="FFFF00"/>
              </a:solidFill>
              <a:latin typeface="Arial" pitchFamily="34" charset="0"/>
              <a:cs typeface="Arial" pitchFamily="34" charset="0"/>
            </a:endParaRPr>
          </a:p>
        </p:txBody>
      </p:sp>
      <p:sp>
        <p:nvSpPr>
          <p:cNvPr id="642053" name="AutoShape 5"/>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5846" name="Rectangle 6"/>
          <p:cNvSpPr>
            <a:spLocks noGrp="1" noChangeArrowheads="1"/>
          </p:cNvSpPr>
          <p:nvPr>
            <p:ph type="title" idx="4294967295"/>
          </p:nvPr>
        </p:nvSpPr>
        <p:spPr/>
        <p:txBody>
          <a:bodyPr/>
          <a:lstStyle/>
          <a:p>
            <a:r>
              <a:rPr lang="en-US" dirty="0"/>
              <a:t>Dequeuer</a:t>
            </a:r>
          </a:p>
        </p:txBody>
      </p:sp>
      <p:grpSp>
        <p:nvGrpSpPr>
          <p:cNvPr id="35849" name="Group 20"/>
          <p:cNvGrpSpPr>
            <a:grpSpLocks/>
          </p:cNvGrpSpPr>
          <p:nvPr/>
        </p:nvGrpSpPr>
        <p:grpSpPr bwMode="auto">
          <a:xfrm>
            <a:off x="6553200" y="4672013"/>
            <a:ext cx="304800" cy="304800"/>
            <a:chOff x="3894" y="2760"/>
            <a:chExt cx="192" cy="192"/>
          </a:xfrm>
          <a:effectLst>
            <a:glow rad="101600">
              <a:schemeClr val="accent3">
                <a:satMod val="175000"/>
                <a:alpha val="40000"/>
              </a:schemeClr>
            </a:glow>
          </a:effectLst>
        </p:grpSpPr>
        <p:sp>
          <p:nvSpPr>
            <p:cNvPr id="35904" name="Oval 21"/>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5905" name="Oval 22"/>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5850" name="Group 25"/>
          <p:cNvGrpSpPr>
            <a:grpSpLocks/>
          </p:cNvGrpSpPr>
          <p:nvPr/>
        </p:nvGrpSpPr>
        <p:grpSpPr bwMode="auto">
          <a:xfrm>
            <a:off x="4452938" y="3162300"/>
            <a:ext cx="427037" cy="622300"/>
            <a:chOff x="2208" y="1920"/>
            <a:chExt cx="1152" cy="1680"/>
          </a:xfrm>
        </p:grpSpPr>
        <p:sp>
          <p:nvSpPr>
            <p:cNvPr id="35900" name="Oval 26"/>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5901" name="Oval 2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5902" name="AutoShape 2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5903" name="AutoShape 2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5852" name="Freeform 31"/>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5854" name="Freeform 38"/>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5856" name="Rectangle 41"/>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2</a:t>
            </a:r>
          </a:p>
        </p:txBody>
      </p:sp>
      <p:sp>
        <p:nvSpPr>
          <p:cNvPr id="642100" name="Text Box 52"/>
          <p:cNvSpPr txBox="1">
            <a:spLocks noChangeArrowheads="1"/>
          </p:cNvSpPr>
          <p:nvPr/>
        </p:nvSpPr>
        <p:spPr bwMode="auto">
          <a:xfrm>
            <a:off x="5461000" y="239713"/>
            <a:ext cx="3386138" cy="946150"/>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Make first Node new sentinel</a:t>
            </a:r>
          </a:p>
        </p:txBody>
      </p:sp>
      <p:sp>
        <p:nvSpPr>
          <p:cNvPr id="35859" name="AutoShape 55"/>
          <p:cNvSpPr>
            <a:spLocks noChangeArrowheads="1"/>
          </p:cNvSpPr>
          <p:nvPr/>
        </p:nvSpPr>
        <p:spPr bwMode="auto">
          <a:xfrm flipH="1">
            <a:off x="4341813" y="3160713"/>
            <a:ext cx="700087" cy="784225"/>
          </a:xfrm>
          <a:prstGeom prst="wedgeRoundRectCallout">
            <a:avLst>
              <a:gd name="adj1" fmla="val -159755"/>
              <a:gd name="adj2" fmla="val 19230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642104" name="Line 56"/>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5" name="Group 57"/>
          <p:cNvGrpSpPr>
            <a:grpSpLocks/>
          </p:cNvGrpSpPr>
          <p:nvPr/>
        </p:nvGrpSpPr>
        <p:grpSpPr bwMode="auto">
          <a:xfrm>
            <a:off x="3990975" y="1933575"/>
            <a:ext cx="976313" cy="609600"/>
            <a:chOff x="3417" y="2938"/>
            <a:chExt cx="615" cy="384"/>
          </a:xfrm>
        </p:grpSpPr>
        <p:sp>
          <p:nvSpPr>
            <p:cNvPr id="642106" name="AutoShape 5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5890" name="Line 5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5862" name="Group 60"/>
          <p:cNvGrpSpPr>
            <a:grpSpLocks/>
          </p:cNvGrpSpPr>
          <p:nvPr/>
        </p:nvGrpSpPr>
        <p:grpSpPr bwMode="auto">
          <a:xfrm>
            <a:off x="6256338" y="1919288"/>
            <a:ext cx="976312" cy="609600"/>
            <a:chOff x="3417" y="2938"/>
            <a:chExt cx="615" cy="384"/>
          </a:xfrm>
        </p:grpSpPr>
        <p:sp>
          <p:nvSpPr>
            <p:cNvPr id="642109" name="AutoShape 61"/>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5888" name="Line 62"/>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642114" name="Line 66"/>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5864" name="Group 67"/>
          <p:cNvGrpSpPr>
            <a:grpSpLocks/>
          </p:cNvGrpSpPr>
          <p:nvPr/>
        </p:nvGrpSpPr>
        <p:grpSpPr bwMode="auto">
          <a:xfrm>
            <a:off x="7385050" y="2943225"/>
            <a:ext cx="976313" cy="609600"/>
            <a:chOff x="3417" y="2938"/>
            <a:chExt cx="615" cy="384"/>
          </a:xfrm>
        </p:grpSpPr>
        <p:sp>
          <p:nvSpPr>
            <p:cNvPr id="642116" name="AutoShape 6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5886" name="Line 6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35865" name="Freeform 70"/>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5866" name="Freeform 71"/>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8" name="Group 72"/>
          <p:cNvGrpSpPr>
            <a:grpSpLocks/>
          </p:cNvGrpSpPr>
          <p:nvPr/>
        </p:nvGrpSpPr>
        <p:grpSpPr bwMode="auto">
          <a:xfrm>
            <a:off x="4084638" y="2106613"/>
            <a:ext cx="304800" cy="304800"/>
            <a:chOff x="3894" y="2760"/>
            <a:chExt cx="192" cy="192"/>
          </a:xfrm>
        </p:grpSpPr>
        <p:sp>
          <p:nvSpPr>
            <p:cNvPr id="35883" name="Oval 73"/>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5884" name="Oval 74"/>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42123" name="Freeform 75"/>
          <p:cNvSpPr>
            <a:spLocks/>
          </p:cNvSpPr>
          <p:nvPr/>
        </p:nvSpPr>
        <p:spPr bwMode="auto">
          <a:xfrm>
            <a:off x="2547938" y="1736725"/>
            <a:ext cx="3522662" cy="482600"/>
          </a:xfrm>
          <a:custGeom>
            <a:avLst/>
            <a:gdLst>
              <a:gd name="T0" fmla="*/ 0 w 2219"/>
              <a:gd name="T1" fmla="*/ 2147483647 h 304"/>
              <a:gd name="T2" fmla="*/ 2147483647 w 2219"/>
              <a:gd name="T3" fmla="*/ 2147483647 h 304"/>
              <a:gd name="T4" fmla="*/ 2147483647 w 2219"/>
              <a:gd name="T5" fmla="*/ 2147483647 h 304"/>
              <a:gd name="T6" fmla="*/ 2147483647 w 2219"/>
              <a:gd name="T7" fmla="*/ 2147483647 h 304"/>
              <a:gd name="T8" fmla="*/ 2147483647 w 2219"/>
              <a:gd name="T9" fmla="*/ 2147483647 h 304"/>
              <a:gd name="T10" fmla="*/ 0 60000 65536"/>
              <a:gd name="T11" fmla="*/ 0 60000 65536"/>
              <a:gd name="T12" fmla="*/ 0 60000 65536"/>
              <a:gd name="T13" fmla="*/ 0 60000 65536"/>
              <a:gd name="T14" fmla="*/ 0 60000 65536"/>
              <a:gd name="T15" fmla="*/ 0 w 2219"/>
              <a:gd name="T16" fmla="*/ 0 h 304"/>
              <a:gd name="T17" fmla="*/ 2219 w 2219"/>
              <a:gd name="T18" fmla="*/ 304 h 304"/>
            </a:gdLst>
            <a:ahLst/>
            <a:cxnLst>
              <a:cxn ang="T10">
                <a:pos x="T0" y="T1"/>
              </a:cxn>
              <a:cxn ang="T11">
                <a:pos x="T2" y="T3"/>
              </a:cxn>
              <a:cxn ang="T12">
                <a:pos x="T4" y="T5"/>
              </a:cxn>
              <a:cxn ang="T13">
                <a:pos x="T6" y="T7"/>
              </a:cxn>
              <a:cxn ang="T14">
                <a:pos x="T8" y="T9"/>
              </a:cxn>
            </a:cxnLst>
            <a:rect l="T15" t="T16" r="T17" b="T18"/>
            <a:pathLst>
              <a:path w="2219" h="304">
                <a:moveTo>
                  <a:pt x="0" y="304"/>
                </a:moveTo>
                <a:cubicBezTo>
                  <a:pt x="41" y="293"/>
                  <a:pt x="82" y="283"/>
                  <a:pt x="180" y="237"/>
                </a:cubicBezTo>
                <a:cubicBezTo>
                  <a:pt x="278" y="191"/>
                  <a:pt x="308" y="60"/>
                  <a:pt x="586" y="30"/>
                </a:cubicBezTo>
                <a:cubicBezTo>
                  <a:pt x="864" y="0"/>
                  <a:pt x="1579" y="16"/>
                  <a:pt x="1851" y="58"/>
                </a:cubicBezTo>
                <a:cubicBezTo>
                  <a:pt x="2123" y="100"/>
                  <a:pt x="2171" y="192"/>
                  <a:pt x="2219" y="285"/>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5869" name="Group 76"/>
          <p:cNvGrpSpPr>
            <a:grpSpLocks/>
          </p:cNvGrpSpPr>
          <p:nvPr/>
        </p:nvGrpSpPr>
        <p:grpSpPr bwMode="auto">
          <a:xfrm>
            <a:off x="7512050" y="3127375"/>
            <a:ext cx="304800" cy="304800"/>
            <a:chOff x="3894" y="2760"/>
            <a:chExt cx="192" cy="192"/>
          </a:xfrm>
        </p:grpSpPr>
        <p:sp>
          <p:nvSpPr>
            <p:cNvPr id="35881" name="Oval 77"/>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5882" name="Oval 78"/>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5870" name="Group 79"/>
          <p:cNvGrpSpPr>
            <a:grpSpLocks/>
          </p:cNvGrpSpPr>
          <p:nvPr/>
        </p:nvGrpSpPr>
        <p:grpSpPr bwMode="auto">
          <a:xfrm>
            <a:off x="6380163" y="2109788"/>
            <a:ext cx="304800" cy="304800"/>
            <a:chOff x="3894" y="2760"/>
            <a:chExt cx="192" cy="192"/>
          </a:xfrm>
        </p:grpSpPr>
        <p:sp>
          <p:nvSpPr>
            <p:cNvPr id="35879" name="Oval 80"/>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5880" name="Oval 81"/>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 name="Group 82"/>
          <p:cNvGrpSpPr>
            <a:grpSpLocks/>
          </p:cNvGrpSpPr>
          <p:nvPr/>
        </p:nvGrpSpPr>
        <p:grpSpPr bwMode="auto">
          <a:xfrm>
            <a:off x="6380163" y="2098675"/>
            <a:ext cx="304800" cy="304800"/>
            <a:chOff x="3894" y="2760"/>
            <a:chExt cx="192" cy="192"/>
          </a:xfrm>
        </p:grpSpPr>
        <p:sp>
          <p:nvSpPr>
            <p:cNvPr id="35877" name="Oval 83"/>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5878" name="Oval 84"/>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6"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7"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8"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69"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70"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15" name="Group 29">
            <a:extLst>
              <a:ext uri="{FF2B5EF4-FFF2-40B4-BE49-F238E27FC236}">
                <a16:creationId xmlns:a16="http://schemas.microsoft.com/office/drawing/2014/main" id="{9EF45A52-3DB8-E0F9-DC6B-9D85613BCDA8}"/>
              </a:ext>
            </a:extLst>
          </p:cNvPr>
          <p:cNvGrpSpPr>
            <a:grpSpLocks/>
          </p:cNvGrpSpPr>
          <p:nvPr/>
        </p:nvGrpSpPr>
        <p:grpSpPr bwMode="auto">
          <a:xfrm>
            <a:off x="4448175" y="3960813"/>
            <a:ext cx="427038" cy="622300"/>
            <a:chOff x="2208" y="1920"/>
            <a:chExt cx="1152" cy="1680"/>
          </a:xfrm>
        </p:grpSpPr>
        <p:sp>
          <p:nvSpPr>
            <p:cNvPr id="16" name="Oval 30">
              <a:extLst>
                <a:ext uri="{FF2B5EF4-FFF2-40B4-BE49-F238E27FC236}">
                  <a16:creationId xmlns:a16="http://schemas.microsoft.com/office/drawing/2014/main" id="{78FA664F-DA2A-302F-82D8-0F964D032462}"/>
                </a:ext>
              </a:extLst>
            </p:cNvPr>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7" name="Oval 31">
              <a:extLst>
                <a:ext uri="{FF2B5EF4-FFF2-40B4-BE49-F238E27FC236}">
                  <a16:creationId xmlns:a16="http://schemas.microsoft.com/office/drawing/2014/main" id="{E2F9197F-0AFD-9114-9A0E-5721DC3E47F9}"/>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8" name="AutoShape 32">
              <a:extLst>
                <a:ext uri="{FF2B5EF4-FFF2-40B4-BE49-F238E27FC236}">
                  <a16:creationId xmlns:a16="http://schemas.microsoft.com/office/drawing/2014/main" id="{D165F8A7-5CF9-64F8-E688-F2C8DBAE7B68}"/>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9" name="AutoShape 33">
              <a:extLst>
                <a:ext uri="{FF2B5EF4-FFF2-40B4-BE49-F238E27FC236}">
                  <a16:creationId xmlns:a16="http://schemas.microsoft.com/office/drawing/2014/main" id="{B4030FB2-019E-B7D9-C092-654A55C61146}"/>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20" name="Group 39">
            <a:extLst>
              <a:ext uri="{FF2B5EF4-FFF2-40B4-BE49-F238E27FC236}">
                <a16:creationId xmlns:a16="http://schemas.microsoft.com/office/drawing/2014/main" id="{527A9E0E-8128-23EE-45CD-5DA511138FF8}"/>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21" name="Freeform 40">
              <a:extLst>
                <a:ext uri="{FF2B5EF4-FFF2-40B4-BE49-F238E27FC236}">
                  <a16:creationId xmlns:a16="http://schemas.microsoft.com/office/drawing/2014/main" id="{B07E367F-4AEE-7044-A68F-749FB0D8417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41">
              <a:extLst>
                <a:ext uri="{FF2B5EF4-FFF2-40B4-BE49-F238E27FC236}">
                  <a16:creationId xmlns:a16="http://schemas.microsoft.com/office/drawing/2014/main" id="{20415C02-D35F-6C33-E69C-49099B32224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42">
              <a:extLst>
                <a:ext uri="{FF2B5EF4-FFF2-40B4-BE49-F238E27FC236}">
                  <a16:creationId xmlns:a16="http://schemas.microsoft.com/office/drawing/2014/main" id="{43233D16-FFEC-D9CE-5505-036D1826A7CA}"/>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43">
              <a:extLst>
                <a:ext uri="{FF2B5EF4-FFF2-40B4-BE49-F238E27FC236}">
                  <a16:creationId xmlns:a16="http://schemas.microsoft.com/office/drawing/2014/main" id="{5FB903A7-0B1B-9245-6DF1-16776FF4FD2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44">
              <a:extLst>
                <a:ext uri="{FF2B5EF4-FFF2-40B4-BE49-F238E27FC236}">
                  <a16:creationId xmlns:a16="http://schemas.microsoft.com/office/drawing/2014/main" id="{8FA34E1D-8148-4DA0-E75C-E32742DE188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45">
              <a:extLst>
                <a:ext uri="{FF2B5EF4-FFF2-40B4-BE49-F238E27FC236}">
                  <a16:creationId xmlns:a16="http://schemas.microsoft.com/office/drawing/2014/main" id="{95529415-69EA-CE2E-8D96-BDD6BA024B71}"/>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 name="Freeform 46">
              <a:extLst>
                <a:ext uri="{FF2B5EF4-FFF2-40B4-BE49-F238E27FC236}">
                  <a16:creationId xmlns:a16="http://schemas.microsoft.com/office/drawing/2014/main" id="{331D1818-AD97-C9B0-F24D-F850E7357564}"/>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8" name="Freeform 47">
              <a:extLst>
                <a:ext uri="{FF2B5EF4-FFF2-40B4-BE49-F238E27FC236}">
                  <a16:creationId xmlns:a16="http://schemas.microsoft.com/office/drawing/2014/main" id="{1C22F03F-E4FC-725F-ACF6-A2E1BCE6104A}"/>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9" name="Freeform 48">
              <a:extLst>
                <a:ext uri="{FF2B5EF4-FFF2-40B4-BE49-F238E27FC236}">
                  <a16:creationId xmlns:a16="http://schemas.microsoft.com/office/drawing/2014/main" id="{1D828929-2913-B33B-84D9-D639DB331366}"/>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2100"/>
                                        </p:tgtEl>
                                        <p:attrNameLst>
                                          <p:attrName>style.visibility</p:attrName>
                                        </p:attrNameLst>
                                      </p:cBhvr>
                                      <p:to>
                                        <p:strVal val="visible"/>
                                      </p:to>
                                    </p:set>
                                    <p:animEffect transition="in" filter="blinds(horizontal)">
                                      <p:cBhvr>
                                        <p:cTn id="7" dur="500"/>
                                        <p:tgtEl>
                                          <p:spTgt spid="642100"/>
                                        </p:tgtEl>
                                      </p:cBhvr>
                                    </p:animEffec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642104"/>
                                        </p:tgtEl>
                                      </p:cBhvr>
                                    </p:animEffect>
                                    <p:set>
                                      <p:cBhvr>
                                        <p:cTn id="11" dur="1" fill="hold">
                                          <p:stCondLst>
                                            <p:cond delay="499"/>
                                          </p:stCondLst>
                                        </p:cTn>
                                        <p:tgtEl>
                                          <p:spTgt spid="642104"/>
                                        </p:tgtEl>
                                        <p:attrNameLst>
                                          <p:attrName>style.visibility</p:attrName>
                                        </p:attrNameLst>
                                      </p:cBhvr>
                                      <p:to>
                                        <p:strVal val="hidden"/>
                                      </p:to>
                                    </p:se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642123"/>
                                        </p:tgtEl>
                                        <p:attrNameLst>
                                          <p:attrName>style.visibility</p:attrName>
                                        </p:attrNameLst>
                                      </p:cBhvr>
                                      <p:to>
                                        <p:strVal val="visible"/>
                                      </p:to>
                                    </p:set>
                                    <p:animEffect transition="in" filter="blinds(horizontal)">
                                      <p:cBhvr>
                                        <p:cTn id="15" dur="500"/>
                                        <p:tgtEl>
                                          <p:spTgt spid="642123"/>
                                        </p:tgtEl>
                                      </p:cBhvr>
                                    </p:animEffect>
                                  </p:childTnLst>
                                </p:cTn>
                              </p:par>
                            </p:childTnLst>
                          </p:cTn>
                        </p:par>
                        <p:par>
                          <p:cTn id="16" fill="hold">
                            <p:stCondLst>
                              <p:cond delay="1500"/>
                            </p:stCondLst>
                            <p:childTnLst>
                              <p:par>
                                <p:cTn id="17" presetID="3" presetClass="exit" presetSubtype="10" fill="hold" nodeType="afterEffect">
                                  <p:stCondLst>
                                    <p:cond delay="0"/>
                                  </p:stCondLst>
                                  <p:childTnLst>
                                    <p:animEffect transition="out" filter="blinds(horizontal)">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3" presetClass="exit" presetSubtype="10" fill="hold" grpId="0" nodeType="withEffect">
                                  <p:stCondLst>
                                    <p:cond delay="0"/>
                                  </p:stCondLst>
                                  <p:childTnLst>
                                    <p:animEffect transition="out" filter="blinds(horizontal)">
                                      <p:cBhvr>
                                        <p:cTn id="21" dur="500"/>
                                        <p:tgtEl>
                                          <p:spTgt spid="642114"/>
                                        </p:tgtEl>
                                      </p:cBhvr>
                                    </p:animEffect>
                                    <p:set>
                                      <p:cBhvr>
                                        <p:cTn id="22" dur="1" fill="hold">
                                          <p:stCondLst>
                                            <p:cond delay="499"/>
                                          </p:stCondLst>
                                        </p:cTn>
                                        <p:tgtEl>
                                          <p:spTgt spid="642114"/>
                                        </p:tgtEl>
                                        <p:attrNameLst>
                                          <p:attrName>style.visibility</p:attrName>
                                        </p:attrNameLst>
                                      </p:cBhvr>
                                      <p:to>
                                        <p:strVal val="hidden"/>
                                      </p:to>
                                    </p:set>
                                  </p:childTnLst>
                                </p:cTn>
                              </p:par>
                              <p:par>
                                <p:cTn id="23" presetID="3" presetClass="exit" presetSubtype="10" fill="hold" nodeType="withEffect">
                                  <p:stCondLst>
                                    <p:cond delay="0"/>
                                  </p:stCondLst>
                                  <p:childTnLst>
                                    <p:animEffect transition="out" filter="blinds(horizontal)">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childTnLst>
                          </p:cTn>
                        </p:par>
                        <p:par>
                          <p:cTn id="26" fill="hold">
                            <p:stCondLst>
                              <p:cond delay="2000"/>
                            </p:stCondLst>
                            <p:childTnLst>
                              <p:par>
                                <p:cTn id="27" presetID="3" presetClass="exit" presetSubtype="10" fill="hold" nodeType="afterEffect">
                                  <p:stCondLst>
                                    <p:cond delay="0"/>
                                  </p:stCondLst>
                                  <p:childTnLst>
                                    <p:animEffect transition="out" filter="blinds(horizontal)">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100" grpId="0"/>
      <p:bldP spid="642104" grpId="0" animBg="1"/>
      <p:bldP spid="642114" grpId="0" animBg="1"/>
      <p:bldP spid="6421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1"/>
          <p:cNvSpPr>
            <a:spLocks noGrp="1"/>
          </p:cNvSpPr>
          <p:nvPr>
            <p:ph type="ftr" sz="quarter" idx="10"/>
          </p:nvPr>
        </p:nvSpPr>
        <p:spPr>
          <a:noFill/>
        </p:spPr>
        <p:txBody>
          <a:bodyPr/>
          <a:lstStyle/>
          <a:p>
            <a:r>
              <a:rPr lang="en-US" dirty="0"/>
              <a:t>Art of Multiprocessor Programming</a:t>
            </a:r>
          </a:p>
        </p:txBody>
      </p:sp>
      <p:sp>
        <p:nvSpPr>
          <p:cNvPr id="36867" name="Slide Number Placeholder 2"/>
          <p:cNvSpPr>
            <a:spLocks noGrp="1"/>
          </p:cNvSpPr>
          <p:nvPr>
            <p:ph type="sldNum" sz="quarter" idx="11"/>
          </p:nvPr>
        </p:nvSpPr>
        <p:spPr>
          <a:noFill/>
        </p:spPr>
        <p:txBody>
          <a:bodyPr/>
          <a:lstStyle/>
          <a:p>
            <a:fld id="{4E68F6CE-2A5D-487D-8EE1-C789F7050E9D}" type="slidenum">
              <a:rPr lang="x-none" smtClean="0"/>
              <a:pPr/>
              <a:t>34</a:t>
            </a:fld>
            <a:endParaRPr lang="en-US" dirty="0"/>
          </a:p>
        </p:txBody>
      </p:sp>
      <p:sp>
        <p:nvSpPr>
          <p:cNvPr id="3686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A0A30C8-15B5-46E5-9808-32EFA811CBDE}" type="slidenum">
              <a:rPr lang="x-none" sz="1400">
                <a:solidFill>
                  <a:schemeClr val="tx1"/>
                </a:solidFill>
                <a:latin typeface="Arial" pitchFamily="34" charset="0"/>
                <a:cs typeface="Arial" pitchFamily="34" charset="0"/>
              </a:rPr>
              <a:pPr/>
              <a:t>34</a:t>
            </a:fld>
            <a:endParaRPr lang="en-US" sz="1400" dirty="0">
              <a:solidFill>
                <a:schemeClr val="tx1"/>
              </a:solidFill>
              <a:latin typeface="Arial" pitchFamily="34" charset="0"/>
              <a:cs typeface="Arial" pitchFamily="34" charset="0"/>
            </a:endParaRPr>
          </a:p>
        </p:txBody>
      </p:sp>
      <p:sp>
        <p:nvSpPr>
          <p:cNvPr id="648194"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6870" name="Rectangle 3"/>
          <p:cNvSpPr>
            <a:spLocks noGrp="1" noChangeArrowheads="1"/>
          </p:cNvSpPr>
          <p:nvPr>
            <p:ph type="title" idx="4294967295"/>
          </p:nvPr>
        </p:nvSpPr>
        <p:spPr/>
        <p:txBody>
          <a:bodyPr/>
          <a:lstStyle/>
          <a:p>
            <a:r>
              <a:rPr lang="en-US" dirty="0"/>
              <a:t>Dequeuer</a:t>
            </a:r>
          </a:p>
        </p:txBody>
      </p:sp>
      <p:grpSp>
        <p:nvGrpSpPr>
          <p:cNvPr id="36873" name="Group 6"/>
          <p:cNvGrpSpPr>
            <a:grpSpLocks/>
          </p:cNvGrpSpPr>
          <p:nvPr/>
        </p:nvGrpSpPr>
        <p:grpSpPr bwMode="auto">
          <a:xfrm>
            <a:off x="6553200" y="4672013"/>
            <a:ext cx="304800" cy="304800"/>
            <a:chOff x="3894" y="2760"/>
            <a:chExt cx="192" cy="192"/>
          </a:xfrm>
          <a:effectLst>
            <a:glow rad="101600">
              <a:schemeClr val="accent3">
                <a:satMod val="175000"/>
                <a:alpha val="40000"/>
              </a:schemeClr>
            </a:glow>
          </a:effectLst>
        </p:grpSpPr>
        <p:sp>
          <p:nvSpPr>
            <p:cNvPr id="36917" name="Oval 7"/>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6918" name="Oval 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6875" name="Freeform 15"/>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6877" name="Freeform 22"/>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6879" name="Rectangle 24"/>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1</a:t>
            </a:r>
          </a:p>
        </p:txBody>
      </p:sp>
      <p:sp>
        <p:nvSpPr>
          <p:cNvPr id="36881" name="Text Box 35"/>
          <p:cNvSpPr txBox="1">
            <a:spLocks noChangeArrowheads="1"/>
          </p:cNvSpPr>
          <p:nvPr/>
        </p:nvSpPr>
        <p:spPr bwMode="auto">
          <a:xfrm>
            <a:off x="5392738" y="3613150"/>
            <a:ext cx="2720975" cy="954088"/>
          </a:xfrm>
          <a:prstGeom prst="rect">
            <a:avLst/>
          </a:prstGeom>
          <a:noFill/>
          <a:ln w="38100" algn="ctr">
            <a:noFill/>
            <a:miter lim="800000"/>
            <a:headEnd/>
            <a:tailEnd/>
          </a:ln>
        </p:spPr>
        <p:txBody>
          <a:bodyPr>
            <a:spAutoFit/>
          </a:bodyPr>
          <a:lstStyle/>
          <a:p>
            <a:pPr algn="ctr"/>
            <a:r>
              <a:rPr lang="en-US" sz="2800" b="1" dirty="0">
                <a:solidFill>
                  <a:srgbClr val="FFFF00"/>
                </a:solidFill>
                <a:latin typeface="Arial" pitchFamily="34" charset="0"/>
                <a:cs typeface="Arial" pitchFamily="34" charset="0"/>
              </a:rPr>
              <a:t>Decrement</a:t>
            </a:r>
            <a:r>
              <a:rPr lang="en-US" sz="2800" dirty="0">
                <a:solidFill>
                  <a:srgbClr val="FFFF00"/>
                </a:solidFill>
                <a:latin typeface="Arial" pitchFamily="34" charset="0"/>
                <a:cs typeface="Arial" pitchFamily="34" charset="0"/>
              </a:rPr>
              <a:t> </a:t>
            </a:r>
            <a:r>
              <a:rPr lang="en-US" sz="2800" b="1" dirty="0">
                <a:solidFill>
                  <a:srgbClr val="FFFF00"/>
                </a:solidFill>
                <a:latin typeface="Consolas" panose="020B0609020204030204" pitchFamily="49" charset="0"/>
                <a:cs typeface="Courier New" panose="02070309020205020404" pitchFamily="49" charset="0"/>
              </a:rPr>
              <a:t>size</a:t>
            </a:r>
          </a:p>
        </p:txBody>
      </p:sp>
      <p:grpSp>
        <p:nvGrpSpPr>
          <p:cNvPr id="36882" name="Group 37"/>
          <p:cNvGrpSpPr>
            <a:grpSpLocks/>
          </p:cNvGrpSpPr>
          <p:nvPr/>
        </p:nvGrpSpPr>
        <p:grpSpPr bwMode="auto">
          <a:xfrm>
            <a:off x="6256338" y="1919288"/>
            <a:ext cx="976312" cy="609600"/>
            <a:chOff x="3417" y="2938"/>
            <a:chExt cx="615" cy="384"/>
          </a:xfrm>
        </p:grpSpPr>
        <p:sp>
          <p:nvSpPr>
            <p:cNvPr id="648230" name="AutoShape 3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6907" name="Line 3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6883" name="Group 40"/>
          <p:cNvGrpSpPr>
            <a:grpSpLocks/>
          </p:cNvGrpSpPr>
          <p:nvPr/>
        </p:nvGrpSpPr>
        <p:grpSpPr bwMode="auto">
          <a:xfrm>
            <a:off x="7385050" y="2943225"/>
            <a:ext cx="976313" cy="609600"/>
            <a:chOff x="3417" y="2938"/>
            <a:chExt cx="615" cy="384"/>
          </a:xfrm>
        </p:grpSpPr>
        <p:sp>
          <p:nvSpPr>
            <p:cNvPr id="648233" name="AutoShape 41"/>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6905" name="Line 42"/>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36884" name="Freeform 43"/>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6885" name="Freeform 44"/>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6886" name="Freeform 45"/>
          <p:cNvSpPr>
            <a:spLocks/>
          </p:cNvSpPr>
          <p:nvPr/>
        </p:nvSpPr>
        <p:spPr bwMode="auto">
          <a:xfrm>
            <a:off x="2547938" y="1736725"/>
            <a:ext cx="3522662" cy="482600"/>
          </a:xfrm>
          <a:custGeom>
            <a:avLst/>
            <a:gdLst>
              <a:gd name="T0" fmla="*/ 0 w 2219"/>
              <a:gd name="T1" fmla="*/ 2147483647 h 304"/>
              <a:gd name="T2" fmla="*/ 2147483647 w 2219"/>
              <a:gd name="T3" fmla="*/ 2147483647 h 304"/>
              <a:gd name="T4" fmla="*/ 2147483647 w 2219"/>
              <a:gd name="T5" fmla="*/ 2147483647 h 304"/>
              <a:gd name="T6" fmla="*/ 2147483647 w 2219"/>
              <a:gd name="T7" fmla="*/ 2147483647 h 304"/>
              <a:gd name="T8" fmla="*/ 2147483647 w 2219"/>
              <a:gd name="T9" fmla="*/ 2147483647 h 304"/>
              <a:gd name="T10" fmla="*/ 0 60000 65536"/>
              <a:gd name="T11" fmla="*/ 0 60000 65536"/>
              <a:gd name="T12" fmla="*/ 0 60000 65536"/>
              <a:gd name="T13" fmla="*/ 0 60000 65536"/>
              <a:gd name="T14" fmla="*/ 0 60000 65536"/>
              <a:gd name="T15" fmla="*/ 0 w 2219"/>
              <a:gd name="T16" fmla="*/ 0 h 304"/>
              <a:gd name="T17" fmla="*/ 2219 w 2219"/>
              <a:gd name="T18" fmla="*/ 304 h 304"/>
            </a:gdLst>
            <a:ahLst/>
            <a:cxnLst>
              <a:cxn ang="T10">
                <a:pos x="T0" y="T1"/>
              </a:cxn>
              <a:cxn ang="T11">
                <a:pos x="T2" y="T3"/>
              </a:cxn>
              <a:cxn ang="T12">
                <a:pos x="T4" y="T5"/>
              </a:cxn>
              <a:cxn ang="T13">
                <a:pos x="T6" y="T7"/>
              </a:cxn>
              <a:cxn ang="T14">
                <a:pos x="T8" y="T9"/>
              </a:cxn>
            </a:cxnLst>
            <a:rect l="T15" t="T16" r="T17" b="T18"/>
            <a:pathLst>
              <a:path w="2219" h="304">
                <a:moveTo>
                  <a:pt x="0" y="304"/>
                </a:moveTo>
                <a:cubicBezTo>
                  <a:pt x="41" y="293"/>
                  <a:pt x="82" y="283"/>
                  <a:pt x="180" y="237"/>
                </a:cubicBezTo>
                <a:cubicBezTo>
                  <a:pt x="278" y="191"/>
                  <a:pt x="308" y="60"/>
                  <a:pt x="586" y="30"/>
                </a:cubicBezTo>
                <a:cubicBezTo>
                  <a:pt x="864" y="0"/>
                  <a:pt x="1579" y="16"/>
                  <a:pt x="1851" y="58"/>
                </a:cubicBezTo>
                <a:cubicBezTo>
                  <a:pt x="2123" y="100"/>
                  <a:pt x="2171" y="192"/>
                  <a:pt x="2219" y="285"/>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6887" name="Group 46"/>
          <p:cNvGrpSpPr>
            <a:grpSpLocks/>
          </p:cNvGrpSpPr>
          <p:nvPr/>
        </p:nvGrpSpPr>
        <p:grpSpPr bwMode="auto">
          <a:xfrm>
            <a:off x="7512050" y="3127375"/>
            <a:ext cx="304800" cy="304800"/>
            <a:chOff x="3894" y="2760"/>
            <a:chExt cx="192" cy="192"/>
          </a:xfrm>
        </p:grpSpPr>
        <p:sp>
          <p:nvSpPr>
            <p:cNvPr id="36902" name="Oval 47"/>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6903" name="Oval 48"/>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6888" name="Group 49"/>
          <p:cNvGrpSpPr>
            <a:grpSpLocks/>
          </p:cNvGrpSpPr>
          <p:nvPr/>
        </p:nvGrpSpPr>
        <p:grpSpPr bwMode="auto">
          <a:xfrm>
            <a:off x="6380163" y="2109788"/>
            <a:ext cx="304800" cy="304800"/>
            <a:chOff x="3894" y="2760"/>
            <a:chExt cx="192" cy="192"/>
          </a:xfrm>
        </p:grpSpPr>
        <p:sp>
          <p:nvSpPr>
            <p:cNvPr id="36900" name="Oval 50"/>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6901" name="Oval 51"/>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6889" name="AutoShape 52"/>
          <p:cNvSpPr>
            <a:spLocks noChangeArrowheads="1"/>
          </p:cNvSpPr>
          <p:nvPr/>
        </p:nvSpPr>
        <p:spPr bwMode="auto">
          <a:xfrm>
            <a:off x="1833563" y="4583113"/>
            <a:ext cx="1022350" cy="863600"/>
          </a:xfrm>
          <a:prstGeom prst="wedgeRoundRectCallout">
            <a:avLst>
              <a:gd name="adj1" fmla="val 305278"/>
              <a:gd name="adj2" fmla="val 26653"/>
              <a:gd name="adj3" fmla="val 16667"/>
            </a:avLst>
          </a:prstGeom>
          <a:noFill/>
          <a:ln w="38100" algn="ctr">
            <a:solidFill>
              <a:schemeClr val="bg1"/>
            </a:solidFill>
            <a:miter lim="800000"/>
            <a:headEnd/>
            <a:tailEnd/>
          </a:ln>
        </p:spPr>
        <p:txBody>
          <a:bodyPr/>
          <a:lstStyle/>
          <a:p>
            <a:pPr algn="ctr"/>
            <a:endParaRPr lang="en-US" sz="2800" dirty="0">
              <a:latin typeface="Arial" pitchFamily="34" charset="0"/>
              <a:cs typeface="Arial" pitchFamily="34" charset="0"/>
            </a:endParaRPr>
          </a:p>
        </p:txBody>
      </p:sp>
      <p:sp>
        <p:nvSpPr>
          <p:cNvPr id="55"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56"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57"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8"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9"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12" name="Group 29">
            <a:extLst>
              <a:ext uri="{FF2B5EF4-FFF2-40B4-BE49-F238E27FC236}">
                <a16:creationId xmlns:a16="http://schemas.microsoft.com/office/drawing/2014/main" id="{3CD3E9FE-C5C5-AB18-378F-DE04F144BCE2}"/>
              </a:ext>
            </a:extLst>
          </p:cNvPr>
          <p:cNvGrpSpPr>
            <a:grpSpLocks/>
          </p:cNvGrpSpPr>
          <p:nvPr/>
        </p:nvGrpSpPr>
        <p:grpSpPr bwMode="auto">
          <a:xfrm>
            <a:off x="4448175" y="3960813"/>
            <a:ext cx="427038" cy="622300"/>
            <a:chOff x="2208" y="1920"/>
            <a:chExt cx="1152" cy="1680"/>
          </a:xfrm>
        </p:grpSpPr>
        <p:sp>
          <p:nvSpPr>
            <p:cNvPr id="13" name="Oval 30">
              <a:extLst>
                <a:ext uri="{FF2B5EF4-FFF2-40B4-BE49-F238E27FC236}">
                  <a16:creationId xmlns:a16="http://schemas.microsoft.com/office/drawing/2014/main" id="{EF6D3C57-56FC-841F-783F-1BD2C5638BC9}"/>
                </a:ext>
              </a:extLst>
            </p:cNvPr>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4" name="Oval 31">
              <a:extLst>
                <a:ext uri="{FF2B5EF4-FFF2-40B4-BE49-F238E27FC236}">
                  <a16:creationId xmlns:a16="http://schemas.microsoft.com/office/drawing/2014/main" id="{37D6B37F-6033-F3F4-B4BE-376D5EE82B91}"/>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5" name="AutoShape 32">
              <a:extLst>
                <a:ext uri="{FF2B5EF4-FFF2-40B4-BE49-F238E27FC236}">
                  <a16:creationId xmlns:a16="http://schemas.microsoft.com/office/drawing/2014/main" id="{399750E7-F65E-218A-DEFE-0C596011C551}"/>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6" name="AutoShape 33">
              <a:extLst>
                <a:ext uri="{FF2B5EF4-FFF2-40B4-BE49-F238E27FC236}">
                  <a16:creationId xmlns:a16="http://schemas.microsoft.com/office/drawing/2014/main" id="{0AF73EDF-901F-8F13-FA25-503D24AE85E1}"/>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17" name="Group 31">
            <a:extLst>
              <a:ext uri="{FF2B5EF4-FFF2-40B4-BE49-F238E27FC236}">
                <a16:creationId xmlns:a16="http://schemas.microsoft.com/office/drawing/2014/main" id="{D3FF003F-C4EF-5DCA-4C02-57ED6076E33F}"/>
              </a:ext>
            </a:extLst>
          </p:cNvPr>
          <p:cNvGrpSpPr>
            <a:grpSpLocks/>
          </p:cNvGrpSpPr>
          <p:nvPr/>
        </p:nvGrpSpPr>
        <p:grpSpPr bwMode="auto">
          <a:xfrm>
            <a:off x="4452938" y="3162300"/>
            <a:ext cx="427037" cy="622300"/>
            <a:chOff x="2208" y="1920"/>
            <a:chExt cx="1152" cy="1680"/>
          </a:xfrm>
          <a:solidFill>
            <a:schemeClr val="bg1"/>
          </a:solidFill>
        </p:grpSpPr>
        <p:sp>
          <p:nvSpPr>
            <p:cNvPr id="18" name="Oval 32">
              <a:extLst>
                <a:ext uri="{FF2B5EF4-FFF2-40B4-BE49-F238E27FC236}">
                  <a16:creationId xmlns:a16="http://schemas.microsoft.com/office/drawing/2014/main" id="{03174E90-9EC1-BEAC-FA1F-8398ED223FC4}"/>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19" name="Oval 33">
              <a:extLst>
                <a:ext uri="{FF2B5EF4-FFF2-40B4-BE49-F238E27FC236}">
                  <a16:creationId xmlns:a16="http://schemas.microsoft.com/office/drawing/2014/main" id="{62671B99-3B84-1787-8B18-1CFCCC0378C8}"/>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20" name="AutoShape 34">
              <a:extLst>
                <a:ext uri="{FF2B5EF4-FFF2-40B4-BE49-F238E27FC236}">
                  <a16:creationId xmlns:a16="http://schemas.microsoft.com/office/drawing/2014/main" id="{1A59CFD9-1572-254C-5B84-CED01E1689B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21" name="AutoShape 35">
              <a:extLst>
                <a:ext uri="{FF2B5EF4-FFF2-40B4-BE49-F238E27FC236}">
                  <a16:creationId xmlns:a16="http://schemas.microsoft.com/office/drawing/2014/main" id="{3AB98537-8E47-8B6A-2EA4-C152DBAA0903}"/>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22" name="Group 39">
            <a:extLst>
              <a:ext uri="{FF2B5EF4-FFF2-40B4-BE49-F238E27FC236}">
                <a16:creationId xmlns:a16="http://schemas.microsoft.com/office/drawing/2014/main" id="{44BC1E27-F04D-9CDA-56DC-95B3F6B9E199}"/>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23" name="Freeform 40">
              <a:extLst>
                <a:ext uri="{FF2B5EF4-FFF2-40B4-BE49-F238E27FC236}">
                  <a16:creationId xmlns:a16="http://schemas.microsoft.com/office/drawing/2014/main" id="{5A3754B4-04A9-DA11-765A-EBCB3DD32512}"/>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41">
              <a:extLst>
                <a:ext uri="{FF2B5EF4-FFF2-40B4-BE49-F238E27FC236}">
                  <a16:creationId xmlns:a16="http://schemas.microsoft.com/office/drawing/2014/main" id="{F64E93E6-DDF0-2062-FE07-C7BAE4D0383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42">
              <a:extLst>
                <a:ext uri="{FF2B5EF4-FFF2-40B4-BE49-F238E27FC236}">
                  <a16:creationId xmlns:a16="http://schemas.microsoft.com/office/drawing/2014/main" id="{E317E399-423E-FD93-4216-24FD0C52AAEF}"/>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43">
              <a:extLst>
                <a:ext uri="{FF2B5EF4-FFF2-40B4-BE49-F238E27FC236}">
                  <a16:creationId xmlns:a16="http://schemas.microsoft.com/office/drawing/2014/main" id="{AF14355C-53D4-675C-7923-7034E242BD2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 name="Freeform 44">
              <a:extLst>
                <a:ext uri="{FF2B5EF4-FFF2-40B4-BE49-F238E27FC236}">
                  <a16:creationId xmlns:a16="http://schemas.microsoft.com/office/drawing/2014/main" id="{A8D94EC8-2B42-B7E8-5F98-883C7934BA1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8" name="Freeform 45">
              <a:extLst>
                <a:ext uri="{FF2B5EF4-FFF2-40B4-BE49-F238E27FC236}">
                  <a16:creationId xmlns:a16="http://schemas.microsoft.com/office/drawing/2014/main" id="{69E834EA-1401-7CA9-227F-A36CA317D37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9" name="Freeform 46">
              <a:extLst>
                <a:ext uri="{FF2B5EF4-FFF2-40B4-BE49-F238E27FC236}">
                  <a16:creationId xmlns:a16="http://schemas.microsoft.com/office/drawing/2014/main" id="{52B353D0-9A96-8027-440C-C9BAA9EF3682}"/>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0" name="Freeform 47">
              <a:extLst>
                <a:ext uri="{FF2B5EF4-FFF2-40B4-BE49-F238E27FC236}">
                  <a16:creationId xmlns:a16="http://schemas.microsoft.com/office/drawing/2014/main" id="{2098A62C-E76A-20C9-9A68-AB93F506E5FB}"/>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1" name="Freeform 48">
              <a:extLst>
                <a:ext uri="{FF2B5EF4-FFF2-40B4-BE49-F238E27FC236}">
                  <a16:creationId xmlns:a16="http://schemas.microsoft.com/office/drawing/2014/main" id="{444B99D9-7CFF-535B-E3E3-2E26D817D770}"/>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1"/>
          <p:cNvSpPr>
            <a:spLocks noGrp="1"/>
          </p:cNvSpPr>
          <p:nvPr>
            <p:ph type="ftr" sz="quarter" idx="10"/>
          </p:nvPr>
        </p:nvSpPr>
        <p:spPr>
          <a:noFill/>
        </p:spPr>
        <p:txBody>
          <a:bodyPr/>
          <a:lstStyle/>
          <a:p>
            <a:r>
              <a:rPr lang="en-US" dirty="0"/>
              <a:t>Art of Multiprocessor Programming</a:t>
            </a:r>
          </a:p>
        </p:txBody>
      </p:sp>
      <p:sp>
        <p:nvSpPr>
          <p:cNvPr id="37891" name="Slide Number Placeholder 2"/>
          <p:cNvSpPr>
            <a:spLocks noGrp="1"/>
          </p:cNvSpPr>
          <p:nvPr>
            <p:ph type="sldNum" sz="quarter" idx="11"/>
          </p:nvPr>
        </p:nvSpPr>
        <p:spPr>
          <a:noFill/>
        </p:spPr>
        <p:txBody>
          <a:bodyPr/>
          <a:lstStyle/>
          <a:p>
            <a:fld id="{129F902D-4E15-4F84-BBC7-D368F0ADA6AF}" type="slidenum">
              <a:rPr lang="x-none" smtClean="0">
                <a:solidFill>
                  <a:srgbClr val="FFFF00"/>
                </a:solidFill>
              </a:rPr>
              <a:pPr/>
              <a:t>35</a:t>
            </a:fld>
            <a:endParaRPr lang="en-US" dirty="0">
              <a:solidFill>
                <a:srgbClr val="FFFF00"/>
              </a:solidFill>
            </a:endParaRPr>
          </a:p>
        </p:txBody>
      </p:sp>
      <p:sp>
        <p:nvSpPr>
          <p:cNvPr id="3789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B2D8A7A-0BE2-4C40-8682-7C921C1A9BDA}" type="slidenum">
              <a:rPr lang="x-none" sz="1400">
                <a:solidFill>
                  <a:srgbClr val="FFFF00"/>
                </a:solidFill>
                <a:latin typeface="Arial" pitchFamily="34" charset="0"/>
                <a:cs typeface="Arial" pitchFamily="34" charset="0"/>
              </a:rPr>
              <a:pPr/>
              <a:t>35</a:t>
            </a:fld>
            <a:endParaRPr lang="en-US" sz="1400" dirty="0">
              <a:solidFill>
                <a:srgbClr val="FFFF00"/>
              </a:solidFill>
              <a:latin typeface="Arial" pitchFamily="34" charset="0"/>
              <a:cs typeface="Arial" pitchFamily="34" charset="0"/>
            </a:endParaRPr>
          </a:p>
        </p:txBody>
      </p:sp>
      <p:sp>
        <p:nvSpPr>
          <p:cNvPr id="646146"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7895" name="Rectangle 3"/>
          <p:cNvSpPr>
            <a:spLocks noGrp="1" noChangeArrowheads="1"/>
          </p:cNvSpPr>
          <p:nvPr>
            <p:ph type="title" idx="4294967295"/>
          </p:nvPr>
        </p:nvSpPr>
        <p:spPr/>
        <p:txBody>
          <a:bodyPr/>
          <a:lstStyle/>
          <a:p>
            <a:r>
              <a:rPr lang="en-US" dirty="0"/>
              <a:t>Dequeuer</a:t>
            </a:r>
          </a:p>
        </p:txBody>
      </p:sp>
      <p:grpSp>
        <p:nvGrpSpPr>
          <p:cNvPr id="37898" name="Group 6"/>
          <p:cNvGrpSpPr>
            <a:grpSpLocks/>
          </p:cNvGrpSpPr>
          <p:nvPr/>
        </p:nvGrpSpPr>
        <p:grpSpPr bwMode="auto">
          <a:xfrm>
            <a:off x="6553200" y="4672013"/>
            <a:ext cx="304800" cy="304800"/>
            <a:chOff x="3894" y="2760"/>
            <a:chExt cx="192" cy="192"/>
          </a:xfrm>
          <a:effectLst>
            <a:glow rad="101600">
              <a:schemeClr val="accent3">
                <a:satMod val="175000"/>
                <a:alpha val="40000"/>
              </a:schemeClr>
            </a:glow>
          </a:effectLst>
        </p:grpSpPr>
        <p:sp>
          <p:nvSpPr>
            <p:cNvPr id="37942" name="Oval 7"/>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7943" name="Oval 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7901" name="Freeform 15"/>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7903" name="Freeform 22"/>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7905" name="Rectangle 24"/>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1</a:t>
            </a:r>
          </a:p>
        </p:txBody>
      </p:sp>
      <p:sp>
        <p:nvSpPr>
          <p:cNvPr id="37907" name="Text Box 35"/>
          <p:cNvSpPr txBox="1">
            <a:spLocks noChangeArrowheads="1"/>
          </p:cNvSpPr>
          <p:nvPr/>
        </p:nvSpPr>
        <p:spPr bwMode="auto">
          <a:xfrm>
            <a:off x="2943225" y="4916488"/>
            <a:ext cx="2276475" cy="946150"/>
          </a:xfrm>
          <a:prstGeom prst="rect">
            <a:avLst/>
          </a:prstGeom>
          <a:noFill/>
          <a:ln w="38100" algn="ctr">
            <a:noFill/>
            <a:miter lim="800000"/>
            <a:headEnd/>
            <a:tailEnd/>
          </a:ln>
        </p:spPr>
        <p:txBody>
          <a:bodyPr>
            <a:spAutoFit/>
          </a:bodyPr>
          <a:lstStyle/>
          <a:p>
            <a:pPr algn="ctr"/>
            <a:r>
              <a:rPr lang="en-US" sz="2800" b="1" dirty="0">
                <a:solidFill>
                  <a:srgbClr val="FFFF00"/>
                </a:solidFill>
                <a:latin typeface="Arial" pitchFamily="34" charset="0"/>
                <a:cs typeface="Arial" pitchFamily="34" charset="0"/>
              </a:rPr>
              <a:t>Release</a:t>
            </a:r>
            <a:r>
              <a:rPr lang="en-US" sz="2800" dirty="0">
                <a:solidFill>
                  <a:srgbClr val="FFFF00"/>
                </a:solidFill>
                <a:latin typeface="Arial" pitchFamily="34" charset="0"/>
                <a:cs typeface="Arial" pitchFamily="34" charset="0"/>
              </a:rPr>
              <a:t> deqLock</a:t>
            </a:r>
          </a:p>
        </p:txBody>
      </p:sp>
      <p:sp>
        <p:nvSpPr>
          <p:cNvPr id="646180" name="AutoShape 36"/>
          <p:cNvSpPr>
            <a:spLocks noChangeArrowheads="1"/>
          </p:cNvSpPr>
          <p:nvPr/>
        </p:nvSpPr>
        <p:spPr bwMode="auto">
          <a:xfrm flipH="1">
            <a:off x="4341813" y="3160713"/>
            <a:ext cx="700087" cy="784225"/>
          </a:xfrm>
          <a:prstGeom prst="wedgeRoundRectCallout">
            <a:avLst>
              <a:gd name="adj1" fmla="val -159755"/>
              <a:gd name="adj2" fmla="val 19230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grpSp>
        <p:nvGrpSpPr>
          <p:cNvPr id="37909" name="Group 41"/>
          <p:cNvGrpSpPr>
            <a:grpSpLocks/>
          </p:cNvGrpSpPr>
          <p:nvPr/>
        </p:nvGrpSpPr>
        <p:grpSpPr bwMode="auto">
          <a:xfrm>
            <a:off x="6256338" y="1919288"/>
            <a:ext cx="976312" cy="609600"/>
            <a:chOff x="3417" y="2938"/>
            <a:chExt cx="615" cy="384"/>
          </a:xfrm>
        </p:grpSpPr>
        <p:sp>
          <p:nvSpPr>
            <p:cNvPr id="646186" name="AutoShape 42"/>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7928" name="Line 43"/>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7910" name="Group 45"/>
          <p:cNvGrpSpPr>
            <a:grpSpLocks/>
          </p:cNvGrpSpPr>
          <p:nvPr/>
        </p:nvGrpSpPr>
        <p:grpSpPr bwMode="auto">
          <a:xfrm>
            <a:off x="7385050" y="2943225"/>
            <a:ext cx="976313" cy="609600"/>
            <a:chOff x="3417" y="2938"/>
            <a:chExt cx="615" cy="384"/>
          </a:xfrm>
        </p:grpSpPr>
        <p:sp>
          <p:nvSpPr>
            <p:cNvPr id="646190" name="AutoShape 4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7926" name="Line 4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37911" name="Freeform 48"/>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7912" name="Freeform 49"/>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7913" name="Freeform 53"/>
          <p:cNvSpPr>
            <a:spLocks/>
          </p:cNvSpPr>
          <p:nvPr/>
        </p:nvSpPr>
        <p:spPr bwMode="auto">
          <a:xfrm>
            <a:off x="2547938" y="1736725"/>
            <a:ext cx="3522662" cy="482600"/>
          </a:xfrm>
          <a:custGeom>
            <a:avLst/>
            <a:gdLst>
              <a:gd name="T0" fmla="*/ 0 w 2219"/>
              <a:gd name="T1" fmla="*/ 2147483647 h 304"/>
              <a:gd name="T2" fmla="*/ 2147483647 w 2219"/>
              <a:gd name="T3" fmla="*/ 2147483647 h 304"/>
              <a:gd name="T4" fmla="*/ 2147483647 w 2219"/>
              <a:gd name="T5" fmla="*/ 2147483647 h 304"/>
              <a:gd name="T6" fmla="*/ 2147483647 w 2219"/>
              <a:gd name="T7" fmla="*/ 2147483647 h 304"/>
              <a:gd name="T8" fmla="*/ 2147483647 w 2219"/>
              <a:gd name="T9" fmla="*/ 2147483647 h 304"/>
              <a:gd name="T10" fmla="*/ 0 60000 65536"/>
              <a:gd name="T11" fmla="*/ 0 60000 65536"/>
              <a:gd name="T12" fmla="*/ 0 60000 65536"/>
              <a:gd name="T13" fmla="*/ 0 60000 65536"/>
              <a:gd name="T14" fmla="*/ 0 60000 65536"/>
              <a:gd name="T15" fmla="*/ 0 w 2219"/>
              <a:gd name="T16" fmla="*/ 0 h 304"/>
              <a:gd name="T17" fmla="*/ 2219 w 2219"/>
              <a:gd name="T18" fmla="*/ 304 h 304"/>
            </a:gdLst>
            <a:ahLst/>
            <a:cxnLst>
              <a:cxn ang="T10">
                <a:pos x="T0" y="T1"/>
              </a:cxn>
              <a:cxn ang="T11">
                <a:pos x="T2" y="T3"/>
              </a:cxn>
              <a:cxn ang="T12">
                <a:pos x="T4" y="T5"/>
              </a:cxn>
              <a:cxn ang="T13">
                <a:pos x="T6" y="T7"/>
              </a:cxn>
              <a:cxn ang="T14">
                <a:pos x="T8" y="T9"/>
              </a:cxn>
            </a:cxnLst>
            <a:rect l="T15" t="T16" r="T17" b="T18"/>
            <a:pathLst>
              <a:path w="2219" h="304">
                <a:moveTo>
                  <a:pt x="0" y="304"/>
                </a:moveTo>
                <a:cubicBezTo>
                  <a:pt x="41" y="293"/>
                  <a:pt x="82" y="283"/>
                  <a:pt x="180" y="237"/>
                </a:cubicBezTo>
                <a:cubicBezTo>
                  <a:pt x="278" y="191"/>
                  <a:pt x="308" y="60"/>
                  <a:pt x="586" y="30"/>
                </a:cubicBezTo>
                <a:cubicBezTo>
                  <a:pt x="864" y="0"/>
                  <a:pt x="1579" y="16"/>
                  <a:pt x="1851" y="58"/>
                </a:cubicBezTo>
                <a:cubicBezTo>
                  <a:pt x="2123" y="100"/>
                  <a:pt x="2171" y="192"/>
                  <a:pt x="2219" y="285"/>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7914" name="Group 54"/>
          <p:cNvGrpSpPr>
            <a:grpSpLocks/>
          </p:cNvGrpSpPr>
          <p:nvPr/>
        </p:nvGrpSpPr>
        <p:grpSpPr bwMode="auto">
          <a:xfrm>
            <a:off x="7512050" y="3127375"/>
            <a:ext cx="304800" cy="304800"/>
            <a:chOff x="3894" y="2760"/>
            <a:chExt cx="192" cy="192"/>
          </a:xfrm>
        </p:grpSpPr>
        <p:sp>
          <p:nvSpPr>
            <p:cNvPr id="37923" name="Oval 55"/>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7924" name="Oval 56"/>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7915" name="Group 57"/>
          <p:cNvGrpSpPr>
            <a:grpSpLocks/>
          </p:cNvGrpSpPr>
          <p:nvPr/>
        </p:nvGrpSpPr>
        <p:grpSpPr bwMode="auto">
          <a:xfrm>
            <a:off x="6380163" y="2109788"/>
            <a:ext cx="304800" cy="304800"/>
            <a:chOff x="3894" y="2760"/>
            <a:chExt cx="192" cy="192"/>
          </a:xfrm>
        </p:grpSpPr>
        <p:sp>
          <p:nvSpPr>
            <p:cNvPr id="37921" name="Oval 58"/>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7922" name="Oval 59"/>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0"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1"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62"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63"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64"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13" name="Group 29">
            <a:extLst>
              <a:ext uri="{FF2B5EF4-FFF2-40B4-BE49-F238E27FC236}">
                <a16:creationId xmlns:a16="http://schemas.microsoft.com/office/drawing/2014/main" id="{28F77144-5880-B7AA-5E81-0D6712072796}"/>
              </a:ext>
            </a:extLst>
          </p:cNvPr>
          <p:cNvGrpSpPr>
            <a:grpSpLocks/>
          </p:cNvGrpSpPr>
          <p:nvPr/>
        </p:nvGrpSpPr>
        <p:grpSpPr bwMode="auto">
          <a:xfrm>
            <a:off x="4448175" y="3960813"/>
            <a:ext cx="427038" cy="622300"/>
            <a:chOff x="2208" y="1920"/>
            <a:chExt cx="1152" cy="1680"/>
          </a:xfrm>
        </p:grpSpPr>
        <p:sp>
          <p:nvSpPr>
            <p:cNvPr id="14" name="Oval 30">
              <a:extLst>
                <a:ext uri="{FF2B5EF4-FFF2-40B4-BE49-F238E27FC236}">
                  <a16:creationId xmlns:a16="http://schemas.microsoft.com/office/drawing/2014/main" id="{815D123C-D65A-0F65-9CD6-001401B0ACA8}"/>
                </a:ext>
              </a:extLst>
            </p:cNvPr>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5" name="Oval 31">
              <a:extLst>
                <a:ext uri="{FF2B5EF4-FFF2-40B4-BE49-F238E27FC236}">
                  <a16:creationId xmlns:a16="http://schemas.microsoft.com/office/drawing/2014/main" id="{37A77309-268F-568A-CE04-386984F49801}"/>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6" name="AutoShape 32">
              <a:extLst>
                <a:ext uri="{FF2B5EF4-FFF2-40B4-BE49-F238E27FC236}">
                  <a16:creationId xmlns:a16="http://schemas.microsoft.com/office/drawing/2014/main" id="{BCE9CDB6-EBAE-7C18-D925-D66157C612E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7" name="AutoShape 33">
              <a:extLst>
                <a:ext uri="{FF2B5EF4-FFF2-40B4-BE49-F238E27FC236}">
                  <a16:creationId xmlns:a16="http://schemas.microsoft.com/office/drawing/2014/main" id="{8F8CC785-4B5A-A15F-4A04-3B09A5E801AD}"/>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18" name="Group 31">
            <a:extLst>
              <a:ext uri="{FF2B5EF4-FFF2-40B4-BE49-F238E27FC236}">
                <a16:creationId xmlns:a16="http://schemas.microsoft.com/office/drawing/2014/main" id="{8161662A-414F-AB17-F78E-C7971F6CD92F}"/>
              </a:ext>
            </a:extLst>
          </p:cNvPr>
          <p:cNvGrpSpPr>
            <a:grpSpLocks/>
          </p:cNvGrpSpPr>
          <p:nvPr/>
        </p:nvGrpSpPr>
        <p:grpSpPr bwMode="auto">
          <a:xfrm>
            <a:off x="4452938" y="3162300"/>
            <a:ext cx="427037" cy="622300"/>
            <a:chOff x="2208" y="1920"/>
            <a:chExt cx="1152" cy="1680"/>
          </a:xfrm>
          <a:solidFill>
            <a:schemeClr val="bg1"/>
          </a:solidFill>
        </p:grpSpPr>
        <p:sp>
          <p:nvSpPr>
            <p:cNvPr id="19" name="Oval 32">
              <a:extLst>
                <a:ext uri="{FF2B5EF4-FFF2-40B4-BE49-F238E27FC236}">
                  <a16:creationId xmlns:a16="http://schemas.microsoft.com/office/drawing/2014/main" id="{20DD9CCB-382C-5B16-04AC-B4545E7985F9}"/>
                </a:ext>
              </a:extLst>
            </p:cNvPr>
            <p:cNvSpPr>
              <a:spLocks noChangeArrowheads="1"/>
            </p:cNvSpPr>
            <p:nvPr/>
          </p:nvSpPr>
          <p:spPr bwMode="auto">
            <a:xfrm>
              <a:off x="2208" y="2448"/>
              <a:ext cx="1152" cy="1152"/>
            </a:xfrm>
            <a:prstGeom prst="ellipse">
              <a:avLst/>
            </a:prstGeom>
            <a:grpFill/>
            <a:ln w="9525" algn="ctr">
              <a:noFill/>
              <a:round/>
              <a:headEnd/>
              <a:tailEnd/>
            </a:ln>
          </p:spPr>
          <p:txBody>
            <a:bodyPr wrap="none" anchor="ctr"/>
            <a:lstStyle/>
            <a:p>
              <a:endParaRPr lang="en-US" dirty="0">
                <a:latin typeface="Arial" pitchFamily="34" charset="0"/>
                <a:cs typeface="Arial" pitchFamily="34" charset="0"/>
              </a:endParaRPr>
            </a:p>
          </p:txBody>
        </p:sp>
        <p:sp>
          <p:nvSpPr>
            <p:cNvPr id="20" name="Oval 33">
              <a:extLst>
                <a:ext uri="{FF2B5EF4-FFF2-40B4-BE49-F238E27FC236}">
                  <a16:creationId xmlns:a16="http://schemas.microsoft.com/office/drawing/2014/main" id="{2C290A14-9119-FCAB-4E36-0FEBE59FBA5D}"/>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21" name="AutoShape 34">
              <a:extLst>
                <a:ext uri="{FF2B5EF4-FFF2-40B4-BE49-F238E27FC236}">
                  <a16:creationId xmlns:a16="http://schemas.microsoft.com/office/drawing/2014/main" id="{BD684659-B54A-E012-CCC2-FBA6327900E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22" name="AutoShape 35">
              <a:extLst>
                <a:ext uri="{FF2B5EF4-FFF2-40B4-BE49-F238E27FC236}">
                  <a16:creationId xmlns:a16="http://schemas.microsoft.com/office/drawing/2014/main" id="{27AC4F75-54A0-863E-03A2-C60CFD7986D6}"/>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4" name="Group 9"/>
          <p:cNvGrpSpPr>
            <a:grpSpLocks/>
          </p:cNvGrpSpPr>
          <p:nvPr/>
        </p:nvGrpSpPr>
        <p:grpSpPr bwMode="auto">
          <a:xfrm>
            <a:off x="4454526" y="3147854"/>
            <a:ext cx="427037" cy="622300"/>
            <a:chOff x="2208" y="1920"/>
            <a:chExt cx="1152" cy="1680"/>
          </a:xfrm>
        </p:grpSpPr>
        <p:sp>
          <p:nvSpPr>
            <p:cNvPr id="37938" name="Oval 10"/>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7939" name="Oval 1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7940" name="AutoShape 1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rot="10800000" wrap="none" anchor="ctr"/>
            <a:lstStyle/>
            <a:p>
              <a:endParaRPr lang="en-US" dirty="0">
                <a:latin typeface="Arial" pitchFamily="34" charset="0"/>
                <a:cs typeface="Arial" pitchFamily="34" charset="0"/>
              </a:endParaRPr>
            </a:p>
          </p:txBody>
        </p:sp>
        <p:sp>
          <p:nvSpPr>
            <p:cNvPr id="37941" name="AutoShape 1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23" name="Group 39">
            <a:extLst>
              <a:ext uri="{FF2B5EF4-FFF2-40B4-BE49-F238E27FC236}">
                <a16:creationId xmlns:a16="http://schemas.microsoft.com/office/drawing/2014/main" id="{E102950E-94F6-C70F-B937-C37B62AAF63A}"/>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24" name="Freeform 40">
              <a:extLst>
                <a:ext uri="{FF2B5EF4-FFF2-40B4-BE49-F238E27FC236}">
                  <a16:creationId xmlns:a16="http://schemas.microsoft.com/office/drawing/2014/main" id="{C03FF842-5A68-125A-E878-5FEB8B46E7D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41">
              <a:extLst>
                <a:ext uri="{FF2B5EF4-FFF2-40B4-BE49-F238E27FC236}">
                  <a16:creationId xmlns:a16="http://schemas.microsoft.com/office/drawing/2014/main" id="{466C0769-7947-6598-629A-BEFCB0D1A6F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42">
              <a:extLst>
                <a:ext uri="{FF2B5EF4-FFF2-40B4-BE49-F238E27FC236}">
                  <a16:creationId xmlns:a16="http://schemas.microsoft.com/office/drawing/2014/main" id="{2D7564C8-562A-5E3E-1BEC-218A44808FDD}"/>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 name="Freeform 43">
              <a:extLst>
                <a:ext uri="{FF2B5EF4-FFF2-40B4-BE49-F238E27FC236}">
                  <a16:creationId xmlns:a16="http://schemas.microsoft.com/office/drawing/2014/main" id="{2114D8B9-58BE-116E-3C36-EA9DCEC2622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8" name="Freeform 44">
              <a:extLst>
                <a:ext uri="{FF2B5EF4-FFF2-40B4-BE49-F238E27FC236}">
                  <a16:creationId xmlns:a16="http://schemas.microsoft.com/office/drawing/2014/main" id="{E181C12D-30A2-A49D-30D7-586F868A45D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9" name="Freeform 45">
              <a:extLst>
                <a:ext uri="{FF2B5EF4-FFF2-40B4-BE49-F238E27FC236}">
                  <a16:creationId xmlns:a16="http://schemas.microsoft.com/office/drawing/2014/main" id="{6637DC5B-DCDD-46DB-AC55-6BA922CD1B4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0" name="Freeform 46">
              <a:extLst>
                <a:ext uri="{FF2B5EF4-FFF2-40B4-BE49-F238E27FC236}">
                  <a16:creationId xmlns:a16="http://schemas.microsoft.com/office/drawing/2014/main" id="{DF9AD31D-AF16-02AD-89B2-8D14D6A0E758}"/>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1" name="Freeform 47">
              <a:extLst>
                <a:ext uri="{FF2B5EF4-FFF2-40B4-BE49-F238E27FC236}">
                  <a16:creationId xmlns:a16="http://schemas.microsoft.com/office/drawing/2014/main" id="{8D92DCEE-4AD0-66C5-8221-7757F65C48EF}"/>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2" name="Freeform 48">
              <a:extLst>
                <a:ext uri="{FF2B5EF4-FFF2-40B4-BE49-F238E27FC236}">
                  <a16:creationId xmlns:a16="http://schemas.microsoft.com/office/drawing/2014/main" id="{6011017A-72A8-E47E-23D5-E4EC8998459A}"/>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646180"/>
                                        </p:tgtEl>
                                      </p:cBhvr>
                                    </p:animEffect>
                                    <p:set>
                                      <p:cBhvr>
                                        <p:cTn id="7" dur="1" fill="hold">
                                          <p:stCondLst>
                                            <p:cond delay="499"/>
                                          </p:stCondLst>
                                        </p:cTn>
                                        <p:tgtEl>
                                          <p:spTgt spid="646180"/>
                                        </p:tgtEl>
                                        <p:attrNameLst>
                                          <p:attrName>style.visibility</p:attrName>
                                        </p:attrNameLst>
                                      </p:cBhvr>
                                      <p:to>
                                        <p:strVal val="hidden"/>
                                      </p:to>
                                    </p:set>
                                  </p:childTnLst>
                                </p:cTn>
                              </p:par>
                            </p:childTnLst>
                          </p:cTn>
                        </p:par>
                        <p:par>
                          <p:cTn id="8" fill="hold">
                            <p:stCondLst>
                              <p:cond delay="500"/>
                            </p:stCondLst>
                            <p:childTnLst>
                              <p:par>
                                <p:cTn id="9" presetID="3" presetClass="exit" presetSubtype="10" fill="hold" nodeType="afterEffect">
                                  <p:stCondLst>
                                    <p:cond delay="0"/>
                                  </p:stCondLst>
                                  <p:childTnLst>
                                    <p:animEffect transition="out" filter="blinds(horizont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8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1"/>
          <p:cNvSpPr>
            <a:spLocks noGrp="1"/>
          </p:cNvSpPr>
          <p:nvPr>
            <p:ph type="ftr" sz="quarter" idx="10"/>
          </p:nvPr>
        </p:nvSpPr>
        <p:spPr>
          <a:noFill/>
        </p:spPr>
        <p:txBody>
          <a:bodyPr/>
          <a:lstStyle/>
          <a:p>
            <a:r>
              <a:rPr lang="en-US" dirty="0"/>
              <a:t>Art of Multiprocessor Programming</a:t>
            </a:r>
          </a:p>
        </p:txBody>
      </p:sp>
      <p:sp>
        <p:nvSpPr>
          <p:cNvPr id="38915" name="Slide Number Placeholder 2"/>
          <p:cNvSpPr>
            <a:spLocks noGrp="1"/>
          </p:cNvSpPr>
          <p:nvPr>
            <p:ph type="sldNum" sz="quarter" idx="11"/>
          </p:nvPr>
        </p:nvSpPr>
        <p:spPr>
          <a:noFill/>
        </p:spPr>
        <p:txBody>
          <a:bodyPr/>
          <a:lstStyle/>
          <a:p>
            <a:fld id="{A2B1BF42-FA72-45FC-906B-D08F2DE9CEB8}" type="slidenum">
              <a:rPr lang="x-none" smtClean="0"/>
              <a:pPr/>
              <a:t>36</a:t>
            </a:fld>
            <a:endParaRPr lang="en-US" dirty="0"/>
          </a:p>
        </p:txBody>
      </p:sp>
      <p:sp>
        <p:nvSpPr>
          <p:cNvPr id="3891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9E4C944-E98B-48D2-9BDD-5F559F2920F7}" type="slidenum">
              <a:rPr lang="x-none" sz="1400">
                <a:solidFill>
                  <a:schemeClr val="tx1"/>
                </a:solidFill>
                <a:latin typeface="Arial" pitchFamily="34" charset="0"/>
                <a:cs typeface="Arial" pitchFamily="34" charset="0"/>
              </a:rPr>
              <a:pPr/>
              <a:t>36</a:t>
            </a:fld>
            <a:endParaRPr lang="en-US" sz="1400" dirty="0">
              <a:solidFill>
                <a:schemeClr val="tx1"/>
              </a:solidFill>
              <a:latin typeface="Arial" pitchFamily="34" charset="0"/>
              <a:cs typeface="Arial" pitchFamily="34" charset="0"/>
            </a:endParaRPr>
          </a:p>
        </p:txBody>
      </p:sp>
      <p:sp>
        <p:nvSpPr>
          <p:cNvPr id="650242"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8918" name="Rectangle 3"/>
          <p:cNvSpPr>
            <a:spLocks noGrp="1" noChangeArrowheads="1"/>
          </p:cNvSpPr>
          <p:nvPr>
            <p:ph type="title" idx="4294967295"/>
          </p:nvPr>
        </p:nvSpPr>
        <p:spPr/>
        <p:txBody>
          <a:bodyPr/>
          <a:lstStyle/>
          <a:p>
            <a:r>
              <a:rPr lang="en-US" dirty="0"/>
              <a:t>Unsuccessful Dequeuer</a:t>
            </a:r>
          </a:p>
        </p:txBody>
      </p:sp>
      <p:grpSp>
        <p:nvGrpSpPr>
          <p:cNvPr id="38921" name="Group 6"/>
          <p:cNvGrpSpPr>
            <a:grpSpLocks/>
          </p:cNvGrpSpPr>
          <p:nvPr/>
        </p:nvGrpSpPr>
        <p:grpSpPr bwMode="auto">
          <a:xfrm>
            <a:off x="4452938" y="3162300"/>
            <a:ext cx="427037" cy="622300"/>
            <a:chOff x="2208" y="1920"/>
            <a:chExt cx="1152" cy="1680"/>
          </a:xfrm>
        </p:grpSpPr>
        <p:sp>
          <p:nvSpPr>
            <p:cNvPr id="38956" name="Oval 7"/>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8957" name="Oval 8"/>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38958" name="AutoShape 9"/>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38959" name="AutoShape 10"/>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38923" name="Freeform 12"/>
          <p:cNvSpPr>
            <a:spLocks/>
          </p:cNvSpPr>
          <p:nvPr/>
        </p:nvSpPr>
        <p:spPr bwMode="auto">
          <a:xfrm>
            <a:off x="2771775" y="3141663"/>
            <a:ext cx="1620838" cy="531812"/>
          </a:xfrm>
          <a:custGeom>
            <a:avLst/>
            <a:gdLst>
              <a:gd name="T0" fmla="*/ 0 w 1021"/>
              <a:gd name="T1" fmla="*/ 0 h 335"/>
              <a:gd name="T2" fmla="*/ 2147483647 w 1021"/>
              <a:gd name="T3" fmla="*/ 2147483647 h 335"/>
              <a:gd name="T4" fmla="*/ 2147483647 w 1021"/>
              <a:gd name="T5" fmla="*/ 2147483647 h 335"/>
              <a:gd name="T6" fmla="*/ 2147483647 w 1021"/>
              <a:gd name="T7" fmla="*/ 2147483647 h 335"/>
              <a:gd name="T8" fmla="*/ 0 60000 65536"/>
              <a:gd name="T9" fmla="*/ 0 60000 65536"/>
              <a:gd name="T10" fmla="*/ 0 60000 65536"/>
              <a:gd name="T11" fmla="*/ 0 60000 65536"/>
              <a:gd name="T12" fmla="*/ 0 w 1021"/>
              <a:gd name="T13" fmla="*/ 0 h 335"/>
              <a:gd name="T14" fmla="*/ 1021 w 1021"/>
              <a:gd name="T15" fmla="*/ 335 h 335"/>
            </a:gdLst>
            <a:ahLst/>
            <a:cxnLst>
              <a:cxn ang="T8">
                <a:pos x="T0" y="T1"/>
              </a:cxn>
              <a:cxn ang="T9">
                <a:pos x="T2" y="T3"/>
              </a:cxn>
              <a:cxn ang="T10">
                <a:pos x="T4" y="T5"/>
              </a:cxn>
              <a:cxn ang="T11">
                <a:pos x="T6" y="T7"/>
              </a:cxn>
            </a:cxnLst>
            <a:rect l="T12" t="T13" r="T14" b="T15"/>
            <a:pathLst>
              <a:path w="1021" h="335">
                <a:moveTo>
                  <a:pt x="0" y="0"/>
                </a:moveTo>
                <a:cubicBezTo>
                  <a:pt x="80" y="13"/>
                  <a:pt x="383" y="29"/>
                  <a:pt x="482" y="79"/>
                </a:cubicBezTo>
                <a:cubicBezTo>
                  <a:pt x="581" y="129"/>
                  <a:pt x="506" y="259"/>
                  <a:pt x="596" y="297"/>
                </a:cubicBezTo>
                <a:cubicBezTo>
                  <a:pt x="686" y="335"/>
                  <a:pt x="933" y="304"/>
                  <a:pt x="1021" y="30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8925" name="Freeform 19"/>
          <p:cNvSpPr>
            <a:spLocks/>
          </p:cNvSpPr>
          <p:nvPr/>
        </p:nvSpPr>
        <p:spPr bwMode="auto">
          <a:xfrm>
            <a:off x="2713038" y="3822700"/>
            <a:ext cx="1654175" cy="525463"/>
          </a:xfrm>
          <a:custGeom>
            <a:avLst/>
            <a:gdLst>
              <a:gd name="T0" fmla="*/ 0 w 1042"/>
              <a:gd name="T1" fmla="*/ 0 h 331"/>
              <a:gd name="T2" fmla="*/ 2147483647 w 1042"/>
              <a:gd name="T3" fmla="*/ 2147483647 h 331"/>
              <a:gd name="T4" fmla="*/ 2147483647 w 1042"/>
              <a:gd name="T5" fmla="*/ 2147483647 h 331"/>
              <a:gd name="T6" fmla="*/ 2147483647 w 1042"/>
              <a:gd name="T7" fmla="*/ 2147483647 h 331"/>
              <a:gd name="T8" fmla="*/ 0 60000 65536"/>
              <a:gd name="T9" fmla="*/ 0 60000 65536"/>
              <a:gd name="T10" fmla="*/ 0 60000 65536"/>
              <a:gd name="T11" fmla="*/ 0 60000 65536"/>
              <a:gd name="T12" fmla="*/ 0 w 1042"/>
              <a:gd name="T13" fmla="*/ 0 h 331"/>
              <a:gd name="T14" fmla="*/ 1042 w 1042"/>
              <a:gd name="T15" fmla="*/ 331 h 331"/>
            </a:gdLst>
            <a:ahLst/>
            <a:cxnLst>
              <a:cxn ang="T8">
                <a:pos x="T0" y="T1"/>
              </a:cxn>
              <a:cxn ang="T9">
                <a:pos x="T2" y="T3"/>
              </a:cxn>
              <a:cxn ang="T10">
                <a:pos x="T4" y="T5"/>
              </a:cxn>
              <a:cxn ang="T11">
                <a:pos x="T6" y="T7"/>
              </a:cxn>
            </a:cxnLst>
            <a:rect l="T12" t="T13" r="T14" b="T15"/>
            <a:pathLst>
              <a:path w="1042" h="331">
                <a:moveTo>
                  <a:pt x="0" y="0"/>
                </a:moveTo>
                <a:cubicBezTo>
                  <a:pt x="87" y="15"/>
                  <a:pt x="406" y="34"/>
                  <a:pt x="523" y="82"/>
                </a:cubicBezTo>
                <a:cubicBezTo>
                  <a:pt x="640" y="130"/>
                  <a:pt x="617" y="249"/>
                  <a:pt x="703" y="290"/>
                </a:cubicBezTo>
                <a:cubicBezTo>
                  <a:pt x="789" y="331"/>
                  <a:pt x="972" y="320"/>
                  <a:pt x="1042" y="328"/>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8927" name="Rectangle 21"/>
          <p:cNvSpPr>
            <a:spLocks noChangeArrowheads="1"/>
          </p:cNvSpPr>
          <p:nvPr/>
        </p:nvSpPr>
        <p:spPr bwMode="auto">
          <a:xfrm>
            <a:off x="1976438" y="4691063"/>
            <a:ext cx="679450" cy="496887"/>
          </a:xfrm>
          <a:prstGeom prst="rect">
            <a:avLst/>
          </a:prstGeom>
          <a:solidFill>
            <a:srgbClr val="FF99FF"/>
          </a:solidFill>
          <a:ln w="38100" algn="ctr">
            <a:solidFill>
              <a:schemeClr val="bg1"/>
            </a:solidFill>
            <a:miter lim="800000"/>
            <a:headEnd/>
            <a:tailEnd/>
          </a:ln>
        </p:spPr>
        <p:txBody>
          <a:bodyPr wrap="none" anchor="ctr"/>
          <a:lstStyle/>
          <a:p>
            <a:pPr algn="ctr"/>
            <a:r>
              <a:rPr lang="en-US" sz="2800" dirty="0">
                <a:latin typeface="Arial" pitchFamily="34" charset="0"/>
                <a:cs typeface="Arial" pitchFamily="34" charset="0"/>
              </a:rPr>
              <a:t>0</a:t>
            </a:r>
          </a:p>
        </p:txBody>
      </p:sp>
      <p:sp>
        <p:nvSpPr>
          <p:cNvPr id="38929" name="Text Box 32"/>
          <p:cNvSpPr txBox="1">
            <a:spLocks noChangeArrowheads="1"/>
          </p:cNvSpPr>
          <p:nvPr/>
        </p:nvSpPr>
        <p:spPr bwMode="auto">
          <a:xfrm>
            <a:off x="5591970" y="3068025"/>
            <a:ext cx="3047206" cy="946150"/>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Read sentinel’s next field</a:t>
            </a:r>
          </a:p>
        </p:txBody>
      </p:sp>
      <p:sp>
        <p:nvSpPr>
          <p:cNvPr id="38931" name="AutoShape 35"/>
          <p:cNvSpPr>
            <a:spLocks noChangeArrowheads="1"/>
          </p:cNvSpPr>
          <p:nvPr/>
        </p:nvSpPr>
        <p:spPr bwMode="auto">
          <a:xfrm flipH="1">
            <a:off x="4341813" y="3160713"/>
            <a:ext cx="700087" cy="784225"/>
          </a:xfrm>
          <a:prstGeom prst="wedgeRoundRectCallout">
            <a:avLst>
              <a:gd name="adj1" fmla="val -159755"/>
              <a:gd name="adj2" fmla="val 19230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38932" name="Line 36"/>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38933" name="Group 37"/>
          <p:cNvGrpSpPr>
            <a:grpSpLocks/>
          </p:cNvGrpSpPr>
          <p:nvPr/>
        </p:nvGrpSpPr>
        <p:grpSpPr bwMode="auto">
          <a:xfrm>
            <a:off x="3990975" y="1933575"/>
            <a:ext cx="976313" cy="609600"/>
            <a:chOff x="3417" y="2938"/>
            <a:chExt cx="615" cy="384"/>
          </a:xfrm>
        </p:grpSpPr>
        <p:sp>
          <p:nvSpPr>
            <p:cNvPr id="650278" name="AutoShape 3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8946" name="Line 3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38934" name="Group 40"/>
          <p:cNvGrpSpPr>
            <a:grpSpLocks/>
          </p:cNvGrpSpPr>
          <p:nvPr/>
        </p:nvGrpSpPr>
        <p:grpSpPr bwMode="auto">
          <a:xfrm>
            <a:off x="4084638" y="2106613"/>
            <a:ext cx="304800" cy="304800"/>
            <a:chOff x="3894" y="2760"/>
            <a:chExt cx="192" cy="192"/>
          </a:xfrm>
        </p:grpSpPr>
        <p:sp>
          <p:nvSpPr>
            <p:cNvPr id="38943" name="Oval 41"/>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8944" name="Oval 42"/>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38935" name="Freeform 54"/>
          <p:cNvSpPr>
            <a:spLocks/>
          </p:cNvSpPr>
          <p:nvPr/>
        </p:nvSpPr>
        <p:spPr bwMode="auto">
          <a:xfrm>
            <a:off x="2593975" y="2638425"/>
            <a:ext cx="2052638" cy="392113"/>
          </a:xfrm>
          <a:custGeom>
            <a:avLst/>
            <a:gdLst>
              <a:gd name="T0" fmla="*/ 0 w 1293"/>
              <a:gd name="T1" fmla="*/ 2147483647 h 247"/>
              <a:gd name="T2" fmla="*/ 2147483647 w 1293"/>
              <a:gd name="T3" fmla="*/ 2147483647 h 247"/>
              <a:gd name="T4" fmla="*/ 2147483647 w 1293"/>
              <a:gd name="T5" fmla="*/ 0 h 247"/>
              <a:gd name="T6" fmla="*/ 0 60000 65536"/>
              <a:gd name="T7" fmla="*/ 0 60000 65536"/>
              <a:gd name="T8" fmla="*/ 0 60000 65536"/>
              <a:gd name="T9" fmla="*/ 0 w 1293"/>
              <a:gd name="T10" fmla="*/ 0 h 247"/>
              <a:gd name="T11" fmla="*/ 1293 w 1293"/>
              <a:gd name="T12" fmla="*/ 247 h 247"/>
            </a:gdLst>
            <a:ahLst/>
            <a:cxnLst>
              <a:cxn ang="T6">
                <a:pos x="T0" y="T1"/>
              </a:cxn>
              <a:cxn ang="T7">
                <a:pos x="T2" y="T3"/>
              </a:cxn>
              <a:cxn ang="T8">
                <a:pos x="T4" y="T5"/>
              </a:cxn>
            </a:cxnLst>
            <a:rect l="T9" t="T10" r="T11" b="T12"/>
            <a:pathLst>
              <a:path w="1293" h="247">
                <a:moveTo>
                  <a:pt x="0" y="66"/>
                </a:moveTo>
                <a:cubicBezTo>
                  <a:pt x="157" y="94"/>
                  <a:pt x="729" y="247"/>
                  <a:pt x="944" y="236"/>
                </a:cubicBezTo>
                <a:cubicBezTo>
                  <a:pt x="1159" y="225"/>
                  <a:pt x="1220" y="49"/>
                  <a:pt x="129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8936" name="Line 58"/>
          <p:cNvSpPr>
            <a:spLocks noChangeShapeType="1"/>
          </p:cNvSpPr>
          <p:nvPr/>
        </p:nvSpPr>
        <p:spPr bwMode="auto">
          <a:xfrm>
            <a:off x="4479925" y="1933575"/>
            <a:ext cx="400050" cy="5842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650273" name="AutoShape 33"/>
          <p:cNvSpPr>
            <a:spLocks noChangeArrowheads="1"/>
          </p:cNvSpPr>
          <p:nvPr/>
        </p:nvSpPr>
        <p:spPr bwMode="auto">
          <a:xfrm flipH="1">
            <a:off x="4310063" y="1855788"/>
            <a:ext cx="911225" cy="784225"/>
          </a:xfrm>
          <a:prstGeom prst="wedgeRoundRectCallout">
            <a:avLst>
              <a:gd name="adj1" fmla="val -116551"/>
              <a:gd name="adj2" fmla="val 358093"/>
              <a:gd name="adj3" fmla="val 16667"/>
            </a:avLst>
          </a:prstGeom>
          <a:noFill/>
          <a:ln w="38100" algn="ctr">
            <a:solidFill>
              <a:srgbClr val="FF0000"/>
            </a:solidFill>
            <a:prstDash val="dash"/>
            <a:miter lim="800000"/>
            <a:headEnd/>
            <a:tailEnd/>
          </a:ln>
        </p:spPr>
        <p:txBody>
          <a:bodyPr/>
          <a:lstStyle/>
          <a:p>
            <a:pPr algn="ctr"/>
            <a:endParaRPr lang="en-US" sz="2800" dirty="0">
              <a:latin typeface="Arial" pitchFamily="34" charset="0"/>
              <a:cs typeface="Arial" pitchFamily="34" charset="0"/>
            </a:endParaRPr>
          </a:p>
        </p:txBody>
      </p:sp>
      <p:sp>
        <p:nvSpPr>
          <p:cNvPr id="48" name="Text Box 11"/>
          <p:cNvSpPr txBox="1">
            <a:spLocks noChangeArrowheads="1"/>
          </p:cNvSpPr>
          <p:nvPr/>
        </p:nvSpPr>
        <p:spPr bwMode="auto">
          <a:xfrm>
            <a:off x="1631965"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49" name="Text Box 12"/>
          <p:cNvSpPr txBox="1">
            <a:spLocks noChangeArrowheads="1"/>
          </p:cNvSpPr>
          <p:nvPr/>
        </p:nvSpPr>
        <p:spPr bwMode="auto">
          <a:xfrm>
            <a:off x="1631965"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
        <p:nvSpPr>
          <p:cNvPr id="50" name="Text Box 27"/>
          <p:cNvSpPr txBox="1">
            <a:spLocks noChangeArrowheads="1"/>
          </p:cNvSpPr>
          <p:nvPr/>
        </p:nvSpPr>
        <p:spPr bwMode="auto">
          <a:xfrm>
            <a:off x="1631965" y="2971800"/>
            <a:ext cx="1133644"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deqLock</a:t>
            </a:r>
          </a:p>
        </p:txBody>
      </p:sp>
      <p:sp>
        <p:nvSpPr>
          <p:cNvPr id="51" name="Text Box 34"/>
          <p:cNvSpPr txBox="1">
            <a:spLocks noChangeArrowheads="1"/>
          </p:cNvSpPr>
          <p:nvPr/>
        </p:nvSpPr>
        <p:spPr bwMode="auto">
          <a:xfrm>
            <a:off x="1631965" y="3624263"/>
            <a:ext cx="1133645"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enqLock</a:t>
            </a:r>
          </a:p>
        </p:txBody>
      </p:sp>
      <p:sp>
        <p:nvSpPr>
          <p:cNvPr id="52" name="Text Box 37"/>
          <p:cNvSpPr txBox="1">
            <a:spLocks noChangeArrowheads="1"/>
          </p:cNvSpPr>
          <p:nvPr/>
        </p:nvSpPr>
        <p:spPr bwMode="auto">
          <a:xfrm>
            <a:off x="1631965" y="4268788"/>
            <a:ext cx="620683"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size</a:t>
            </a:r>
          </a:p>
        </p:txBody>
      </p:sp>
      <p:grpSp>
        <p:nvGrpSpPr>
          <p:cNvPr id="12" name="Group 29">
            <a:extLst>
              <a:ext uri="{FF2B5EF4-FFF2-40B4-BE49-F238E27FC236}">
                <a16:creationId xmlns:a16="http://schemas.microsoft.com/office/drawing/2014/main" id="{416255DB-0A7E-EF5D-3DE2-33BF127134B3}"/>
              </a:ext>
            </a:extLst>
          </p:cNvPr>
          <p:cNvGrpSpPr>
            <a:grpSpLocks/>
          </p:cNvGrpSpPr>
          <p:nvPr/>
        </p:nvGrpSpPr>
        <p:grpSpPr bwMode="auto">
          <a:xfrm>
            <a:off x="4448175" y="3960813"/>
            <a:ext cx="427038" cy="622300"/>
            <a:chOff x="2208" y="1920"/>
            <a:chExt cx="1152" cy="1680"/>
          </a:xfrm>
        </p:grpSpPr>
        <p:sp>
          <p:nvSpPr>
            <p:cNvPr id="13" name="Oval 30">
              <a:extLst>
                <a:ext uri="{FF2B5EF4-FFF2-40B4-BE49-F238E27FC236}">
                  <a16:creationId xmlns:a16="http://schemas.microsoft.com/office/drawing/2014/main" id="{76010FF4-F79C-8CC4-13CB-9E790113D87D}"/>
                </a:ext>
              </a:extLst>
            </p:cNvPr>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4" name="Oval 31">
              <a:extLst>
                <a:ext uri="{FF2B5EF4-FFF2-40B4-BE49-F238E27FC236}">
                  <a16:creationId xmlns:a16="http://schemas.microsoft.com/office/drawing/2014/main" id="{8162119A-884E-9055-F508-40720E02E8DD}"/>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15" name="AutoShape 32">
              <a:extLst>
                <a:ext uri="{FF2B5EF4-FFF2-40B4-BE49-F238E27FC236}">
                  <a16:creationId xmlns:a16="http://schemas.microsoft.com/office/drawing/2014/main" id="{04F44FE2-0040-BBC6-0AEF-F45F14F62A7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6" name="AutoShape 33">
              <a:extLst>
                <a:ext uri="{FF2B5EF4-FFF2-40B4-BE49-F238E27FC236}">
                  <a16:creationId xmlns:a16="http://schemas.microsoft.com/office/drawing/2014/main" id="{95DFFC97-D19D-8EC7-9311-D0A2274C71D5}"/>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17" name="Group 39">
            <a:extLst>
              <a:ext uri="{FF2B5EF4-FFF2-40B4-BE49-F238E27FC236}">
                <a16:creationId xmlns:a16="http://schemas.microsoft.com/office/drawing/2014/main" id="{A17AF231-5666-A019-0FC5-71CB69621B46}"/>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18" name="Freeform 40">
              <a:extLst>
                <a:ext uri="{FF2B5EF4-FFF2-40B4-BE49-F238E27FC236}">
                  <a16:creationId xmlns:a16="http://schemas.microsoft.com/office/drawing/2014/main" id="{E4F7DFF1-3AA6-5193-4D18-7B84340A86A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41">
              <a:extLst>
                <a:ext uri="{FF2B5EF4-FFF2-40B4-BE49-F238E27FC236}">
                  <a16:creationId xmlns:a16="http://schemas.microsoft.com/office/drawing/2014/main" id="{FCE88098-C539-F4AC-D568-28D6A69581F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42">
              <a:extLst>
                <a:ext uri="{FF2B5EF4-FFF2-40B4-BE49-F238E27FC236}">
                  <a16:creationId xmlns:a16="http://schemas.microsoft.com/office/drawing/2014/main" id="{F0FFC2F2-A754-BE97-0620-2A42BF8B7B23}"/>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43">
              <a:extLst>
                <a:ext uri="{FF2B5EF4-FFF2-40B4-BE49-F238E27FC236}">
                  <a16:creationId xmlns:a16="http://schemas.microsoft.com/office/drawing/2014/main" id="{BDB9FA6B-A7B4-835A-2CF8-76D584C18B9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2" name="Freeform 44">
              <a:extLst>
                <a:ext uri="{FF2B5EF4-FFF2-40B4-BE49-F238E27FC236}">
                  <a16:creationId xmlns:a16="http://schemas.microsoft.com/office/drawing/2014/main" id="{BE5A824B-1243-F344-02F1-A0D8FF6834E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45">
              <a:extLst>
                <a:ext uri="{FF2B5EF4-FFF2-40B4-BE49-F238E27FC236}">
                  <a16:creationId xmlns:a16="http://schemas.microsoft.com/office/drawing/2014/main" id="{E1D48339-ED47-F7B9-5AEF-ACBA14755C8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4" name="Freeform 46">
              <a:extLst>
                <a:ext uri="{FF2B5EF4-FFF2-40B4-BE49-F238E27FC236}">
                  <a16:creationId xmlns:a16="http://schemas.microsoft.com/office/drawing/2014/main" id="{21EC950A-0462-7949-A70F-970869C96517}"/>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47">
              <a:extLst>
                <a:ext uri="{FF2B5EF4-FFF2-40B4-BE49-F238E27FC236}">
                  <a16:creationId xmlns:a16="http://schemas.microsoft.com/office/drawing/2014/main" id="{5F383267-D17A-585D-4630-27B839BAB27E}"/>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6" name="Freeform 48">
              <a:extLst>
                <a:ext uri="{FF2B5EF4-FFF2-40B4-BE49-F238E27FC236}">
                  <a16:creationId xmlns:a16="http://schemas.microsoft.com/office/drawing/2014/main" id="{B78A892E-FFB6-7B9D-A2D1-679601F02A11}"/>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2" name="AutoShape 56">
            <a:extLst>
              <a:ext uri="{FF2B5EF4-FFF2-40B4-BE49-F238E27FC236}">
                <a16:creationId xmlns:a16="http://schemas.microsoft.com/office/drawing/2014/main" id="{6E68DEE5-3DD6-D654-E45F-3045934D3495}"/>
              </a:ext>
            </a:extLst>
          </p:cNvPr>
          <p:cNvSpPr>
            <a:spLocks noChangeArrowheads="1"/>
          </p:cNvSpPr>
          <p:nvPr/>
        </p:nvSpPr>
        <p:spPr bwMode="auto">
          <a:xfrm>
            <a:off x="5527675" y="6132513"/>
            <a:ext cx="3616325" cy="714373"/>
          </a:xfrm>
          <a:prstGeom prst="cloudCallout">
            <a:avLst>
              <a:gd name="adj1" fmla="val -15142"/>
              <a:gd name="adj2" fmla="val -69953"/>
            </a:avLst>
          </a:prstGeom>
          <a:solidFill>
            <a:schemeClr val="tx1"/>
          </a:solidFill>
          <a:ln w="38100">
            <a:solidFill>
              <a:srgbClr val="FF7C80"/>
            </a:solidFill>
            <a:round/>
            <a:headEnd/>
            <a:tailEnd/>
          </a:ln>
        </p:spPr>
        <p:txBody>
          <a:bodyPr/>
          <a:lstStyle/>
          <a:p>
            <a:pPr algn="ctr"/>
            <a:r>
              <a:rPr lang="en-US" sz="2000" dirty="0" err="1">
                <a:solidFill>
                  <a:srgbClr val="FFFF00"/>
                </a:solidFill>
                <a:latin typeface="Consolas" panose="020B0609020204030204" pitchFamily="49" charset="0"/>
                <a:cs typeface="Arial" pitchFamily="34" charset="0"/>
              </a:rPr>
              <a:t>deqLock.await</a:t>
            </a:r>
            <a:r>
              <a:rPr lang="en-US" sz="2000" dirty="0">
                <a:solidFill>
                  <a:srgbClr val="FFFF00"/>
                </a:solidFill>
                <a:latin typeface="Consolas" panose="020B0609020204030204" pitchFamily="49" charset="0"/>
                <a:cs typeface="Arial" pitchFamily="34" charset="0"/>
              </a:rPr>
              <a:t>()</a:t>
            </a:r>
          </a:p>
          <a:p>
            <a:pPr algn="ctr"/>
            <a:endParaRPr lang="en-US" dirty="0">
              <a:solidFill>
                <a:srgbClr val="FFFF00"/>
              </a:solidFill>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73"/>
                                        </p:tgtEl>
                                        <p:attrNameLst>
                                          <p:attrName>style.visibility</p:attrName>
                                        </p:attrNameLst>
                                      </p:cBhvr>
                                      <p:to>
                                        <p:strVal val="visible"/>
                                      </p:to>
                                    </p:set>
                                    <p:animEffect transition="in" filter="blinds(horizontal)">
                                      <p:cBhvr>
                                        <p:cTn id="7" dur="500"/>
                                        <p:tgtEl>
                                          <p:spTgt spid="65027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73" grpId="0" animBg="1"/>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1"/>
          <p:cNvSpPr>
            <a:spLocks noGrp="1"/>
          </p:cNvSpPr>
          <p:nvPr>
            <p:ph type="ftr" sz="quarter" idx="10"/>
          </p:nvPr>
        </p:nvSpPr>
        <p:spPr>
          <a:noFill/>
        </p:spPr>
        <p:txBody>
          <a:bodyPr/>
          <a:lstStyle/>
          <a:p>
            <a:r>
              <a:rPr lang="en-US" dirty="0"/>
              <a:t>Art of Multiprocessor Programming</a:t>
            </a:r>
          </a:p>
        </p:txBody>
      </p:sp>
      <p:sp>
        <p:nvSpPr>
          <p:cNvPr id="39939" name="Slide Number Placeholder 2"/>
          <p:cNvSpPr>
            <a:spLocks noGrp="1"/>
          </p:cNvSpPr>
          <p:nvPr>
            <p:ph type="sldNum" sz="quarter" idx="11"/>
          </p:nvPr>
        </p:nvSpPr>
        <p:spPr>
          <a:noFill/>
        </p:spPr>
        <p:txBody>
          <a:bodyPr/>
          <a:lstStyle/>
          <a:p>
            <a:fld id="{7260ACD7-8528-49DC-B82A-E84D0BD25AC1}" type="slidenum">
              <a:rPr lang="x-none" smtClean="0">
                <a:cs typeface="Arial" pitchFamily="34" charset="0"/>
              </a:rPr>
              <a:pPr/>
              <a:t>37</a:t>
            </a:fld>
            <a:endParaRPr lang="en-US" dirty="0">
              <a:cs typeface="Arial" pitchFamily="34" charset="0"/>
            </a:endParaRPr>
          </a:p>
        </p:txBody>
      </p:sp>
      <p:sp>
        <p:nvSpPr>
          <p:cNvPr id="3994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560541B8-F098-4E44-B172-929AF0402960}" type="slidenum">
              <a:rPr lang="x-none" sz="1400">
                <a:solidFill>
                  <a:schemeClr val="tx1"/>
                </a:solidFill>
                <a:latin typeface="Arial" pitchFamily="34" charset="0"/>
                <a:cs typeface="Arial" pitchFamily="34" charset="0"/>
              </a:rPr>
              <a:pPr/>
              <a:t>37</a:t>
            </a:fld>
            <a:endParaRPr lang="en-US" sz="1400" dirty="0">
              <a:solidFill>
                <a:schemeClr val="tx1"/>
              </a:solidFill>
              <a:latin typeface="Arial" pitchFamily="34" charset="0"/>
              <a:cs typeface="Arial" pitchFamily="34" charset="0"/>
            </a:endParaRPr>
          </a:p>
        </p:txBody>
      </p:sp>
      <p:sp>
        <p:nvSpPr>
          <p:cNvPr id="39941" name="Rectangle 3"/>
          <p:cNvSpPr>
            <a:spLocks noGrp="1" noChangeArrowheads="1"/>
          </p:cNvSpPr>
          <p:nvPr>
            <p:ph type="title" idx="4294967295"/>
          </p:nvPr>
        </p:nvSpPr>
        <p:spPr>
          <a:xfrm>
            <a:off x="685800" y="285750"/>
            <a:ext cx="7772400" cy="1143000"/>
          </a:xfrm>
        </p:spPr>
        <p:txBody>
          <a:bodyPr/>
          <a:lstStyle/>
          <a:p>
            <a:r>
              <a:rPr lang="en-US" dirty="0"/>
              <a:t>Bounded Queue</a:t>
            </a:r>
          </a:p>
        </p:txBody>
      </p:sp>
      <p:sp>
        <p:nvSpPr>
          <p:cNvPr id="39942" name="Text Box 4"/>
          <p:cNvSpPr txBox="1">
            <a:spLocks noChangeArrowheads="1"/>
          </p:cNvSpPr>
          <p:nvPr/>
        </p:nvSpPr>
        <p:spPr bwMode="auto">
          <a:xfrm>
            <a:off x="685800" y="1992313"/>
            <a:ext cx="77724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BoundedQueue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capacity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enqLock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notFullCondition =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deqLock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notEmptyCondition =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691D6C33-D8CF-E0F5-F679-AE45EFCB11B9}"/>
              </a:ext>
            </a:extLst>
          </p:cNvPr>
          <p:cNvSpPr txBox="1">
            <a:spLocks noChangeArrowheads="1"/>
          </p:cNvSpPr>
          <p:nvPr/>
        </p:nvSpPr>
        <p:spPr bwMode="auto">
          <a:xfrm>
            <a:off x="685800" y="1992313"/>
            <a:ext cx="77724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BoundedQueue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capacity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enqLock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notFullCondition =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deqLock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notEmptyCondition =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p:txBody>
      </p:sp>
      <p:sp>
        <p:nvSpPr>
          <p:cNvPr id="40962" name="Footer Placeholder 1"/>
          <p:cNvSpPr>
            <a:spLocks noGrp="1"/>
          </p:cNvSpPr>
          <p:nvPr>
            <p:ph type="ftr" sz="quarter" idx="10"/>
          </p:nvPr>
        </p:nvSpPr>
        <p:spPr>
          <a:noFill/>
        </p:spPr>
        <p:txBody>
          <a:bodyPr/>
          <a:lstStyle/>
          <a:p>
            <a:r>
              <a:rPr lang="en-US" dirty="0"/>
              <a:t>Art of Multiprocessor Programming</a:t>
            </a:r>
          </a:p>
        </p:txBody>
      </p:sp>
      <p:sp>
        <p:nvSpPr>
          <p:cNvPr id="40963" name="Slide Number Placeholder 2"/>
          <p:cNvSpPr>
            <a:spLocks noGrp="1"/>
          </p:cNvSpPr>
          <p:nvPr>
            <p:ph type="sldNum" sz="quarter" idx="11"/>
          </p:nvPr>
        </p:nvSpPr>
        <p:spPr>
          <a:noFill/>
        </p:spPr>
        <p:txBody>
          <a:bodyPr/>
          <a:lstStyle/>
          <a:p>
            <a:fld id="{618BCCC8-54AC-4A84-933D-98E4A0F13CE4}" type="slidenum">
              <a:rPr lang="x-none" smtClean="0">
                <a:cs typeface="Arial" pitchFamily="34" charset="0"/>
              </a:rPr>
              <a:pPr/>
              <a:t>38</a:t>
            </a:fld>
            <a:endParaRPr lang="en-US" dirty="0">
              <a:cs typeface="Arial" pitchFamily="34" charset="0"/>
            </a:endParaRPr>
          </a:p>
        </p:txBody>
      </p:sp>
      <p:sp>
        <p:nvSpPr>
          <p:cNvPr id="4096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228A9A19-83CA-4992-B9A5-F25617FE255C}" type="slidenum">
              <a:rPr lang="x-none" sz="1400">
                <a:solidFill>
                  <a:schemeClr val="tx1"/>
                </a:solidFill>
                <a:latin typeface="Arial" pitchFamily="34" charset="0"/>
                <a:cs typeface="Arial" pitchFamily="34" charset="0"/>
              </a:rPr>
              <a:pPr/>
              <a:t>38</a:t>
            </a:fld>
            <a:endParaRPr lang="en-US" sz="1400" dirty="0">
              <a:solidFill>
                <a:schemeClr val="tx1"/>
              </a:solidFill>
              <a:latin typeface="Arial" pitchFamily="34" charset="0"/>
              <a:cs typeface="Arial" pitchFamily="34" charset="0"/>
            </a:endParaRPr>
          </a:p>
        </p:txBody>
      </p:sp>
      <p:sp>
        <p:nvSpPr>
          <p:cNvPr id="40965" name="Rectangle 3"/>
          <p:cNvSpPr>
            <a:spLocks noGrp="1" noChangeArrowheads="1"/>
          </p:cNvSpPr>
          <p:nvPr>
            <p:ph type="title" idx="4294967295"/>
          </p:nvPr>
        </p:nvSpPr>
        <p:spPr>
          <a:xfrm>
            <a:off x="685800" y="285750"/>
            <a:ext cx="7772400" cy="1143000"/>
          </a:xfrm>
        </p:spPr>
        <p:txBody>
          <a:bodyPr/>
          <a:lstStyle/>
          <a:p>
            <a:r>
              <a:rPr lang="en-US" dirty="0"/>
              <a:t>Bounded Queue</a:t>
            </a:r>
          </a:p>
        </p:txBody>
      </p:sp>
      <p:sp>
        <p:nvSpPr>
          <p:cNvPr id="40967" name="AutoShape 5"/>
          <p:cNvSpPr>
            <a:spLocks noChangeArrowheads="1"/>
          </p:cNvSpPr>
          <p:nvPr/>
        </p:nvSpPr>
        <p:spPr bwMode="auto">
          <a:xfrm flipH="1">
            <a:off x="982663" y="2320925"/>
            <a:ext cx="4987925" cy="346075"/>
          </a:xfrm>
          <a:prstGeom prst="wedgeRoundRectCallout">
            <a:avLst>
              <a:gd name="adj1" fmla="val -44083"/>
              <a:gd name="adj2" fmla="val 390824"/>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40968" name="Text Box 6"/>
          <p:cNvSpPr txBox="1">
            <a:spLocks noChangeArrowheads="1"/>
          </p:cNvSpPr>
          <p:nvPr/>
        </p:nvSpPr>
        <p:spPr bwMode="auto">
          <a:xfrm>
            <a:off x="5134046" y="3808413"/>
            <a:ext cx="2743059"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enq &amp; deq locks</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68B598FF-6E99-16C5-0198-8746E71BB806}"/>
              </a:ext>
            </a:extLst>
          </p:cNvPr>
          <p:cNvSpPr txBox="1">
            <a:spLocks noChangeArrowheads="1"/>
          </p:cNvSpPr>
          <p:nvPr/>
        </p:nvSpPr>
        <p:spPr bwMode="auto">
          <a:xfrm>
            <a:off x="685800" y="1992313"/>
            <a:ext cx="77724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BoundedQueue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capacity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enqLock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notFullCondition =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deqLock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notEmptyCondition =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p:txBody>
      </p:sp>
      <p:sp>
        <p:nvSpPr>
          <p:cNvPr id="70658" name="Footer Placeholder 1"/>
          <p:cNvSpPr>
            <a:spLocks noGrp="1"/>
          </p:cNvSpPr>
          <p:nvPr>
            <p:ph type="ftr" sz="quarter" idx="10"/>
          </p:nvPr>
        </p:nvSpPr>
        <p:spPr>
          <a:noFill/>
        </p:spPr>
        <p:txBody>
          <a:bodyPr/>
          <a:lstStyle/>
          <a:p>
            <a:r>
              <a:rPr lang="en-US" dirty="0"/>
              <a:t>Art of Multiprocessor Programming</a:t>
            </a:r>
          </a:p>
        </p:txBody>
      </p:sp>
      <p:sp>
        <p:nvSpPr>
          <p:cNvPr id="70659" name="Slide Number Placeholder 2"/>
          <p:cNvSpPr>
            <a:spLocks noGrp="1"/>
          </p:cNvSpPr>
          <p:nvPr>
            <p:ph type="sldNum" sz="quarter" idx="11"/>
          </p:nvPr>
        </p:nvSpPr>
        <p:spPr>
          <a:noFill/>
        </p:spPr>
        <p:txBody>
          <a:bodyPr/>
          <a:lstStyle/>
          <a:p>
            <a:fld id="{C7EF9DE4-C9D5-42D0-BB58-1518E709DCA5}" type="slidenum">
              <a:rPr lang="x-none" smtClean="0">
                <a:cs typeface="Arial" pitchFamily="34" charset="0"/>
              </a:rPr>
              <a:pPr/>
              <a:t>39</a:t>
            </a:fld>
            <a:endParaRPr lang="en-US" dirty="0">
              <a:cs typeface="Arial" pitchFamily="34" charset="0"/>
            </a:endParaRPr>
          </a:p>
        </p:txBody>
      </p:sp>
      <p:sp>
        <p:nvSpPr>
          <p:cNvPr id="7066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4192BAA-8308-4241-A799-CD758D7EDBE9}" type="slidenum">
              <a:rPr lang="x-none" sz="1400">
                <a:solidFill>
                  <a:schemeClr val="tx1"/>
                </a:solidFill>
                <a:latin typeface="Arial" pitchFamily="34" charset="0"/>
                <a:cs typeface="Arial" pitchFamily="34" charset="0"/>
              </a:rPr>
              <a:pPr/>
              <a:t>39</a:t>
            </a:fld>
            <a:endParaRPr lang="en-US" sz="1400" dirty="0">
              <a:solidFill>
                <a:schemeClr val="tx1"/>
              </a:solidFill>
              <a:latin typeface="Arial" pitchFamily="34" charset="0"/>
              <a:cs typeface="Arial" pitchFamily="34" charset="0"/>
            </a:endParaRPr>
          </a:p>
        </p:txBody>
      </p:sp>
      <p:sp>
        <p:nvSpPr>
          <p:cNvPr id="70661" name="Rectangle 3"/>
          <p:cNvSpPr>
            <a:spLocks noGrp="1" noChangeArrowheads="1"/>
          </p:cNvSpPr>
          <p:nvPr>
            <p:ph type="title" idx="4294967295"/>
          </p:nvPr>
        </p:nvSpPr>
        <p:spPr>
          <a:xfrm>
            <a:off x="685800" y="285750"/>
            <a:ext cx="7772400" cy="1143000"/>
          </a:xfrm>
        </p:spPr>
        <p:txBody>
          <a:bodyPr/>
          <a:lstStyle/>
          <a:p>
            <a:r>
              <a:rPr lang="en-US" dirty="0"/>
              <a:t>Bounded Queue Fields</a:t>
            </a:r>
          </a:p>
        </p:txBody>
      </p:sp>
      <p:sp>
        <p:nvSpPr>
          <p:cNvPr id="70663" name="Text Box 6"/>
          <p:cNvSpPr txBox="1">
            <a:spLocks noChangeArrowheads="1"/>
          </p:cNvSpPr>
          <p:nvPr/>
        </p:nvSpPr>
        <p:spPr bwMode="auto">
          <a:xfrm>
            <a:off x="3124200" y="2772261"/>
            <a:ext cx="4133850" cy="954107"/>
          </a:xfrm>
          <a:prstGeom prst="rect">
            <a:avLst/>
          </a:prstGeom>
          <a:solidFill>
            <a:schemeClr val="tx1">
              <a:alpha val="79999"/>
            </a:schemeClr>
          </a:solidFill>
          <a:ln w="38100" algn="ctr">
            <a:solidFill>
              <a:srgbClr val="FF0000"/>
            </a:solidFill>
            <a:miter lim="800000"/>
            <a:headEnd/>
            <a:tailEnd/>
          </a:ln>
        </p:spPr>
        <p:txBody>
          <a:bodyPr>
            <a:spAutoFit/>
          </a:bodyPr>
          <a:lstStyle/>
          <a:p>
            <a:pPr algn="ctr"/>
            <a:r>
              <a:rPr lang="en-US" sz="2800" dirty="0" err="1">
                <a:solidFill>
                  <a:srgbClr val="FFFF00"/>
                </a:solidFill>
                <a:latin typeface="Consolas" panose="020B0609020204030204" pitchFamily="49" charset="0"/>
                <a:cs typeface="Arial" pitchFamily="34" charset="0"/>
              </a:rPr>
              <a:t>enqLock</a:t>
            </a:r>
            <a:r>
              <a:rPr lang="en-US" sz="2800" dirty="0" err="1">
                <a:solidFill>
                  <a:srgbClr val="FFFF00"/>
                </a:solidFill>
                <a:latin typeface="Arial" pitchFamily="34" charset="0"/>
                <a:cs typeface="Arial" pitchFamily="34" charset="0"/>
              </a:rPr>
              <a:t>’s</a:t>
            </a:r>
            <a:r>
              <a:rPr lang="en-US" sz="2800" dirty="0">
                <a:solidFill>
                  <a:srgbClr val="FFFF00"/>
                </a:solidFill>
                <a:latin typeface="Arial" pitchFamily="34" charset="0"/>
                <a:cs typeface="Arial" pitchFamily="34" charset="0"/>
              </a:rPr>
              <a:t> associated condition</a:t>
            </a:r>
          </a:p>
        </p:txBody>
      </p:sp>
      <p:sp>
        <p:nvSpPr>
          <p:cNvPr id="70664" name="AutoShape 5"/>
          <p:cNvSpPr>
            <a:spLocks noChangeArrowheads="1"/>
          </p:cNvSpPr>
          <p:nvPr/>
        </p:nvSpPr>
        <p:spPr bwMode="auto">
          <a:xfrm flipH="1">
            <a:off x="982663" y="4473267"/>
            <a:ext cx="6586537" cy="346075"/>
          </a:xfrm>
          <a:prstGeom prst="wedgeRoundRectCallout">
            <a:avLst>
              <a:gd name="adj1" fmla="val 4731"/>
              <a:gd name="adj2" fmla="val -258259"/>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EB03538F-67A2-7E96-E627-9851B179F09E}"/>
              </a:ext>
            </a:extLst>
          </p:cNvPr>
          <p:cNvSpPr txBox="1">
            <a:spLocks noChangeArrowheads="1"/>
          </p:cNvSpPr>
          <p:nvPr/>
        </p:nvSpPr>
        <p:spPr bwMode="auto">
          <a:xfrm>
            <a:off x="685800" y="1992313"/>
            <a:ext cx="77724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BoundedQueue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capacity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enqLock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notFullCondition =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deqLock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notEmptyCondition =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p:txBody>
      </p:sp>
      <p:sp>
        <p:nvSpPr>
          <p:cNvPr id="71682" name="Footer Placeholder 1"/>
          <p:cNvSpPr>
            <a:spLocks noGrp="1"/>
          </p:cNvSpPr>
          <p:nvPr>
            <p:ph type="ftr" sz="quarter" idx="10"/>
          </p:nvPr>
        </p:nvSpPr>
        <p:spPr>
          <a:noFill/>
        </p:spPr>
        <p:txBody>
          <a:bodyPr/>
          <a:lstStyle/>
          <a:p>
            <a:r>
              <a:rPr lang="en-US" dirty="0"/>
              <a:t>Art of Multiprocessor Programming</a:t>
            </a:r>
          </a:p>
        </p:txBody>
      </p:sp>
      <p:sp>
        <p:nvSpPr>
          <p:cNvPr id="71683" name="Slide Number Placeholder 2"/>
          <p:cNvSpPr>
            <a:spLocks noGrp="1"/>
          </p:cNvSpPr>
          <p:nvPr>
            <p:ph type="sldNum" sz="quarter" idx="11"/>
          </p:nvPr>
        </p:nvSpPr>
        <p:spPr>
          <a:noFill/>
        </p:spPr>
        <p:txBody>
          <a:bodyPr/>
          <a:lstStyle/>
          <a:p>
            <a:fld id="{20BFF4B7-748A-471E-8071-070032F41707}" type="slidenum">
              <a:rPr lang="x-none" smtClean="0">
                <a:cs typeface="Arial" pitchFamily="34" charset="0"/>
              </a:rPr>
              <a:pPr/>
              <a:t>40</a:t>
            </a:fld>
            <a:endParaRPr lang="en-US" dirty="0">
              <a:cs typeface="Arial" pitchFamily="34" charset="0"/>
            </a:endParaRPr>
          </a:p>
        </p:txBody>
      </p:sp>
      <p:sp>
        <p:nvSpPr>
          <p:cNvPr id="7168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EC6D0242-9254-48BC-92AA-D1BB92B4163A}" type="slidenum">
              <a:rPr lang="x-none" sz="1400">
                <a:solidFill>
                  <a:schemeClr val="tx1"/>
                </a:solidFill>
                <a:latin typeface="Arial" pitchFamily="34" charset="0"/>
                <a:cs typeface="Arial" pitchFamily="34" charset="0"/>
              </a:rPr>
              <a:pPr/>
              <a:t>40</a:t>
            </a:fld>
            <a:endParaRPr lang="en-US" sz="1400" dirty="0">
              <a:solidFill>
                <a:schemeClr val="tx1"/>
              </a:solidFill>
              <a:latin typeface="Arial" pitchFamily="34" charset="0"/>
              <a:cs typeface="Arial" pitchFamily="34" charset="0"/>
            </a:endParaRPr>
          </a:p>
        </p:txBody>
      </p:sp>
      <p:sp>
        <p:nvSpPr>
          <p:cNvPr id="71685" name="Rectangle 3"/>
          <p:cNvSpPr>
            <a:spLocks noGrp="1" noChangeArrowheads="1"/>
          </p:cNvSpPr>
          <p:nvPr>
            <p:ph type="title" idx="4294967295"/>
          </p:nvPr>
        </p:nvSpPr>
        <p:spPr>
          <a:xfrm>
            <a:off x="685800" y="285750"/>
            <a:ext cx="7772400" cy="1143000"/>
          </a:xfrm>
        </p:spPr>
        <p:txBody>
          <a:bodyPr/>
          <a:lstStyle/>
          <a:p>
            <a:r>
              <a:rPr lang="en-US" dirty="0"/>
              <a:t>Bounded Queue Fields</a:t>
            </a:r>
          </a:p>
        </p:txBody>
      </p:sp>
      <p:sp>
        <p:nvSpPr>
          <p:cNvPr id="71687" name="AutoShape 5"/>
          <p:cNvSpPr>
            <a:spLocks noChangeArrowheads="1"/>
          </p:cNvSpPr>
          <p:nvPr/>
        </p:nvSpPr>
        <p:spPr bwMode="auto">
          <a:xfrm flipH="1">
            <a:off x="954088" y="2967038"/>
            <a:ext cx="3181350" cy="346075"/>
          </a:xfrm>
          <a:prstGeom prst="wedgeRoundRectCallout">
            <a:avLst>
              <a:gd name="adj1" fmla="val -51250"/>
              <a:gd name="adj2" fmla="val 161468"/>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71688" name="Text Box 6"/>
          <p:cNvSpPr txBox="1">
            <a:spLocks noChangeArrowheads="1"/>
          </p:cNvSpPr>
          <p:nvPr/>
        </p:nvSpPr>
        <p:spPr bwMode="auto">
          <a:xfrm>
            <a:off x="4324350" y="3527425"/>
            <a:ext cx="3181350" cy="519113"/>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size: 0 to capacity</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D473FFD7-627D-56B1-635B-362FCBF1A94D}"/>
              </a:ext>
            </a:extLst>
          </p:cNvPr>
          <p:cNvSpPr txBox="1">
            <a:spLocks noChangeArrowheads="1"/>
          </p:cNvSpPr>
          <p:nvPr/>
        </p:nvSpPr>
        <p:spPr bwMode="auto">
          <a:xfrm>
            <a:off x="685800" y="1992313"/>
            <a:ext cx="7772400" cy="378565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BoundedQueue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AtomicInteger</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capacity</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enqLock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notFullCondition =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deqLock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ReentrantLock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notEmptyCondition =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a:t>
            </a:r>
          </a:p>
        </p:txBody>
      </p:sp>
      <p:sp>
        <p:nvSpPr>
          <p:cNvPr id="72706" name="Footer Placeholder 1"/>
          <p:cNvSpPr>
            <a:spLocks noGrp="1"/>
          </p:cNvSpPr>
          <p:nvPr>
            <p:ph type="ftr" sz="quarter" idx="10"/>
          </p:nvPr>
        </p:nvSpPr>
        <p:spPr>
          <a:noFill/>
        </p:spPr>
        <p:txBody>
          <a:bodyPr/>
          <a:lstStyle/>
          <a:p>
            <a:r>
              <a:rPr lang="en-US" dirty="0"/>
              <a:t>Art of Multiprocessor Programming</a:t>
            </a:r>
          </a:p>
        </p:txBody>
      </p:sp>
      <p:sp>
        <p:nvSpPr>
          <p:cNvPr id="72707" name="Slide Number Placeholder 2"/>
          <p:cNvSpPr>
            <a:spLocks noGrp="1"/>
          </p:cNvSpPr>
          <p:nvPr>
            <p:ph type="sldNum" sz="quarter" idx="11"/>
          </p:nvPr>
        </p:nvSpPr>
        <p:spPr>
          <a:noFill/>
        </p:spPr>
        <p:txBody>
          <a:bodyPr/>
          <a:lstStyle/>
          <a:p>
            <a:fld id="{61E65BAE-752F-4A80-AA58-3E0BCD4602CA}" type="slidenum">
              <a:rPr lang="x-none" smtClean="0">
                <a:cs typeface="Arial" pitchFamily="34" charset="0"/>
              </a:rPr>
              <a:pPr/>
              <a:t>41</a:t>
            </a:fld>
            <a:endParaRPr lang="en-US" dirty="0">
              <a:cs typeface="Arial" pitchFamily="34" charset="0"/>
            </a:endParaRPr>
          </a:p>
        </p:txBody>
      </p:sp>
      <p:sp>
        <p:nvSpPr>
          <p:cNvPr id="7270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E4DF9CAC-6468-4684-8DAD-CD2C05397B60}" type="slidenum">
              <a:rPr lang="x-none" sz="1400">
                <a:solidFill>
                  <a:schemeClr val="tx1"/>
                </a:solidFill>
                <a:latin typeface="Arial" pitchFamily="34" charset="0"/>
                <a:cs typeface="Arial" pitchFamily="34" charset="0"/>
              </a:rPr>
              <a:pPr/>
              <a:t>41</a:t>
            </a:fld>
            <a:endParaRPr lang="en-US" sz="1400" dirty="0">
              <a:solidFill>
                <a:schemeClr val="tx1"/>
              </a:solidFill>
              <a:latin typeface="Arial" pitchFamily="34" charset="0"/>
              <a:cs typeface="Arial" pitchFamily="34" charset="0"/>
            </a:endParaRPr>
          </a:p>
        </p:txBody>
      </p:sp>
      <p:sp>
        <p:nvSpPr>
          <p:cNvPr id="72709" name="Rectangle 3"/>
          <p:cNvSpPr>
            <a:spLocks noGrp="1" noChangeArrowheads="1"/>
          </p:cNvSpPr>
          <p:nvPr>
            <p:ph type="title" idx="4294967295"/>
          </p:nvPr>
        </p:nvSpPr>
        <p:spPr>
          <a:xfrm>
            <a:off x="685800" y="285750"/>
            <a:ext cx="7772400" cy="1143000"/>
          </a:xfrm>
        </p:spPr>
        <p:txBody>
          <a:bodyPr/>
          <a:lstStyle/>
          <a:p>
            <a:r>
              <a:rPr lang="en-US" dirty="0"/>
              <a:t>Bounded Queue Fields</a:t>
            </a:r>
          </a:p>
        </p:txBody>
      </p:sp>
      <p:sp>
        <p:nvSpPr>
          <p:cNvPr id="72711" name="AutoShape 5"/>
          <p:cNvSpPr>
            <a:spLocks noChangeArrowheads="1"/>
          </p:cNvSpPr>
          <p:nvPr/>
        </p:nvSpPr>
        <p:spPr bwMode="auto">
          <a:xfrm flipH="1">
            <a:off x="954088" y="3201988"/>
            <a:ext cx="1712912" cy="708025"/>
          </a:xfrm>
          <a:prstGeom prst="wedgeRoundRectCallout">
            <a:avLst>
              <a:gd name="adj1" fmla="val -195324"/>
              <a:gd name="adj2" fmla="val -5605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72712" name="Text Box 6"/>
          <p:cNvSpPr txBox="1">
            <a:spLocks noChangeArrowheads="1"/>
          </p:cNvSpPr>
          <p:nvPr/>
        </p:nvSpPr>
        <p:spPr bwMode="auto">
          <a:xfrm>
            <a:off x="5434953" y="2847975"/>
            <a:ext cx="2379369"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Head and Tail</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oter Placeholder 1"/>
          <p:cNvSpPr>
            <a:spLocks noGrp="1"/>
          </p:cNvSpPr>
          <p:nvPr>
            <p:ph type="ftr" sz="quarter" idx="10"/>
          </p:nvPr>
        </p:nvSpPr>
        <p:spPr>
          <a:noFill/>
        </p:spPr>
        <p:txBody>
          <a:bodyPr/>
          <a:lstStyle/>
          <a:p>
            <a:r>
              <a:rPr lang="en-US" dirty="0"/>
              <a:t>Art of Multiprocessor Programming</a:t>
            </a:r>
          </a:p>
        </p:txBody>
      </p:sp>
      <p:sp>
        <p:nvSpPr>
          <p:cNvPr id="73731" name="Slide Number Placeholder 2"/>
          <p:cNvSpPr>
            <a:spLocks noGrp="1"/>
          </p:cNvSpPr>
          <p:nvPr>
            <p:ph type="sldNum" sz="quarter" idx="11"/>
          </p:nvPr>
        </p:nvSpPr>
        <p:spPr>
          <a:noFill/>
        </p:spPr>
        <p:txBody>
          <a:bodyPr/>
          <a:lstStyle/>
          <a:p>
            <a:fld id="{B21BF236-5CD8-4251-875B-18BF8BC63344}" type="slidenum">
              <a:rPr lang="x-none" smtClean="0">
                <a:cs typeface="Arial" pitchFamily="34" charset="0"/>
              </a:rPr>
              <a:pPr/>
              <a:t>42</a:t>
            </a:fld>
            <a:endParaRPr lang="en-US" dirty="0">
              <a:cs typeface="Arial" pitchFamily="34" charset="0"/>
            </a:endParaRPr>
          </a:p>
        </p:txBody>
      </p:sp>
      <p:sp>
        <p:nvSpPr>
          <p:cNvPr id="7373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2B212946-8777-4BAA-BC09-CEB5414BEFFB}" type="slidenum">
              <a:rPr lang="x-none" sz="1400">
                <a:solidFill>
                  <a:schemeClr val="tx1"/>
                </a:solidFill>
                <a:latin typeface="Arial" pitchFamily="34" charset="0"/>
                <a:cs typeface="Arial" pitchFamily="34" charset="0"/>
              </a:rPr>
              <a:pPr/>
              <a:t>42</a:t>
            </a:fld>
            <a:endParaRPr lang="en-US" sz="1400" dirty="0">
              <a:solidFill>
                <a:schemeClr val="tx1"/>
              </a:solidFill>
              <a:latin typeface="Arial" pitchFamily="34" charset="0"/>
              <a:cs typeface="Arial" pitchFamily="34" charset="0"/>
            </a:endParaRPr>
          </a:p>
        </p:txBody>
      </p:sp>
      <p:sp>
        <p:nvSpPr>
          <p:cNvPr id="73733" name="Rectangle 3"/>
          <p:cNvSpPr>
            <a:spLocks noGrp="1" noChangeArrowheads="1"/>
          </p:cNvSpPr>
          <p:nvPr>
            <p:ph type="title" idx="4294967295"/>
          </p:nvPr>
        </p:nvSpPr>
        <p:spPr>
          <a:xfrm>
            <a:off x="685800" y="169863"/>
            <a:ext cx="7772400" cy="1143000"/>
          </a:xfrm>
        </p:spPr>
        <p:txBody>
          <a:bodyPr/>
          <a:lstStyle/>
          <a:p>
            <a:r>
              <a:rPr lang="en-US" dirty="0"/>
              <a:t>Enq Method Part One</a:t>
            </a:r>
          </a:p>
        </p:txBody>
      </p:sp>
      <p:sp>
        <p:nvSpPr>
          <p:cNvPr id="73734" name="Text Box 4"/>
          <p:cNvSpPr txBox="1">
            <a:spLocks noChangeArrowheads="1"/>
          </p:cNvSpPr>
          <p:nvPr/>
        </p:nvSpPr>
        <p:spPr bwMode="auto">
          <a:xfrm>
            <a:off x="685800" y="1312863"/>
            <a:ext cx="7966075" cy="5016758"/>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mustWakeDequeuers</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Capacity)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await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(x);</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e;</a:t>
            </a:r>
          </a:p>
          <a:p>
            <a:pPr algn="l"/>
            <a:r>
              <a:rPr lang="en-US" sz="2000" b="0" dirty="0">
                <a:solidFill>
                  <a:srgbClr val="D4D4D4"/>
                </a:solidFill>
                <a:effectLst/>
                <a:latin typeface="Consolas" panose="020B0609020204030204" pitchFamily="49" charset="0"/>
              </a:rPr>
              <a:t>   tail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mustWakeDequeuers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24F15A5B-1CD6-5FF6-64EA-A1AA235418E9}"/>
              </a:ext>
            </a:extLst>
          </p:cNvPr>
          <p:cNvSpPr txBox="1">
            <a:spLocks noChangeArrowheads="1"/>
          </p:cNvSpPr>
          <p:nvPr/>
        </p:nvSpPr>
        <p:spPr bwMode="auto">
          <a:xfrm>
            <a:off x="685800" y="1312863"/>
            <a:ext cx="7966075" cy="5016758"/>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mustWakeDequeuers</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Capacity)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await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(x);</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e;</a:t>
            </a:r>
          </a:p>
          <a:p>
            <a:pPr algn="l"/>
            <a:r>
              <a:rPr lang="en-US" sz="2000" b="0" dirty="0">
                <a:solidFill>
                  <a:srgbClr val="D4D4D4"/>
                </a:solidFill>
                <a:effectLst/>
                <a:latin typeface="Consolas" panose="020B0609020204030204" pitchFamily="49" charset="0"/>
              </a:rPr>
              <a:t>   tail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mustWakeDequeuers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74754" name="Footer Placeholder 1"/>
          <p:cNvSpPr>
            <a:spLocks noGrp="1"/>
          </p:cNvSpPr>
          <p:nvPr>
            <p:ph type="ftr" sz="quarter" idx="10"/>
          </p:nvPr>
        </p:nvSpPr>
        <p:spPr>
          <a:noFill/>
        </p:spPr>
        <p:txBody>
          <a:bodyPr/>
          <a:lstStyle/>
          <a:p>
            <a:r>
              <a:rPr lang="en-US" dirty="0"/>
              <a:t>Art of Multiprocessor Programming</a:t>
            </a:r>
          </a:p>
        </p:txBody>
      </p:sp>
      <p:sp>
        <p:nvSpPr>
          <p:cNvPr id="74755" name="Slide Number Placeholder 2"/>
          <p:cNvSpPr>
            <a:spLocks noGrp="1"/>
          </p:cNvSpPr>
          <p:nvPr>
            <p:ph type="sldNum" sz="quarter" idx="11"/>
          </p:nvPr>
        </p:nvSpPr>
        <p:spPr>
          <a:noFill/>
        </p:spPr>
        <p:txBody>
          <a:bodyPr/>
          <a:lstStyle/>
          <a:p>
            <a:fld id="{34293E46-AFDB-4973-AE12-BE2150DEE943}" type="slidenum">
              <a:rPr lang="x-none" smtClean="0">
                <a:cs typeface="Arial" pitchFamily="34" charset="0"/>
              </a:rPr>
              <a:pPr/>
              <a:t>43</a:t>
            </a:fld>
            <a:endParaRPr lang="en-US" dirty="0">
              <a:cs typeface="Arial" pitchFamily="34" charset="0"/>
            </a:endParaRPr>
          </a:p>
        </p:txBody>
      </p:sp>
      <p:sp>
        <p:nvSpPr>
          <p:cNvPr id="7475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83166CEE-C659-444E-9C41-B32D4B11B768}" type="slidenum">
              <a:rPr lang="x-none" sz="1400">
                <a:solidFill>
                  <a:schemeClr val="tx1"/>
                </a:solidFill>
                <a:latin typeface="Arial" pitchFamily="34" charset="0"/>
                <a:cs typeface="Arial" pitchFamily="34" charset="0"/>
              </a:rPr>
              <a:pPr/>
              <a:t>43</a:t>
            </a:fld>
            <a:endParaRPr lang="en-US" sz="1400" dirty="0">
              <a:solidFill>
                <a:schemeClr val="tx1"/>
              </a:solidFill>
              <a:latin typeface="Arial" pitchFamily="34" charset="0"/>
              <a:cs typeface="Arial" pitchFamily="34" charset="0"/>
            </a:endParaRPr>
          </a:p>
        </p:txBody>
      </p:sp>
      <p:sp>
        <p:nvSpPr>
          <p:cNvPr id="74758" name="Rectangle 3"/>
          <p:cNvSpPr>
            <a:spLocks noGrp="1" noChangeArrowheads="1"/>
          </p:cNvSpPr>
          <p:nvPr>
            <p:ph type="title" idx="4294967295"/>
          </p:nvPr>
        </p:nvSpPr>
        <p:spPr>
          <a:xfrm>
            <a:off x="685800" y="169863"/>
            <a:ext cx="7772400" cy="1143000"/>
          </a:xfrm>
        </p:spPr>
        <p:txBody>
          <a:bodyPr/>
          <a:lstStyle/>
          <a:p>
            <a:r>
              <a:rPr lang="en-US" dirty="0"/>
              <a:t>Enq Method Part One</a:t>
            </a:r>
          </a:p>
        </p:txBody>
      </p:sp>
      <p:sp>
        <p:nvSpPr>
          <p:cNvPr id="74759" name="Text Box 5"/>
          <p:cNvSpPr txBox="1">
            <a:spLocks noChangeArrowheads="1"/>
          </p:cNvSpPr>
          <p:nvPr/>
        </p:nvSpPr>
        <p:spPr bwMode="auto">
          <a:xfrm>
            <a:off x="5421313" y="2154238"/>
            <a:ext cx="3033712" cy="946150"/>
          </a:xfrm>
          <a:prstGeom prst="rect">
            <a:avLst/>
          </a:prstGeom>
          <a:solidFill>
            <a:schemeClr val="tx1">
              <a:alpha val="89803"/>
            </a:schemeClr>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Lock and unlock enq lock</a:t>
            </a:r>
          </a:p>
        </p:txBody>
      </p:sp>
      <p:sp>
        <p:nvSpPr>
          <p:cNvPr id="74760" name="AutoShape 6"/>
          <p:cNvSpPr>
            <a:spLocks noChangeArrowheads="1"/>
          </p:cNvSpPr>
          <p:nvPr/>
        </p:nvSpPr>
        <p:spPr bwMode="auto">
          <a:xfrm flipH="1">
            <a:off x="685800" y="1930400"/>
            <a:ext cx="2441575" cy="444500"/>
          </a:xfrm>
          <a:prstGeom prst="wedgeRoundRectCallout">
            <a:avLst>
              <a:gd name="adj1" fmla="val -130106"/>
              <a:gd name="adj2" fmla="val 8035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74761" name="AutoShape 8"/>
          <p:cNvSpPr>
            <a:spLocks noChangeArrowheads="1"/>
          </p:cNvSpPr>
          <p:nvPr/>
        </p:nvSpPr>
        <p:spPr bwMode="auto">
          <a:xfrm flipH="1">
            <a:off x="852488" y="4687888"/>
            <a:ext cx="3024187" cy="984250"/>
          </a:xfrm>
          <a:prstGeom prst="wedgeRoundRectCallout">
            <a:avLst>
              <a:gd name="adj1" fmla="val -94581"/>
              <a:gd name="adj2" fmla="val -232458"/>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65A68415-97F6-E54C-A338-CA58A0602BA0}"/>
              </a:ext>
            </a:extLst>
          </p:cNvPr>
          <p:cNvSpPr txBox="1">
            <a:spLocks noChangeArrowheads="1"/>
          </p:cNvSpPr>
          <p:nvPr/>
        </p:nvSpPr>
        <p:spPr bwMode="auto">
          <a:xfrm>
            <a:off x="685800" y="1312863"/>
            <a:ext cx="7966075" cy="5016758"/>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mustWakeDequeuers</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Capacity)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await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(x);</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e;</a:t>
            </a:r>
          </a:p>
          <a:p>
            <a:pPr algn="l"/>
            <a:r>
              <a:rPr lang="en-US" sz="2000" b="0" dirty="0">
                <a:solidFill>
                  <a:srgbClr val="D4D4D4"/>
                </a:solidFill>
                <a:effectLst/>
                <a:latin typeface="Consolas" panose="020B0609020204030204" pitchFamily="49" charset="0"/>
              </a:rPr>
              <a:t>   tail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mustWakeDequeuers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75778" name="Footer Placeholder 1"/>
          <p:cNvSpPr>
            <a:spLocks noGrp="1"/>
          </p:cNvSpPr>
          <p:nvPr>
            <p:ph type="ftr" sz="quarter" idx="10"/>
          </p:nvPr>
        </p:nvSpPr>
        <p:spPr>
          <a:noFill/>
        </p:spPr>
        <p:txBody>
          <a:bodyPr/>
          <a:lstStyle/>
          <a:p>
            <a:r>
              <a:rPr lang="en-US" dirty="0"/>
              <a:t>Art of Multiprocessor Programming</a:t>
            </a:r>
          </a:p>
        </p:txBody>
      </p:sp>
      <p:sp>
        <p:nvSpPr>
          <p:cNvPr id="75779" name="Slide Number Placeholder 2"/>
          <p:cNvSpPr>
            <a:spLocks noGrp="1"/>
          </p:cNvSpPr>
          <p:nvPr>
            <p:ph type="sldNum" sz="quarter" idx="11"/>
          </p:nvPr>
        </p:nvSpPr>
        <p:spPr>
          <a:noFill/>
        </p:spPr>
        <p:txBody>
          <a:bodyPr/>
          <a:lstStyle/>
          <a:p>
            <a:fld id="{15755BF0-0EB1-4B54-B6ED-63CC176DB612}" type="slidenum">
              <a:rPr lang="x-none" smtClean="0">
                <a:cs typeface="Arial" pitchFamily="34" charset="0"/>
              </a:rPr>
              <a:pPr/>
              <a:t>44</a:t>
            </a:fld>
            <a:endParaRPr lang="en-US" dirty="0">
              <a:cs typeface="Arial" pitchFamily="34" charset="0"/>
            </a:endParaRPr>
          </a:p>
        </p:txBody>
      </p:sp>
      <p:sp>
        <p:nvSpPr>
          <p:cNvPr id="7578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E0619C8-AA47-4178-BA09-30643FE69DA2}" type="slidenum">
              <a:rPr lang="x-none" sz="1400">
                <a:solidFill>
                  <a:schemeClr val="tx1"/>
                </a:solidFill>
                <a:latin typeface="Arial" pitchFamily="34" charset="0"/>
                <a:cs typeface="Arial" pitchFamily="34" charset="0"/>
              </a:rPr>
              <a:pPr/>
              <a:t>44</a:t>
            </a:fld>
            <a:endParaRPr lang="en-US" sz="1400" dirty="0">
              <a:solidFill>
                <a:schemeClr val="tx1"/>
              </a:solidFill>
              <a:latin typeface="Arial" pitchFamily="34" charset="0"/>
              <a:cs typeface="Arial" pitchFamily="34" charset="0"/>
            </a:endParaRPr>
          </a:p>
        </p:txBody>
      </p:sp>
      <p:sp>
        <p:nvSpPr>
          <p:cNvPr id="75782" name="Rectangle 3"/>
          <p:cNvSpPr>
            <a:spLocks noGrp="1" noChangeArrowheads="1"/>
          </p:cNvSpPr>
          <p:nvPr>
            <p:ph type="title" idx="4294967295"/>
          </p:nvPr>
        </p:nvSpPr>
        <p:spPr>
          <a:xfrm>
            <a:off x="685800" y="169863"/>
            <a:ext cx="7772400" cy="1143000"/>
          </a:xfrm>
        </p:spPr>
        <p:txBody>
          <a:bodyPr/>
          <a:lstStyle/>
          <a:p>
            <a:r>
              <a:rPr lang="en-US" dirty="0"/>
              <a:t>Enq Method Part One</a:t>
            </a:r>
          </a:p>
        </p:txBody>
      </p:sp>
      <p:sp>
        <p:nvSpPr>
          <p:cNvPr id="75783" name="Text Box 5"/>
          <p:cNvSpPr txBox="1">
            <a:spLocks noChangeArrowheads="1"/>
          </p:cNvSpPr>
          <p:nvPr/>
        </p:nvSpPr>
        <p:spPr bwMode="auto">
          <a:xfrm>
            <a:off x="4057650" y="5292725"/>
            <a:ext cx="4425950" cy="519113"/>
          </a:xfrm>
          <a:prstGeom prst="rect">
            <a:avLst/>
          </a:prstGeom>
          <a:solidFill>
            <a:schemeClr val="tx1">
              <a:alpha val="89803"/>
            </a:schemeClr>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Wait while queue is full …   </a:t>
            </a:r>
          </a:p>
        </p:txBody>
      </p:sp>
      <p:sp>
        <p:nvSpPr>
          <p:cNvPr id="75784" name="AutoShape 6"/>
          <p:cNvSpPr>
            <a:spLocks noChangeArrowheads="1"/>
          </p:cNvSpPr>
          <p:nvPr/>
        </p:nvSpPr>
        <p:spPr bwMode="auto">
          <a:xfrm flipH="1">
            <a:off x="877888" y="2540000"/>
            <a:ext cx="5291137" cy="715963"/>
          </a:xfrm>
          <a:prstGeom prst="wedgeRoundRectCallout">
            <a:avLst>
              <a:gd name="adj1" fmla="val -45199"/>
              <a:gd name="adj2" fmla="val 326495"/>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71826F71-053B-526B-93CC-69E101EBC467}"/>
              </a:ext>
            </a:extLst>
          </p:cNvPr>
          <p:cNvSpPr txBox="1">
            <a:spLocks noChangeArrowheads="1"/>
          </p:cNvSpPr>
          <p:nvPr/>
        </p:nvSpPr>
        <p:spPr bwMode="auto">
          <a:xfrm>
            <a:off x="685800" y="1312863"/>
            <a:ext cx="7966075" cy="5016758"/>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mustWakeDequeuers</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Capacity)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await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(x);</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e;</a:t>
            </a:r>
          </a:p>
          <a:p>
            <a:pPr algn="l"/>
            <a:r>
              <a:rPr lang="en-US" sz="2000" b="0" dirty="0">
                <a:solidFill>
                  <a:srgbClr val="D4D4D4"/>
                </a:solidFill>
                <a:effectLst/>
                <a:latin typeface="Consolas" panose="020B0609020204030204" pitchFamily="49" charset="0"/>
              </a:rPr>
              <a:t>   tail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mustWakeDequeuers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75778" name="Footer Placeholder 1"/>
          <p:cNvSpPr>
            <a:spLocks noGrp="1"/>
          </p:cNvSpPr>
          <p:nvPr>
            <p:ph type="ftr" sz="quarter" idx="10"/>
          </p:nvPr>
        </p:nvSpPr>
        <p:spPr>
          <a:noFill/>
        </p:spPr>
        <p:txBody>
          <a:bodyPr/>
          <a:lstStyle/>
          <a:p>
            <a:r>
              <a:rPr lang="en-US" dirty="0"/>
              <a:t>Art of Multiprocessor Programming</a:t>
            </a:r>
          </a:p>
        </p:txBody>
      </p:sp>
      <p:sp>
        <p:nvSpPr>
          <p:cNvPr id="75779" name="Slide Number Placeholder 2"/>
          <p:cNvSpPr>
            <a:spLocks noGrp="1"/>
          </p:cNvSpPr>
          <p:nvPr>
            <p:ph type="sldNum" sz="quarter" idx="11"/>
          </p:nvPr>
        </p:nvSpPr>
        <p:spPr>
          <a:noFill/>
        </p:spPr>
        <p:txBody>
          <a:bodyPr/>
          <a:lstStyle/>
          <a:p>
            <a:fld id="{15755BF0-0EB1-4B54-B6ED-63CC176DB612}" type="slidenum">
              <a:rPr lang="x-none" smtClean="0">
                <a:cs typeface="Arial" pitchFamily="34" charset="0"/>
              </a:rPr>
              <a:pPr/>
              <a:t>45</a:t>
            </a:fld>
            <a:endParaRPr lang="en-US" dirty="0">
              <a:cs typeface="Arial" pitchFamily="34" charset="0"/>
            </a:endParaRPr>
          </a:p>
        </p:txBody>
      </p:sp>
      <p:sp>
        <p:nvSpPr>
          <p:cNvPr id="7578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E0619C8-AA47-4178-BA09-30643FE69DA2}" type="slidenum">
              <a:rPr lang="x-none" sz="1400">
                <a:solidFill>
                  <a:schemeClr val="tx1"/>
                </a:solidFill>
                <a:latin typeface="Arial" pitchFamily="34" charset="0"/>
                <a:cs typeface="Arial" pitchFamily="34" charset="0"/>
              </a:rPr>
              <a:pPr/>
              <a:t>45</a:t>
            </a:fld>
            <a:endParaRPr lang="en-US" sz="1400" dirty="0">
              <a:solidFill>
                <a:schemeClr val="tx1"/>
              </a:solidFill>
              <a:latin typeface="Arial" pitchFamily="34" charset="0"/>
              <a:cs typeface="Arial" pitchFamily="34" charset="0"/>
            </a:endParaRPr>
          </a:p>
        </p:txBody>
      </p:sp>
      <p:sp>
        <p:nvSpPr>
          <p:cNvPr id="75782" name="Rectangle 3"/>
          <p:cNvSpPr>
            <a:spLocks noGrp="1" noChangeArrowheads="1"/>
          </p:cNvSpPr>
          <p:nvPr>
            <p:ph type="title" idx="4294967295"/>
          </p:nvPr>
        </p:nvSpPr>
        <p:spPr>
          <a:xfrm>
            <a:off x="685800" y="169863"/>
            <a:ext cx="7772400" cy="1143000"/>
          </a:xfrm>
        </p:spPr>
        <p:txBody>
          <a:bodyPr/>
          <a:lstStyle/>
          <a:p>
            <a:r>
              <a:rPr lang="en-US" dirty="0"/>
              <a:t>Enq Method Part One</a:t>
            </a:r>
          </a:p>
        </p:txBody>
      </p:sp>
      <p:sp>
        <p:nvSpPr>
          <p:cNvPr id="75783" name="Text Box 5"/>
          <p:cNvSpPr txBox="1">
            <a:spLocks noChangeArrowheads="1"/>
          </p:cNvSpPr>
          <p:nvPr/>
        </p:nvSpPr>
        <p:spPr bwMode="auto">
          <a:xfrm>
            <a:off x="3914443" y="5156248"/>
            <a:ext cx="5229557" cy="954107"/>
          </a:xfrm>
          <a:prstGeom prst="rect">
            <a:avLst/>
          </a:prstGeom>
          <a:solidFill>
            <a:schemeClr val="tx1">
              <a:alpha val="89803"/>
            </a:schemeClr>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when </a:t>
            </a:r>
            <a:r>
              <a:rPr lang="en-US" sz="2800" dirty="0">
                <a:solidFill>
                  <a:schemeClr val="bg1"/>
                </a:solidFill>
                <a:latin typeface="Consolas" panose="020B0609020204030204" pitchFamily="49" charset="0"/>
                <a:cs typeface="Courier New" pitchFamily="49" charset="0"/>
              </a:rPr>
              <a:t>await</a:t>
            </a:r>
            <a:r>
              <a:rPr lang="en-US" sz="2800" dirty="0">
                <a:solidFill>
                  <a:srgbClr val="FFFF00"/>
                </a:solidFill>
                <a:latin typeface="Consolas" panose="020B0609020204030204" pitchFamily="49" charset="0"/>
                <a:cs typeface="Courier New" pitchFamily="49" charset="0"/>
              </a:rPr>
              <a:t>()</a:t>
            </a:r>
            <a:r>
              <a:rPr lang="en-US" sz="2800" dirty="0">
                <a:solidFill>
                  <a:srgbClr val="FFFF00"/>
                </a:solidFill>
                <a:latin typeface="Arial" pitchFamily="34" charset="0"/>
                <a:cs typeface="Arial" pitchFamily="34" charset="0"/>
              </a:rPr>
              <a:t> returns, queue might still be full!</a:t>
            </a:r>
          </a:p>
        </p:txBody>
      </p:sp>
      <p:sp>
        <p:nvSpPr>
          <p:cNvPr id="75784" name="AutoShape 6"/>
          <p:cNvSpPr>
            <a:spLocks noChangeArrowheads="1"/>
          </p:cNvSpPr>
          <p:nvPr/>
        </p:nvSpPr>
        <p:spPr bwMode="auto">
          <a:xfrm flipH="1">
            <a:off x="877888" y="2540000"/>
            <a:ext cx="5291137" cy="715963"/>
          </a:xfrm>
          <a:prstGeom prst="wedgeRoundRectCallout">
            <a:avLst>
              <a:gd name="adj1" fmla="val -46747"/>
              <a:gd name="adj2" fmla="val 307433"/>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29A0A7E3-B661-C1A5-F21F-A18D2BE4B057}"/>
              </a:ext>
            </a:extLst>
          </p:cNvPr>
          <p:cNvSpPr txBox="1">
            <a:spLocks noChangeArrowheads="1"/>
          </p:cNvSpPr>
          <p:nvPr/>
        </p:nvSpPr>
        <p:spPr bwMode="auto">
          <a:xfrm>
            <a:off x="685800" y="1312863"/>
            <a:ext cx="7966075" cy="5016758"/>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mustWakeDequeuers</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Capacity)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await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(x);</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e;</a:t>
            </a:r>
          </a:p>
          <a:p>
            <a:pPr algn="l"/>
            <a:r>
              <a:rPr lang="en-US" sz="2000" b="0" dirty="0">
                <a:solidFill>
                  <a:srgbClr val="D4D4D4"/>
                </a:solidFill>
                <a:effectLst/>
                <a:latin typeface="Consolas" panose="020B0609020204030204" pitchFamily="49" charset="0"/>
              </a:rPr>
              <a:t>   tail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mustWakeDequeuers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76802" name="Footer Placeholder 1"/>
          <p:cNvSpPr>
            <a:spLocks noGrp="1"/>
          </p:cNvSpPr>
          <p:nvPr>
            <p:ph type="ftr" sz="quarter" idx="10"/>
          </p:nvPr>
        </p:nvSpPr>
        <p:spPr>
          <a:noFill/>
        </p:spPr>
        <p:txBody>
          <a:bodyPr/>
          <a:lstStyle/>
          <a:p>
            <a:r>
              <a:rPr lang="en-US" dirty="0"/>
              <a:t>Art of Multiprocessor Programming</a:t>
            </a:r>
          </a:p>
        </p:txBody>
      </p:sp>
      <p:sp>
        <p:nvSpPr>
          <p:cNvPr id="76803" name="Slide Number Placeholder 2"/>
          <p:cNvSpPr>
            <a:spLocks noGrp="1"/>
          </p:cNvSpPr>
          <p:nvPr>
            <p:ph type="sldNum" sz="quarter" idx="11"/>
          </p:nvPr>
        </p:nvSpPr>
        <p:spPr>
          <a:noFill/>
        </p:spPr>
        <p:txBody>
          <a:bodyPr/>
          <a:lstStyle/>
          <a:p>
            <a:fld id="{9E2D2D64-E488-4603-95CE-6BEB34336935}" type="slidenum">
              <a:rPr lang="x-none" smtClean="0">
                <a:cs typeface="Arial" pitchFamily="34" charset="0"/>
              </a:rPr>
              <a:pPr/>
              <a:t>46</a:t>
            </a:fld>
            <a:endParaRPr lang="en-US" dirty="0">
              <a:cs typeface="Arial" pitchFamily="34" charset="0"/>
            </a:endParaRPr>
          </a:p>
        </p:txBody>
      </p:sp>
      <p:sp>
        <p:nvSpPr>
          <p:cNvPr id="7680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18EABB5A-94D8-4018-B54C-B27F40C191B8}" type="slidenum">
              <a:rPr lang="x-none" sz="1400">
                <a:solidFill>
                  <a:schemeClr val="tx1"/>
                </a:solidFill>
                <a:latin typeface="Arial" pitchFamily="34" charset="0"/>
                <a:cs typeface="Arial" pitchFamily="34" charset="0"/>
              </a:rPr>
              <a:pPr/>
              <a:t>46</a:t>
            </a:fld>
            <a:endParaRPr lang="en-US" sz="1400" dirty="0">
              <a:solidFill>
                <a:schemeClr val="tx1"/>
              </a:solidFill>
              <a:latin typeface="Arial" pitchFamily="34" charset="0"/>
              <a:cs typeface="Arial" pitchFamily="34" charset="0"/>
            </a:endParaRPr>
          </a:p>
        </p:txBody>
      </p:sp>
      <p:sp>
        <p:nvSpPr>
          <p:cNvPr id="76806" name="Rectangle 3"/>
          <p:cNvSpPr>
            <a:spLocks noGrp="1" noChangeArrowheads="1"/>
          </p:cNvSpPr>
          <p:nvPr>
            <p:ph type="title" idx="4294967295"/>
          </p:nvPr>
        </p:nvSpPr>
        <p:spPr>
          <a:xfrm>
            <a:off x="685800" y="169863"/>
            <a:ext cx="7772400" cy="1143000"/>
          </a:xfrm>
        </p:spPr>
        <p:txBody>
          <a:bodyPr/>
          <a:lstStyle/>
          <a:p>
            <a:r>
              <a:rPr lang="en-US" dirty="0"/>
              <a:t>Be Afraid</a:t>
            </a:r>
          </a:p>
        </p:txBody>
      </p:sp>
      <p:sp>
        <p:nvSpPr>
          <p:cNvPr id="76807" name="Text Box 4"/>
          <p:cNvSpPr txBox="1">
            <a:spLocks noChangeArrowheads="1"/>
          </p:cNvSpPr>
          <p:nvPr/>
        </p:nvSpPr>
        <p:spPr bwMode="auto">
          <a:xfrm>
            <a:off x="2752725" y="5239295"/>
            <a:ext cx="5825486" cy="954107"/>
          </a:xfrm>
          <a:prstGeom prst="rect">
            <a:avLst/>
          </a:prstGeom>
          <a:solidFill>
            <a:schemeClr val="tx1">
              <a:alpha val="79999"/>
            </a:schemeClr>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After the loop: how do we know the queue won’t become full again?</a:t>
            </a:r>
          </a:p>
        </p:txBody>
      </p:sp>
      <p:sp>
        <p:nvSpPr>
          <p:cNvPr id="76808" name="AutoShape 5"/>
          <p:cNvSpPr>
            <a:spLocks noChangeArrowheads="1"/>
          </p:cNvSpPr>
          <p:nvPr/>
        </p:nvSpPr>
        <p:spPr bwMode="auto">
          <a:xfrm flipH="1">
            <a:off x="877888" y="2540000"/>
            <a:ext cx="4949825" cy="715963"/>
          </a:xfrm>
          <a:prstGeom prst="wedgeRoundRectCallout">
            <a:avLst>
              <a:gd name="adj1" fmla="val -36366"/>
              <a:gd name="adj2" fmla="val 328164"/>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9A7D4FAB-5232-0ED1-D74F-568A9D5D3228}"/>
              </a:ext>
            </a:extLst>
          </p:cNvPr>
          <p:cNvSpPr txBox="1">
            <a:spLocks noChangeArrowheads="1"/>
          </p:cNvSpPr>
          <p:nvPr/>
        </p:nvSpPr>
        <p:spPr bwMode="auto">
          <a:xfrm>
            <a:off x="685800" y="1312863"/>
            <a:ext cx="7966075" cy="5016758"/>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mustWakeDequeuers</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Capacity)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await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(x);</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e;</a:t>
            </a:r>
          </a:p>
          <a:p>
            <a:pPr algn="l"/>
            <a:r>
              <a:rPr lang="en-US" sz="2000" b="0" dirty="0">
                <a:solidFill>
                  <a:srgbClr val="D4D4D4"/>
                </a:solidFill>
                <a:effectLst/>
                <a:latin typeface="Consolas" panose="020B0609020204030204" pitchFamily="49" charset="0"/>
              </a:rPr>
              <a:t>   tail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mustWakeDequeuers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77826" name="Footer Placeholder 1"/>
          <p:cNvSpPr>
            <a:spLocks noGrp="1"/>
          </p:cNvSpPr>
          <p:nvPr>
            <p:ph type="ftr" sz="quarter" idx="10"/>
          </p:nvPr>
        </p:nvSpPr>
        <p:spPr>
          <a:noFill/>
        </p:spPr>
        <p:txBody>
          <a:bodyPr/>
          <a:lstStyle/>
          <a:p>
            <a:r>
              <a:rPr lang="en-US" dirty="0"/>
              <a:t>Art of Multiprocessor Programming</a:t>
            </a:r>
          </a:p>
        </p:txBody>
      </p:sp>
      <p:sp>
        <p:nvSpPr>
          <p:cNvPr id="77827" name="Slide Number Placeholder 2"/>
          <p:cNvSpPr>
            <a:spLocks noGrp="1"/>
          </p:cNvSpPr>
          <p:nvPr>
            <p:ph type="sldNum" sz="quarter" idx="11"/>
          </p:nvPr>
        </p:nvSpPr>
        <p:spPr>
          <a:noFill/>
        </p:spPr>
        <p:txBody>
          <a:bodyPr/>
          <a:lstStyle/>
          <a:p>
            <a:fld id="{946F6E3C-56B0-465F-85C5-F645C15C71F2}" type="slidenum">
              <a:rPr lang="x-none" smtClean="0">
                <a:cs typeface="Arial" pitchFamily="34" charset="0"/>
              </a:rPr>
              <a:pPr/>
              <a:t>47</a:t>
            </a:fld>
            <a:endParaRPr lang="en-US" dirty="0">
              <a:cs typeface="Arial" pitchFamily="34" charset="0"/>
            </a:endParaRPr>
          </a:p>
        </p:txBody>
      </p:sp>
      <p:sp>
        <p:nvSpPr>
          <p:cNvPr id="7782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6DFBE1E4-DCB7-4929-976F-63F397F7B346}" type="slidenum">
              <a:rPr lang="x-none" sz="1400">
                <a:solidFill>
                  <a:schemeClr val="tx1"/>
                </a:solidFill>
                <a:latin typeface="Arial" pitchFamily="34" charset="0"/>
                <a:cs typeface="Arial" pitchFamily="34" charset="0"/>
              </a:rPr>
              <a:pPr/>
              <a:t>47</a:t>
            </a:fld>
            <a:endParaRPr lang="en-US" sz="1400" dirty="0">
              <a:solidFill>
                <a:schemeClr val="tx1"/>
              </a:solidFill>
              <a:latin typeface="Arial" pitchFamily="34" charset="0"/>
              <a:cs typeface="Arial" pitchFamily="34" charset="0"/>
            </a:endParaRPr>
          </a:p>
        </p:txBody>
      </p:sp>
      <p:sp>
        <p:nvSpPr>
          <p:cNvPr id="77830" name="Rectangle 3"/>
          <p:cNvSpPr>
            <a:spLocks noGrp="1" noChangeArrowheads="1"/>
          </p:cNvSpPr>
          <p:nvPr>
            <p:ph type="title" idx="4294967295"/>
          </p:nvPr>
        </p:nvSpPr>
        <p:spPr>
          <a:xfrm>
            <a:off x="685800" y="169863"/>
            <a:ext cx="7772400" cy="1143000"/>
          </a:xfrm>
        </p:spPr>
        <p:txBody>
          <a:bodyPr/>
          <a:lstStyle/>
          <a:p>
            <a:r>
              <a:rPr lang="en-US" dirty="0"/>
              <a:t>Enq Method Part One</a:t>
            </a:r>
          </a:p>
        </p:txBody>
      </p:sp>
      <p:sp>
        <p:nvSpPr>
          <p:cNvPr id="77831" name="Text Box 5"/>
          <p:cNvSpPr txBox="1">
            <a:spLocks noChangeArrowheads="1"/>
          </p:cNvSpPr>
          <p:nvPr/>
        </p:nvSpPr>
        <p:spPr bwMode="auto">
          <a:xfrm>
            <a:off x="4981306" y="5492750"/>
            <a:ext cx="2484976" cy="523220"/>
          </a:xfrm>
          <a:prstGeom prst="rect">
            <a:avLst/>
          </a:prstGeom>
          <a:solidFill>
            <a:schemeClr val="tx1">
              <a:alpha val="89803"/>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Add new node</a:t>
            </a:r>
          </a:p>
        </p:txBody>
      </p:sp>
      <p:sp>
        <p:nvSpPr>
          <p:cNvPr id="77832" name="AutoShape 6"/>
          <p:cNvSpPr>
            <a:spLocks noChangeArrowheads="1"/>
          </p:cNvSpPr>
          <p:nvPr/>
        </p:nvSpPr>
        <p:spPr bwMode="auto">
          <a:xfrm flipH="1">
            <a:off x="933450" y="3146425"/>
            <a:ext cx="3576638" cy="1022350"/>
          </a:xfrm>
          <a:prstGeom prst="wedgeRoundRectCallout">
            <a:avLst>
              <a:gd name="adj1" fmla="val -63273"/>
              <a:gd name="adj2" fmla="val 177481"/>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8A9E1C20-8DC4-4B20-D547-B299D931069E}"/>
              </a:ext>
            </a:extLst>
          </p:cNvPr>
          <p:cNvSpPr txBox="1">
            <a:spLocks noChangeArrowheads="1"/>
          </p:cNvSpPr>
          <p:nvPr/>
        </p:nvSpPr>
        <p:spPr bwMode="auto">
          <a:xfrm>
            <a:off x="685800" y="1312863"/>
            <a:ext cx="7966075" cy="5016758"/>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mustWakeDequeuers</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Capacity)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notFullCondition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await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(x);</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e;</a:t>
            </a:r>
          </a:p>
          <a:p>
            <a:pPr algn="l"/>
            <a:r>
              <a:rPr lang="en-US" sz="2000" b="0" dirty="0">
                <a:solidFill>
                  <a:srgbClr val="D4D4D4"/>
                </a:solidFill>
                <a:effectLst/>
                <a:latin typeface="Consolas" panose="020B0609020204030204" pitchFamily="49" charset="0"/>
              </a:rPr>
              <a:t>   tail =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size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getAndIncrement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mustWakeDequeuers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enqLock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78850" name="Footer Placeholder 1"/>
          <p:cNvSpPr>
            <a:spLocks noGrp="1"/>
          </p:cNvSpPr>
          <p:nvPr>
            <p:ph type="ftr" sz="quarter" idx="10"/>
          </p:nvPr>
        </p:nvSpPr>
        <p:spPr>
          <a:noFill/>
        </p:spPr>
        <p:txBody>
          <a:bodyPr/>
          <a:lstStyle/>
          <a:p>
            <a:r>
              <a:rPr lang="en-US" dirty="0"/>
              <a:t>Art of Multiprocessor Programming</a:t>
            </a:r>
          </a:p>
        </p:txBody>
      </p:sp>
      <p:sp>
        <p:nvSpPr>
          <p:cNvPr id="78851" name="Slide Number Placeholder 2"/>
          <p:cNvSpPr>
            <a:spLocks noGrp="1"/>
          </p:cNvSpPr>
          <p:nvPr>
            <p:ph type="sldNum" sz="quarter" idx="11"/>
          </p:nvPr>
        </p:nvSpPr>
        <p:spPr>
          <a:noFill/>
        </p:spPr>
        <p:txBody>
          <a:bodyPr/>
          <a:lstStyle/>
          <a:p>
            <a:fld id="{1D628D95-241A-47CC-AB01-F918B6952783}" type="slidenum">
              <a:rPr lang="x-none" smtClean="0">
                <a:cs typeface="Arial" pitchFamily="34" charset="0"/>
              </a:rPr>
              <a:pPr/>
              <a:t>48</a:t>
            </a:fld>
            <a:endParaRPr lang="en-US" dirty="0">
              <a:cs typeface="Arial" pitchFamily="34" charset="0"/>
            </a:endParaRPr>
          </a:p>
        </p:txBody>
      </p:sp>
      <p:sp>
        <p:nvSpPr>
          <p:cNvPr id="7885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C5A89400-2D99-4A6A-85F4-232FD35791B6}" type="slidenum">
              <a:rPr lang="x-none" sz="1400">
                <a:solidFill>
                  <a:schemeClr val="tx1"/>
                </a:solidFill>
                <a:latin typeface="Arial" pitchFamily="34" charset="0"/>
                <a:cs typeface="Arial" pitchFamily="34" charset="0"/>
              </a:rPr>
              <a:pPr/>
              <a:t>48</a:t>
            </a:fld>
            <a:endParaRPr lang="en-US" sz="1400" dirty="0">
              <a:solidFill>
                <a:schemeClr val="tx1"/>
              </a:solidFill>
              <a:latin typeface="Arial" pitchFamily="34" charset="0"/>
              <a:cs typeface="Arial" pitchFamily="34" charset="0"/>
            </a:endParaRPr>
          </a:p>
        </p:txBody>
      </p:sp>
      <p:sp>
        <p:nvSpPr>
          <p:cNvPr id="78854" name="Rectangle 3"/>
          <p:cNvSpPr>
            <a:spLocks noGrp="1" noChangeArrowheads="1"/>
          </p:cNvSpPr>
          <p:nvPr>
            <p:ph type="title" idx="4294967295"/>
          </p:nvPr>
        </p:nvSpPr>
        <p:spPr>
          <a:xfrm>
            <a:off x="685800" y="169863"/>
            <a:ext cx="7772400" cy="1143000"/>
          </a:xfrm>
        </p:spPr>
        <p:txBody>
          <a:bodyPr/>
          <a:lstStyle/>
          <a:p>
            <a:r>
              <a:rPr lang="en-US" dirty="0"/>
              <a:t>Enq Method Part One</a:t>
            </a:r>
          </a:p>
        </p:txBody>
      </p:sp>
      <p:sp>
        <p:nvSpPr>
          <p:cNvPr id="78855" name="Text Box 5"/>
          <p:cNvSpPr txBox="1">
            <a:spLocks noChangeArrowheads="1"/>
          </p:cNvSpPr>
          <p:nvPr/>
        </p:nvSpPr>
        <p:spPr bwMode="auto">
          <a:xfrm>
            <a:off x="3409950" y="5214938"/>
            <a:ext cx="4476750" cy="1384995"/>
          </a:xfrm>
          <a:prstGeom prst="rect">
            <a:avLst/>
          </a:prstGeom>
          <a:solidFill>
            <a:schemeClr val="tx1">
              <a:alpha val="89803"/>
            </a:schemeClr>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If queue was empty, remember to wake any sleeping dequeuers</a:t>
            </a:r>
          </a:p>
        </p:txBody>
      </p:sp>
      <p:sp>
        <p:nvSpPr>
          <p:cNvPr id="78856" name="AutoShape 6"/>
          <p:cNvSpPr>
            <a:spLocks noChangeArrowheads="1"/>
          </p:cNvSpPr>
          <p:nvPr/>
        </p:nvSpPr>
        <p:spPr bwMode="auto">
          <a:xfrm flipH="1">
            <a:off x="863600" y="4030663"/>
            <a:ext cx="5332413" cy="771525"/>
          </a:xfrm>
          <a:prstGeom prst="wedgeRoundRectCallout">
            <a:avLst>
              <a:gd name="adj1" fmla="val 4088"/>
              <a:gd name="adj2" fmla="val 12736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ooter Placeholder 1"/>
          <p:cNvSpPr>
            <a:spLocks noGrp="1"/>
          </p:cNvSpPr>
          <p:nvPr>
            <p:ph type="ftr" sz="quarter" idx="10"/>
          </p:nvPr>
        </p:nvSpPr>
        <p:spPr>
          <a:noFill/>
        </p:spPr>
        <p:txBody>
          <a:bodyPr/>
          <a:lstStyle/>
          <a:p>
            <a:r>
              <a:rPr lang="en-US" dirty="0"/>
              <a:t>Art of Multiprocessor Programming</a:t>
            </a:r>
          </a:p>
        </p:txBody>
      </p:sp>
      <p:sp>
        <p:nvSpPr>
          <p:cNvPr id="86019" name="Slide Number Placeholder 2"/>
          <p:cNvSpPr>
            <a:spLocks noGrp="1"/>
          </p:cNvSpPr>
          <p:nvPr>
            <p:ph type="sldNum" sz="quarter" idx="11"/>
          </p:nvPr>
        </p:nvSpPr>
        <p:spPr>
          <a:noFill/>
        </p:spPr>
        <p:txBody>
          <a:bodyPr/>
          <a:lstStyle/>
          <a:p>
            <a:fld id="{85DCEDEB-3F6C-4BAE-9CEF-7C7A098F06AC}" type="slidenum">
              <a:rPr lang="x-none" smtClean="0">
                <a:cs typeface="Arial" pitchFamily="34" charset="0"/>
              </a:rPr>
              <a:pPr/>
              <a:t>49</a:t>
            </a:fld>
            <a:endParaRPr lang="en-US" dirty="0">
              <a:cs typeface="Arial" pitchFamily="34" charset="0"/>
            </a:endParaRPr>
          </a:p>
        </p:txBody>
      </p:sp>
      <p:sp>
        <p:nvSpPr>
          <p:cNvPr id="8602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596C09F-A681-4491-9C12-51CBAD2CD0BA}" type="slidenum">
              <a:rPr lang="x-none" sz="1400">
                <a:solidFill>
                  <a:schemeClr val="tx1"/>
                </a:solidFill>
                <a:latin typeface="Arial" pitchFamily="34" charset="0"/>
                <a:cs typeface="Arial" pitchFamily="34" charset="0"/>
              </a:rPr>
              <a:pPr/>
              <a:t>49</a:t>
            </a:fld>
            <a:endParaRPr lang="en-US" sz="1400" dirty="0">
              <a:solidFill>
                <a:schemeClr val="tx1"/>
              </a:solidFill>
              <a:latin typeface="Arial" pitchFamily="34" charset="0"/>
              <a:cs typeface="Arial" pitchFamily="34" charset="0"/>
            </a:endParaRPr>
          </a:p>
        </p:txBody>
      </p:sp>
      <p:sp>
        <p:nvSpPr>
          <p:cNvPr id="86021" name="Rectangle 3"/>
          <p:cNvSpPr>
            <a:spLocks noGrp="1" noChangeArrowheads="1"/>
          </p:cNvSpPr>
          <p:nvPr>
            <p:ph type="title" idx="4294967295"/>
          </p:nvPr>
        </p:nvSpPr>
        <p:spPr>
          <a:xfrm>
            <a:off x="685800" y="169863"/>
            <a:ext cx="7772400" cy="1143000"/>
          </a:xfrm>
        </p:spPr>
        <p:txBody>
          <a:bodyPr/>
          <a:lstStyle/>
          <a:p>
            <a:r>
              <a:rPr lang="en-US" dirty="0"/>
              <a:t>Enq Method Part Two</a:t>
            </a:r>
          </a:p>
        </p:txBody>
      </p:sp>
      <p:sp>
        <p:nvSpPr>
          <p:cNvPr id="86022" name="Text Box 4"/>
          <p:cNvSpPr txBox="1">
            <a:spLocks noChangeArrowheads="1"/>
          </p:cNvSpPr>
          <p:nvPr/>
        </p:nvSpPr>
        <p:spPr bwMode="auto">
          <a:xfrm>
            <a:off x="773113" y="1747838"/>
            <a:ext cx="718978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(mustWakeDequeuers)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signalAll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4346E243-008E-E2E7-765D-702130637594}"/>
              </a:ext>
            </a:extLst>
          </p:cNvPr>
          <p:cNvSpPr txBox="1">
            <a:spLocks noChangeArrowheads="1"/>
          </p:cNvSpPr>
          <p:nvPr/>
        </p:nvSpPr>
        <p:spPr bwMode="auto">
          <a:xfrm>
            <a:off x="773113" y="1747838"/>
            <a:ext cx="718978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(mustWakeDequeuers)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signalAll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87042" name="Footer Placeholder 1"/>
          <p:cNvSpPr>
            <a:spLocks noGrp="1"/>
          </p:cNvSpPr>
          <p:nvPr>
            <p:ph type="ftr" sz="quarter" idx="10"/>
          </p:nvPr>
        </p:nvSpPr>
        <p:spPr>
          <a:noFill/>
        </p:spPr>
        <p:txBody>
          <a:bodyPr/>
          <a:lstStyle/>
          <a:p>
            <a:r>
              <a:rPr lang="en-US" dirty="0"/>
              <a:t>Art of Multiprocessor Programming</a:t>
            </a:r>
          </a:p>
        </p:txBody>
      </p:sp>
      <p:sp>
        <p:nvSpPr>
          <p:cNvPr id="87043" name="Slide Number Placeholder 2"/>
          <p:cNvSpPr>
            <a:spLocks noGrp="1"/>
          </p:cNvSpPr>
          <p:nvPr>
            <p:ph type="sldNum" sz="quarter" idx="11"/>
          </p:nvPr>
        </p:nvSpPr>
        <p:spPr>
          <a:noFill/>
        </p:spPr>
        <p:txBody>
          <a:bodyPr/>
          <a:lstStyle/>
          <a:p>
            <a:fld id="{71A26628-E0DD-40D6-A160-105A13501450}" type="slidenum">
              <a:rPr lang="x-none" smtClean="0">
                <a:cs typeface="Arial" pitchFamily="34" charset="0"/>
              </a:rPr>
              <a:pPr/>
              <a:t>50</a:t>
            </a:fld>
            <a:endParaRPr lang="en-US" dirty="0">
              <a:cs typeface="Arial" pitchFamily="34" charset="0"/>
            </a:endParaRPr>
          </a:p>
        </p:txBody>
      </p:sp>
      <p:sp>
        <p:nvSpPr>
          <p:cNvPr id="8704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774BBC55-3849-4A50-AB19-45A536EFA599}" type="slidenum">
              <a:rPr lang="x-none" sz="1400">
                <a:solidFill>
                  <a:schemeClr val="tx1"/>
                </a:solidFill>
                <a:latin typeface="Arial" pitchFamily="34" charset="0"/>
                <a:cs typeface="Arial" pitchFamily="34" charset="0"/>
              </a:rPr>
              <a:pPr/>
              <a:t>50</a:t>
            </a:fld>
            <a:endParaRPr lang="en-US" sz="1400" dirty="0">
              <a:solidFill>
                <a:schemeClr val="tx1"/>
              </a:solidFill>
              <a:latin typeface="Arial" pitchFamily="34" charset="0"/>
              <a:cs typeface="Arial" pitchFamily="34" charset="0"/>
            </a:endParaRPr>
          </a:p>
        </p:txBody>
      </p:sp>
      <p:sp>
        <p:nvSpPr>
          <p:cNvPr id="87045" name="Rectangle 2"/>
          <p:cNvSpPr>
            <a:spLocks noGrp="1" noChangeArrowheads="1"/>
          </p:cNvSpPr>
          <p:nvPr>
            <p:ph type="title" idx="4294967295"/>
          </p:nvPr>
        </p:nvSpPr>
        <p:spPr>
          <a:xfrm>
            <a:off x="685800" y="169863"/>
            <a:ext cx="7772400" cy="1143000"/>
          </a:xfrm>
        </p:spPr>
        <p:txBody>
          <a:bodyPr/>
          <a:lstStyle/>
          <a:p>
            <a:r>
              <a:rPr lang="en-US" dirty="0"/>
              <a:t>Enq Method Part Two</a:t>
            </a:r>
          </a:p>
        </p:txBody>
      </p:sp>
      <p:sp>
        <p:nvSpPr>
          <p:cNvPr id="87047" name="Text Box 4"/>
          <p:cNvSpPr txBox="1">
            <a:spLocks noChangeArrowheads="1"/>
          </p:cNvSpPr>
          <p:nvPr/>
        </p:nvSpPr>
        <p:spPr bwMode="auto">
          <a:xfrm>
            <a:off x="792767" y="4708525"/>
            <a:ext cx="7066358" cy="523220"/>
          </a:xfrm>
          <a:prstGeom prst="rect">
            <a:avLst/>
          </a:prstGeom>
          <a:solidFill>
            <a:schemeClr val="tx1">
              <a:alpha val="89803"/>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Should I wake up any sleeping dequeuers?</a:t>
            </a:r>
          </a:p>
        </p:txBody>
      </p:sp>
      <p:sp>
        <p:nvSpPr>
          <p:cNvPr id="87048" name="AutoShape 5"/>
          <p:cNvSpPr>
            <a:spLocks noChangeArrowheads="1"/>
          </p:cNvSpPr>
          <p:nvPr/>
        </p:nvSpPr>
        <p:spPr bwMode="auto">
          <a:xfrm flipH="1">
            <a:off x="1390650" y="2314575"/>
            <a:ext cx="3959225" cy="469900"/>
          </a:xfrm>
          <a:prstGeom prst="wedgeRoundRectCallout">
            <a:avLst>
              <a:gd name="adj1" fmla="val -22199"/>
              <a:gd name="adj2" fmla="val 447634"/>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940ED162-FC5F-F17A-57C1-5F35F588C34C}"/>
              </a:ext>
            </a:extLst>
          </p:cNvPr>
          <p:cNvSpPr txBox="1">
            <a:spLocks noChangeArrowheads="1"/>
          </p:cNvSpPr>
          <p:nvPr/>
        </p:nvSpPr>
        <p:spPr bwMode="auto">
          <a:xfrm>
            <a:off x="773113" y="1747838"/>
            <a:ext cx="718978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(mustWakeDequeuers)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signalAll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88066" name="Footer Placeholder 1"/>
          <p:cNvSpPr>
            <a:spLocks noGrp="1"/>
          </p:cNvSpPr>
          <p:nvPr>
            <p:ph type="ftr" sz="quarter" idx="10"/>
          </p:nvPr>
        </p:nvSpPr>
        <p:spPr>
          <a:noFill/>
        </p:spPr>
        <p:txBody>
          <a:bodyPr/>
          <a:lstStyle/>
          <a:p>
            <a:r>
              <a:rPr lang="en-US" dirty="0"/>
              <a:t>Art of Multiprocessor Programming</a:t>
            </a:r>
          </a:p>
        </p:txBody>
      </p:sp>
      <p:sp>
        <p:nvSpPr>
          <p:cNvPr id="88067" name="Slide Number Placeholder 2"/>
          <p:cNvSpPr>
            <a:spLocks noGrp="1"/>
          </p:cNvSpPr>
          <p:nvPr>
            <p:ph type="sldNum" sz="quarter" idx="11"/>
          </p:nvPr>
        </p:nvSpPr>
        <p:spPr>
          <a:noFill/>
        </p:spPr>
        <p:txBody>
          <a:bodyPr/>
          <a:lstStyle/>
          <a:p>
            <a:fld id="{8EB2B43F-A8CD-4045-B542-AA9051D834D0}" type="slidenum">
              <a:rPr lang="x-none" smtClean="0">
                <a:cs typeface="Arial" pitchFamily="34" charset="0"/>
              </a:rPr>
              <a:pPr/>
              <a:t>51</a:t>
            </a:fld>
            <a:endParaRPr lang="en-US" dirty="0">
              <a:cs typeface="Arial" pitchFamily="34" charset="0"/>
            </a:endParaRPr>
          </a:p>
        </p:txBody>
      </p:sp>
      <p:sp>
        <p:nvSpPr>
          <p:cNvPr id="8806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17B89F52-68BB-4DFF-8CA2-29BACA8DFB08}" type="slidenum">
              <a:rPr lang="x-none" sz="1400">
                <a:solidFill>
                  <a:schemeClr val="tx1"/>
                </a:solidFill>
                <a:latin typeface="Arial" pitchFamily="34" charset="0"/>
                <a:cs typeface="Arial" pitchFamily="34" charset="0"/>
              </a:rPr>
              <a:pPr/>
              <a:t>51</a:t>
            </a:fld>
            <a:endParaRPr lang="en-US" sz="1400" dirty="0">
              <a:solidFill>
                <a:schemeClr val="tx1"/>
              </a:solidFill>
              <a:latin typeface="Arial" pitchFamily="34" charset="0"/>
              <a:cs typeface="Arial" pitchFamily="34" charset="0"/>
            </a:endParaRPr>
          </a:p>
        </p:txBody>
      </p:sp>
      <p:sp>
        <p:nvSpPr>
          <p:cNvPr id="88070" name="Rectangle 3"/>
          <p:cNvSpPr>
            <a:spLocks noGrp="1" noChangeArrowheads="1"/>
          </p:cNvSpPr>
          <p:nvPr>
            <p:ph type="title" idx="4294967295"/>
          </p:nvPr>
        </p:nvSpPr>
        <p:spPr>
          <a:xfrm>
            <a:off x="685800" y="169863"/>
            <a:ext cx="7772400" cy="1143000"/>
          </a:xfrm>
        </p:spPr>
        <p:txBody>
          <a:bodyPr/>
          <a:lstStyle/>
          <a:p>
            <a:r>
              <a:rPr lang="en-US" dirty="0"/>
              <a:t>Enq Method Part Two</a:t>
            </a:r>
          </a:p>
        </p:txBody>
      </p:sp>
      <p:sp>
        <p:nvSpPr>
          <p:cNvPr id="88071" name="Text Box 5"/>
          <p:cNvSpPr txBox="1">
            <a:spLocks noChangeArrowheads="1"/>
          </p:cNvSpPr>
          <p:nvPr/>
        </p:nvSpPr>
        <p:spPr bwMode="auto">
          <a:xfrm>
            <a:off x="5291334" y="1855788"/>
            <a:ext cx="2932112" cy="946150"/>
          </a:xfrm>
          <a:prstGeom prst="rect">
            <a:avLst/>
          </a:prstGeom>
          <a:solidFill>
            <a:schemeClr val="tx1">
              <a:alpha val="89803"/>
            </a:schemeClr>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cs typeface="Courier New" pitchFamily="49" charset="0"/>
              </a:rPr>
              <a:t>Lock and unlock deq lock</a:t>
            </a:r>
          </a:p>
        </p:txBody>
      </p:sp>
      <p:sp>
        <p:nvSpPr>
          <p:cNvPr id="88072" name="AutoShape 6"/>
          <p:cNvSpPr>
            <a:spLocks noChangeArrowheads="1"/>
          </p:cNvSpPr>
          <p:nvPr/>
        </p:nvSpPr>
        <p:spPr bwMode="auto">
          <a:xfrm flipH="1">
            <a:off x="1500188" y="2671763"/>
            <a:ext cx="2682875" cy="376237"/>
          </a:xfrm>
          <a:prstGeom prst="wedgeRoundRectCallout">
            <a:avLst>
              <a:gd name="adj1" fmla="val -85921"/>
              <a:gd name="adj2" fmla="val -12004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88073" name="AutoShape 9"/>
          <p:cNvSpPr>
            <a:spLocks noChangeArrowheads="1"/>
          </p:cNvSpPr>
          <p:nvPr/>
        </p:nvSpPr>
        <p:spPr bwMode="auto">
          <a:xfrm flipH="1">
            <a:off x="1944688" y="3876675"/>
            <a:ext cx="2682875" cy="376238"/>
          </a:xfrm>
          <a:prstGeom prst="wedgeRoundRectCallout">
            <a:avLst>
              <a:gd name="adj1" fmla="val -70949"/>
              <a:gd name="adj2" fmla="val -421731"/>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0E9B12BB-36D7-DF9C-C36B-D154038550D8}"/>
              </a:ext>
            </a:extLst>
          </p:cNvPr>
          <p:cNvSpPr txBox="1">
            <a:spLocks noChangeArrowheads="1"/>
          </p:cNvSpPr>
          <p:nvPr/>
        </p:nvSpPr>
        <p:spPr bwMode="auto">
          <a:xfrm>
            <a:off x="773113" y="1747838"/>
            <a:ext cx="7189787"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enq</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x)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(mustWakeDequeuers)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notEmptyCondition</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signalAll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deqLock</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89090" name="Footer Placeholder 1"/>
          <p:cNvSpPr>
            <a:spLocks noGrp="1"/>
          </p:cNvSpPr>
          <p:nvPr>
            <p:ph type="ftr" sz="quarter" idx="10"/>
          </p:nvPr>
        </p:nvSpPr>
        <p:spPr>
          <a:noFill/>
        </p:spPr>
        <p:txBody>
          <a:bodyPr/>
          <a:lstStyle/>
          <a:p>
            <a:r>
              <a:rPr lang="en-US" dirty="0"/>
              <a:t>Art of Multiprocessor Programming</a:t>
            </a:r>
          </a:p>
        </p:txBody>
      </p:sp>
      <p:sp>
        <p:nvSpPr>
          <p:cNvPr id="89091" name="Slide Number Placeholder 2"/>
          <p:cNvSpPr>
            <a:spLocks noGrp="1"/>
          </p:cNvSpPr>
          <p:nvPr>
            <p:ph type="sldNum" sz="quarter" idx="11"/>
          </p:nvPr>
        </p:nvSpPr>
        <p:spPr>
          <a:noFill/>
        </p:spPr>
        <p:txBody>
          <a:bodyPr/>
          <a:lstStyle/>
          <a:p>
            <a:fld id="{8C74BB89-922A-4F8B-A4D4-A663DE5F6205}" type="slidenum">
              <a:rPr lang="x-none" smtClean="0">
                <a:cs typeface="Arial" pitchFamily="34" charset="0"/>
              </a:rPr>
              <a:pPr/>
              <a:t>52</a:t>
            </a:fld>
            <a:endParaRPr lang="en-US" dirty="0">
              <a:cs typeface="Arial" pitchFamily="34" charset="0"/>
            </a:endParaRPr>
          </a:p>
        </p:txBody>
      </p:sp>
      <p:sp>
        <p:nvSpPr>
          <p:cNvPr id="8909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9438E1D1-2A1A-436A-AF34-2937FF3DDD8F}" type="slidenum">
              <a:rPr lang="x-none" sz="1400">
                <a:solidFill>
                  <a:schemeClr val="tx1"/>
                </a:solidFill>
                <a:latin typeface="Arial" pitchFamily="34" charset="0"/>
                <a:cs typeface="Arial" pitchFamily="34" charset="0"/>
              </a:rPr>
              <a:pPr/>
              <a:t>52</a:t>
            </a:fld>
            <a:endParaRPr lang="en-US" sz="1400" dirty="0">
              <a:solidFill>
                <a:schemeClr val="tx1"/>
              </a:solidFill>
              <a:latin typeface="Arial" pitchFamily="34" charset="0"/>
              <a:cs typeface="Arial" pitchFamily="34" charset="0"/>
            </a:endParaRPr>
          </a:p>
        </p:txBody>
      </p:sp>
      <p:sp>
        <p:nvSpPr>
          <p:cNvPr id="89094" name="Rectangle 3"/>
          <p:cNvSpPr>
            <a:spLocks noGrp="1" noChangeArrowheads="1"/>
          </p:cNvSpPr>
          <p:nvPr>
            <p:ph type="title" idx="4294967295"/>
          </p:nvPr>
        </p:nvSpPr>
        <p:spPr>
          <a:xfrm>
            <a:off x="685800" y="169863"/>
            <a:ext cx="7772400" cy="1143000"/>
          </a:xfrm>
        </p:spPr>
        <p:txBody>
          <a:bodyPr/>
          <a:lstStyle/>
          <a:p>
            <a:r>
              <a:rPr lang="en-US" dirty="0"/>
              <a:t>Enq Method Part Two</a:t>
            </a:r>
          </a:p>
        </p:txBody>
      </p:sp>
      <p:sp>
        <p:nvSpPr>
          <p:cNvPr id="89095" name="Text Box 4"/>
          <p:cNvSpPr txBox="1">
            <a:spLocks noChangeArrowheads="1"/>
          </p:cNvSpPr>
          <p:nvPr/>
        </p:nvSpPr>
        <p:spPr bwMode="auto">
          <a:xfrm>
            <a:off x="788988" y="1784350"/>
            <a:ext cx="4592637" cy="946150"/>
          </a:xfrm>
          <a:prstGeom prst="rect">
            <a:avLst/>
          </a:prstGeom>
          <a:solidFill>
            <a:schemeClr val="tx1">
              <a:alpha val="89803"/>
            </a:schemeClr>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cs typeface="Courier New" pitchFamily="49" charset="0"/>
              </a:rPr>
              <a:t>Signal dequeuers that queue is no longer empty </a:t>
            </a:r>
          </a:p>
        </p:txBody>
      </p:sp>
      <p:sp>
        <p:nvSpPr>
          <p:cNvPr id="89096" name="AutoShape 5"/>
          <p:cNvSpPr>
            <a:spLocks noChangeArrowheads="1"/>
          </p:cNvSpPr>
          <p:nvPr/>
        </p:nvSpPr>
        <p:spPr bwMode="auto">
          <a:xfrm flipH="1">
            <a:off x="1804988" y="3270250"/>
            <a:ext cx="5116512" cy="442913"/>
          </a:xfrm>
          <a:prstGeom prst="wedgeRoundRectCallout">
            <a:avLst>
              <a:gd name="adj1" fmla="val 31322"/>
              <a:gd name="adj2" fmla="val -156814"/>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7" name="Rectangle 2"/>
          <p:cNvSpPr>
            <a:spLocks noGrp="1" noChangeArrowheads="1"/>
          </p:cNvSpPr>
          <p:nvPr>
            <p:ph type="title"/>
          </p:nvPr>
        </p:nvSpPr>
        <p:spPr/>
        <p:txBody>
          <a:bodyPr/>
          <a:lstStyle/>
          <a:p>
            <a:r>
              <a:rPr lang="en-US" sz="4000" dirty="0"/>
              <a:t>The </a:t>
            </a:r>
            <a:r>
              <a:rPr lang="en-US" sz="4000" dirty="0">
                <a:latin typeface="Consolas" panose="020B0609020204030204" pitchFamily="49" charset="0"/>
                <a:cs typeface="Courier New" pitchFamily="49" charset="0"/>
              </a:rPr>
              <a:t>enq()</a:t>
            </a:r>
            <a:r>
              <a:rPr lang="en-US" sz="4000" dirty="0"/>
              <a:t> &amp; </a:t>
            </a:r>
            <a:r>
              <a:rPr lang="en-US" sz="4000" dirty="0">
                <a:latin typeface="Consolas" panose="020B0609020204030204" pitchFamily="49" charset="0"/>
                <a:cs typeface="Courier New" pitchFamily="49" charset="0"/>
              </a:rPr>
              <a:t>deq()</a:t>
            </a:r>
            <a:r>
              <a:rPr lang="en-US" sz="4000" dirty="0"/>
              <a:t> Methods</a:t>
            </a:r>
          </a:p>
        </p:txBody>
      </p:sp>
      <p:sp>
        <p:nvSpPr>
          <p:cNvPr id="90114" name="Footer Placeholder 1"/>
          <p:cNvSpPr>
            <a:spLocks noGrp="1"/>
          </p:cNvSpPr>
          <p:nvPr>
            <p:ph type="ftr" sz="quarter" idx="10"/>
          </p:nvPr>
        </p:nvSpPr>
        <p:spPr>
          <a:noFill/>
        </p:spPr>
        <p:txBody>
          <a:bodyPr/>
          <a:lstStyle/>
          <a:p>
            <a:r>
              <a:rPr lang="en-US" dirty="0"/>
              <a:t>Art of Multiprocessor Programming</a:t>
            </a:r>
          </a:p>
        </p:txBody>
      </p:sp>
      <p:sp>
        <p:nvSpPr>
          <p:cNvPr id="90115" name="Slide Number Placeholder 2"/>
          <p:cNvSpPr>
            <a:spLocks noGrp="1"/>
          </p:cNvSpPr>
          <p:nvPr>
            <p:ph type="sldNum" sz="quarter" idx="11"/>
          </p:nvPr>
        </p:nvSpPr>
        <p:spPr>
          <a:noFill/>
        </p:spPr>
        <p:txBody>
          <a:bodyPr/>
          <a:lstStyle/>
          <a:p>
            <a:fld id="{8FEBE4EC-620F-4214-8CAF-C8A024F1D83A}" type="slidenum">
              <a:rPr lang="x-none" smtClean="0">
                <a:cs typeface="Arial" pitchFamily="34" charset="0"/>
              </a:rPr>
              <a:pPr/>
              <a:t>53</a:t>
            </a:fld>
            <a:endParaRPr lang="en-US" dirty="0">
              <a:cs typeface="Arial" pitchFamily="34" charset="0"/>
            </a:endParaRPr>
          </a:p>
        </p:txBody>
      </p:sp>
      <p:sp>
        <p:nvSpPr>
          <p:cNvPr id="9011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A7DF63E-9A4D-48CA-9435-2A5F4A63F8C9}" type="slidenum">
              <a:rPr lang="x-none" sz="1400">
                <a:solidFill>
                  <a:srgbClr val="FFFF00"/>
                </a:solidFill>
                <a:latin typeface="Arial" pitchFamily="34" charset="0"/>
                <a:cs typeface="Arial" pitchFamily="34" charset="0"/>
              </a:rPr>
              <a:pPr/>
              <a:t>53</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23F550A2-B378-9E39-6812-30CF038E69E6}"/>
              </a:ext>
            </a:extLst>
          </p:cNvPr>
          <p:cNvSpPr txBox="1"/>
          <p:nvPr/>
        </p:nvSpPr>
        <p:spPr bwMode="auto">
          <a:xfrm>
            <a:off x="1230385" y="2306007"/>
            <a:ext cx="485575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Share no locks (that’s good!)</a:t>
            </a:r>
          </a:p>
        </p:txBody>
      </p:sp>
      <p:sp>
        <p:nvSpPr>
          <p:cNvPr id="3" name="TextBox 2">
            <a:extLst>
              <a:ext uri="{FF2B5EF4-FFF2-40B4-BE49-F238E27FC236}">
                <a16:creationId xmlns:a16="http://schemas.microsoft.com/office/drawing/2014/main" id="{4B5AE013-6BF4-6506-3895-F846F3A2370E}"/>
              </a:ext>
            </a:extLst>
          </p:cNvPr>
          <p:cNvSpPr txBox="1"/>
          <p:nvPr/>
        </p:nvSpPr>
        <p:spPr bwMode="auto">
          <a:xfrm>
            <a:off x="1230385" y="4450100"/>
            <a:ext cx="704003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Accessed on every method call (not good)</a:t>
            </a:r>
          </a:p>
        </p:txBody>
      </p:sp>
      <p:sp>
        <p:nvSpPr>
          <p:cNvPr id="4" name="TextBox 3">
            <a:extLst>
              <a:ext uri="{FF2B5EF4-FFF2-40B4-BE49-F238E27FC236}">
                <a16:creationId xmlns:a16="http://schemas.microsoft.com/office/drawing/2014/main" id="{4BE79B89-4C03-D74C-59D1-55FB26A9D3CC}"/>
              </a:ext>
            </a:extLst>
          </p:cNvPr>
          <p:cNvSpPr txBox="1"/>
          <p:nvPr/>
        </p:nvSpPr>
        <p:spPr bwMode="auto">
          <a:xfrm>
            <a:off x="1230385" y="3378054"/>
            <a:ext cx="518282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But do share an atomic counter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Rectangle 2"/>
          <p:cNvSpPr>
            <a:spLocks noGrp="1" noChangeArrowheads="1"/>
          </p:cNvSpPr>
          <p:nvPr>
            <p:ph type="title"/>
          </p:nvPr>
        </p:nvSpPr>
        <p:spPr/>
        <p:txBody>
          <a:bodyPr/>
          <a:lstStyle/>
          <a:p>
            <a:r>
              <a:rPr lang="en-US" sz="4000" dirty="0"/>
              <a:t>Split the Counter</a:t>
            </a:r>
          </a:p>
        </p:txBody>
      </p:sp>
      <p:sp>
        <p:nvSpPr>
          <p:cNvPr id="91138" name="Footer Placeholder 1"/>
          <p:cNvSpPr>
            <a:spLocks noGrp="1"/>
          </p:cNvSpPr>
          <p:nvPr>
            <p:ph type="ftr" sz="quarter" idx="10"/>
          </p:nvPr>
        </p:nvSpPr>
        <p:spPr>
          <a:noFill/>
        </p:spPr>
        <p:txBody>
          <a:bodyPr/>
          <a:lstStyle/>
          <a:p>
            <a:r>
              <a:rPr lang="en-US" dirty="0"/>
              <a:t>Art of Multiprocessor Programming</a:t>
            </a:r>
          </a:p>
        </p:txBody>
      </p:sp>
      <p:sp>
        <p:nvSpPr>
          <p:cNvPr id="91139" name="Slide Number Placeholder 2"/>
          <p:cNvSpPr>
            <a:spLocks noGrp="1"/>
          </p:cNvSpPr>
          <p:nvPr>
            <p:ph type="sldNum" sz="quarter" idx="11"/>
          </p:nvPr>
        </p:nvSpPr>
        <p:spPr>
          <a:noFill/>
        </p:spPr>
        <p:txBody>
          <a:bodyPr/>
          <a:lstStyle/>
          <a:p>
            <a:fld id="{9C2EC417-6B8A-4982-ABC1-A02CD70C9AED}" type="slidenum">
              <a:rPr lang="x-none" smtClean="0">
                <a:solidFill>
                  <a:srgbClr val="FFFF00"/>
                </a:solidFill>
                <a:cs typeface="Arial" pitchFamily="34" charset="0"/>
              </a:rPr>
              <a:pPr/>
              <a:t>54</a:t>
            </a:fld>
            <a:endParaRPr lang="en-US" dirty="0">
              <a:solidFill>
                <a:srgbClr val="FFFF00"/>
              </a:solidFill>
              <a:cs typeface="Arial" pitchFamily="34" charset="0"/>
            </a:endParaRPr>
          </a:p>
        </p:txBody>
      </p:sp>
      <p:sp>
        <p:nvSpPr>
          <p:cNvPr id="9114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45461714-07E0-4A58-A03F-68B9C449F8C4}" type="slidenum">
              <a:rPr lang="x-none" sz="1400">
                <a:solidFill>
                  <a:srgbClr val="FFFF00"/>
                </a:solidFill>
                <a:latin typeface="Arial" pitchFamily="34" charset="0"/>
                <a:cs typeface="Arial" pitchFamily="34" charset="0"/>
              </a:rPr>
              <a:pPr/>
              <a:t>54</a:t>
            </a:fld>
            <a:endParaRPr lang="en-US" sz="1400" dirty="0">
              <a:solidFill>
                <a:srgbClr val="FFFF00"/>
              </a:solidFill>
              <a:latin typeface="Arial" pitchFamily="34" charset="0"/>
              <a:cs typeface="Arial" pitchFamily="34" charset="0"/>
            </a:endParaRPr>
          </a:p>
        </p:txBody>
      </p:sp>
      <p:sp>
        <p:nvSpPr>
          <p:cNvPr id="6" name="TextBox 5">
            <a:extLst>
              <a:ext uri="{FF2B5EF4-FFF2-40B4-BE49-F238E27FC236}">
                <a16:creationId xmlns:a16="http://schemas.microsoft.com/office/drawing/2014/main" id="{E400F93C-71E2-03B4-8665-D7A2EEEB533B}"/>
              </a:ext>
            </a:extLst>
          </p:cNvPr>
          <p:cNvSpPr txBox="1"/>
          <p:nvPr/>
        </p:nvSpPr>
        <p:spPr bwMode="auto">
          <a:xfrm>
            <a:off x="1309721" y="1847850"/>
            <a:ext cx="32220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 </a:t>
            </a:r>
            <a:r>
              <a:rPr lang="en-US" sz="2800" dirty="0">
                <a:solidFill>
                  <a:schemeClr val="bg1"/>
                </a:solidFill>
                <a:latin typeface="Consolas" panose="020B0609020204030204" pitchFamily="49" charset="0"/>
              </a:rPr>
              <a:t>enq()</a:t>
            </a:r>
            <a:r>
              <a:rPr lang="en-US" sz="2800" dirty="0">
                <a:solidFill>
                  <a:srgbClr val="FFFF00"/>
                </a:solidFill>
              </a:rPr>
              <a:t> method</a:t>
            </a:r>
          </a:p>
        </p:txBody>
      </p:sp>
      <p:sp>
        <p:nvSpPr>
          <p:cNvPr id="7" name="TextBox 6">
            <a:extLst>
              <a:ext uri="{FF2B5EF4-FFF2-40B4-BE49-F238E27FC236}">
                <a16:creationId xmlns:a16="http://schemas.microsoft.com/office/drawing/2014/main" id="{B2B0889A-468A-7D4D-E68C-78655B0DF6E2}"/>
              </a:ext>
            </a:extLst>
          </p:cNvPr>
          <p:cNvSpPr txBox="1"/>
          <p:nvPr/>
        </p:nvSpPr>
        <p:spPr bwMode="auto">
          <a:xfrm>
            <a:off x="2052671" y="2565185"/>
            <a:ext cx="292608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Increments only</a:t>
            </a:r>
          </a:p>
        </p:txBody>
      </p:sp>
      <p:sp>
        <p:nvSpPr>
          <p:cNvPr id="8" name="TextBox 7">
            <a:extLst>
              <a:ext uri="{FF2B5EF4-FFF2-40B4-BE49-F238E27FC236}">
                <a16:creationId xmlns:a16="http://schemas.microsoft.com/office/drawing/2014/main" id="{ED72753D-D5AC-9B87-6893-B62D777F9EE9}"/>
              </a:ext>
            </a:extLst>
          </p:cNvPr>
          <p:cNvSpPr txBox="1"/>
          <p:nvPr/>
        </p:nvSpPr>
        <p:spPr bwMode="auto">
          <a:xfrm>
            <a:off x="2052671" y="3282520"/>
            <a:ext cx="497924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Cares only if value is </a:t>
            </a:r>
            <a:r>
              <a:rPr lang="en-US" sz="2800" i="1" dirty="0">
                <a:solidFill>
                  <a:schemeClr val="bg1"/>
                </a:solidFill>
              </a:rPr>
              <a:t>capacity</a:t>
            </a:r>
          </a:p>
        </p:txBody>
      </p:sp>
      <p:sp>
        <p:nvSpPr>
          <p:cNvPr id="9" name="TextBox 8">
            <a:extLst>
              <a:ext uri="{FF2B5EF4-FFF2-40B4-BE49-F238E27FC236}">
                <a16:creationId xmlns:a16="http://schemas.microsoft.com/office/drawing/2014/main" id="{0D945B02-C7C5-63C1-0B33-73105C45A7F6}"/>
              </a:ext>
            </a:extLst>
          </p:cNvPr>
          <p:cNvSpPr txBox="1"/>
          <p:nvPr/>
        </p:nvSpPr>
        <p:spPr bwMode="auto">
          <a:xfrm>
            <a:off x="1309721" y="3999855"/>
            <a:ext cx="333847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 </a:t>
            </a:r>
            <a:r>
              <a:rPr lang="en-US" sz="2800" dirty="0">
                <a:solidFill>
                  <a:schemeClr val="bg1"/>
                </a:solidFill>
                <a:latin typeface="Consolas" panose="020B0609020204030204" pitchFamily="49" charset="0"/>
              </a:rPr>
              <a:t>deq()</a:t>
            </a:r>
            <a:r>
              <a:rPr lang="en-US" sz="2800" dirty="0">
                <a:solidFill>
                  <a:schemeClr val="bg1"/>
                </a:solidFill>
                <a:latin typeface="+mj-lt"/>
              </a:rPr>
              <a:t> </a:t>
            </a:r>
            <a:r>
              <a:rPr lang="en-US" sz="2800" dirty="0">
                <a:solidFill>
                  <a:srgbClr val="FFFF00"/>
                </a:solidFill>
              </a:rPr>
              <a:t>method</a:t>
            </a:r>
          </a:p>
        </p:txBody>
      </p:sp>
      <p:sp>
        <p:nvSpPr>
          <p:cNvPr id="10" name="TextBox 9">
            <a:extLst>
              <a:ext uri="{FF2B5EF4-FFF2-40B4-BE49-F238E27FC236}">
                <a16:creationId xmlns:a16="http://schemas.microsoft.com/office/drawing/2014/main" id="{A1C8E3EA-708D-6396-0EFC-D0B2DC8B4AE4}"/>
              </a:ext>
            </a:extLst>
          </p:cNvPr>
          <p:cNvSpPr txBox="1"/>
          <p:nvPr/>
        </p:nvSpPr>
        <p:spPr bwMode="auto">
          <a:xfrm>
            <a:off x="2052671" y="4717190"/>
            <a:ext cx="2941831"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Decrements only</a:t>
            </a:r>
          </a:p>
        </p:txBody>
      </p:sp>
      <p:sp>
        <p:nvSpPr>
          <p:cNvPr id="11" name="TextBox 10">
            <a:extLst>
              <a:ext uri="{FF2B5EF4-FFF2-40B4-BE49-F238E27FC236}">
                <a16:creationId xmlns:a16="http://schemas.microsoft.com/office/drawing/2014/main" id="{87B12947-9A79-2BAA-58E0-8C7F2EEB1B29}"/>
              </a:ext>
            </a:extLst>
          </p:cNvPr>
          <p:cNvSpPr txBox="1"/>
          <p:nvPr/>
        </p:nvSpPr>
        <p:spPr bwMode="auto">
          <a:xfrm>
            <a:off x="2052671" y="5434526"/>
            <a:ext cx="4399085"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Cares only if value is </a:t>
            </a:r>
            <a:r>
              <a:rPr lang="en-US" sz="2800" i="1" dirty="0">
                <a:solidFill>
                  <a:schemeClr val="bg1"/>
                </a:solidFill>
              </a:rPr>
              <a:t>zero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2"/>
          <p:cNvSpPr>
            <a:spLocks noGrp="1" noChangeArrowheads="1"/>
          </p:cNvSpPr>
          <p:nvPr>
            <p:ph type="title"/>
          </p:nvPr>
        </p:nvSpPr>
        <p:spPr/>
        <p:txBody>
          <a:bodyPr/>
          <a:lstStyle/>
          <a:p>
            <a:r>
              <a:rPr lang="en-US" dirty="0"/>
              <a:t>Split Counter</a:t>
            </a:r>
          </a:p>
        </p:txBody>
      </p:sp>
      <p:sp>
        <p:nvSpPr>
          <p:cNvPr id="92162" name="Footer Placeholder 1"/>
          <p:cNvSpPr>
            <a:spLocks noGrp="1"/>
          </p:cNvSpPr>
          <p:nvPr>
            <p:ph type="ftr" sz="quarter" idx="10"/>
          </p:nvPr>
        </p:nvSpPr>
        <p:spPr>
          <a:noFill/>
        </p:spPr>
        <p:txBody>
          <a:bodyPr/>
          <a:lstStyle/>
          <a:p>
            <a:r>
              <a:rPr lang="en-US" dirty="0"/>
              <a:t>Art of Multiprocessor Programming</a:t>
            </a:r>
          </a:p>
        </p:txBody>
      </p:sp>
      <p:sp>
        <p:nvSpPr>
          <p:cNvPr id="92163" name="Slide Number Placeholder 2"/>
          <p:cNvSpPr>
            <a:spLocks noGrp="1"/>
          </p:cNvSpPr>
          <p:nvPr>
            <p:ph type="sldNum" sz="quarter" idx="11"/>
          </p:nvPr>
        </p:nvSpPr>
        <p:spPr>
          <a:noFill/>
        </p:spPr>
        <p:txBody>
          <a:bodyPr/>
          <a:lstStyle/>
          <a:p>
            <a:fld id="{F98FB279-8E17-4097-82E0-9A7B6BBA6F81}" type="slidenum">
              <a:rPr lang="x-none" smtClean="0">
                <a:cs typeface="Arial" pitchFamily="34" charset="0"/>
              </a:rPr>
              <a:pPr/>
              <a:t>55</a:t>
            </a:fld>
            <a:endParaRPr lang="en-US" dirty="0">
              <a:cs typeface="Arial" pitchFamily="34" charset="0"/>
            </a:endParaRPr>
          </a:p>
        </p:txBody>
      </p:sp>
      <p:sp>
        <p:nvSpPr>
          <p:cNvPr id="9216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3DC57C9-AFBE-4B9C-A419-6EB2B8D71E31}" type="slidenum">
              <a:rPr lang="x-none" sz="1400">
                <a:solidFill>
                  <a:schemeClr val="tx1"/>
                </a:solidFill>
                <a:latin typeface="Arial" pitchFamily="34" charset="0"/>
                <a:cs typeface="Arial" pitchFamily="34" charset="0"/>
              </a:rPr>
              <a:pPr/>
              <a:t>55</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D37A6D40-30A7-354A-A4C8-122891ECF0A9}"/>
              </a:ext>
            </a:extLst>
          </p:cNvPr>
          <p:cNvSpPr txBox="1"/>
          <p:nvPr/>
        </p:nvSpPr>
        <p:spPr bwMode="auto">
          <a:xfrm>
            <a:off x="1357204" y="1752600"/>
            <a:ext cx="5085046" cy="480131"/>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Enqueuer increments </a:t>
            </a:r>
            <a:r>
              <a:rPr lang="en-US" sz="2800" dirty="0">
                <a:solidFill>
                  <a:schemeClr val="bg1"/>
                </a:solidFill>
                <a:latin typeface="Consolas" panose="020B0609020204030204" pitchFamily="49" charset="0"/>
                <a:cs typeface="Courier New" pitchFamily="49" charset="0"/>
              </a:rPr>
              <a:t>enqSize</a:t>
            </a:r>
          </a:p>
        </p:txBody>
      </p:sp>
      <p:sp>
        <p:nvSpPr>
          <p:cNvPr id="3" name="TextBox 2">
            <a:extLst>
              <a:ext uri="{FF2B5EF4-FFF2-40B4-BE49-F238E27FC236}">
                <a16:creationId xmlns:a16="http://schemas.microsoft.com/office/drawing/2014/main" id="{4B410BAD-7B7E-23A4-3D9D-9DF1B5491F15}"/>
              </a:ext>
            </a:extLst>
          </p:cNvPr>
          <p:cNvSpPr txBox="1"/>
          <p:nvPr/>
        </p:nvSpPr>
        <p:spPr bwMode="auto">
          <a:xfrm>
            <a:off x="1357204" y="3237388"/>
            <a:ext cx="6195927" cy="1255728"/>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When enqueuer hits </a:t>
            </a:r>
            <a:r>
              <a:rPr lang="en-US" sz="2800" i="1" dirty="0">
                <a:solidFill>
                  <a:schemeClr val="bg1"/>
                </a:solidFill>
              </a:rPr>
              <a:t>capacity</a:t>
            </a:r>
          </a:p>
          <a:p>
            <a:pPr lvl="1" algn="l">
              <a:lnSpc>
                <a:spcPct val="90000"/>
              </a:lnSpc>
            </a:pPr>
            <a:r>
              <a:rPr lang="en-US" sz="2800" dirty="0">
                <a:solidFill>
                  <a:srgbClr val="FFFF00"/>
                </a:solidFill>
              </a:rPr>
              <a:t>Locks </a:t>
            </a:r>
            <a:r>
              <a:rPr lang="en-US" sz="2800" dirty="0">
                <a:solidFill>
                  <a:schemeClr val="bg1"/>
                </a:solidFill>
                <a:latin typeface="Consolas" panose="020B0609020204030204" pitchFamily="49" charset="0"/>
                <a:cs typeface="Courier New" pitchFamily="49" charset="0"/>
              </a:rPr>
              <a:t>deqLock</a:t>
            </a:r>
          </a:p>
          <a:p>
            <a:pPr lvl="1" algn="l">
              <a:lnSpc>
                <a:spcPct val="90000"/>
              </a:lnSpc>
            </a:pPr>
            <a:r>
              <a:rPr lang="en-US" sz="2800" dirty="0">
                <a:solidFill>
                  <a:srgbClr val="FFFF00"/>
                </a:solidFill>
              </a:rPr>
              <a:t>Sets </a:t>
            </a:r>
            <a:r>
              <a:rPr lang="en-US" sz="2800" dirty="0">
                <a:solidFill>
                  <a:schemeClr val="bg1"/>
                </a:solidFill>
                <a:latin typeface="Consolas" panose="020B0609020204030204" pitchFamily="49" charset="0"/>
                <a:cs typeface="Courier New" pitchFamily="49" charset="0"/>
              </a:rPr>
              <a:t>size = enqSize - </a:t>
            </a:r>
            <a:r>
              <a:rPr lang="en-US" sz="2800" dirty="0" err="1">
                <a:solidFill>
                  <a:schemeClr val="bg1"/>
                </a:solidFill>
                <a:latin typeface="Consolas" panose="020B0609020204030204" pitchFamily="49" charset="0"/>
                <a:cs typeface="Courier New" pitchFamily="49" charset="0"/>
              </a:rPr>
              <a:t>deqSize</a:t>
            </a:r>
            <a:endParaRPr lang="en-US" sz="2800" dirty="0">
              <a:solidFill>
                <a:schemeClr val="bg1"/>
              </a:solidFill>
              <a:latin typeface="Consolas" panose="020B0609020204030204" pitchFamily="49" charset="0"/>
              <a:cs typeface="Courier New" pitchFamily="49" charset="0"/>
            </a:endParaRPr>
          </a:p>
        </p:txBody>
      </p:sp>
      <p:sp>
        <p:nvSpPr>
          <p:cNvPr id="4" name="TextBox 3">
            <a:extLst>
              <a:ext uri="{FF2B5EF4-FFF2-40B4-BE49-F238E27FC236}">
                <a16:creationId xmlns:a16="http://schemas.microsoft.com/office/drawing/2014/main" id="{A9F29FDD-9A44-FDDF-EC43-72F49752B00F}"/>
              </a:ext>
            </a:extLst>
          </p:cNvPr>
          <p:cNvSpPr txBox="1"/>
          <p:nvPr/>
        </p:nvSpPr>
        <p:spPr bwMode="auto">
          <a:xfrm>
            <a:off x="1357204" y="2494994"/>
            <a:ext cx="5105885" cy="480131"/>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Dequeuer increments </a:t>
            </a:r>
            <a:r>
              <a:rPr lang="en-US" sz="2800" dirty="0">
                <a:solidFill>
                  <a:schemeClr val="bg1"/>
                </a:solidFill>
                <a:latin typeface="Consolas" panose="020B0609020204030204" pitchFamily="49" charset="0"/>
                <a:cs typeface="Courier New" pitchFamily="49" charset="0"/>
              </a:rPr>
              <a:t>deqSize</a:t>
            </a:r>
          </a:p>
        </p:txBody>
      </p:sp>
      <p:sp>
        <p:nvSpPr>
          <p:cNvPr id="5" name="TextBox 4">
            <a:extLst>
              <a:ext uri="{FF2B5EF4-FFF2-40B4-BE49-F238E27FC236}">
                <a16:creationId xmlns:a16="http://schemas.microsoft.com/office/drawing/2014/main" id="{8D63C271-1268-E73F-CA7A-693EF46A0765}"/>
              </a:ext>
            </a:extLst>
          </p:cNvPr>
          <p:cNvSpPr txBox="1"/>
          <p:nvPr/>
        </p:nvSpPr>
        <p:spPr bwMode="auto">
          <a:xfrm>
            <a:off x="1357204" y="4755379"/>
            <a:ext cx="5846959" cy="1255728"/>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Intermittent synchronization</a:t>
            </a:r>
          </a:p>
          <a:p>
            <a:pPr lvl="1" algn="l">
              <a:lnSpc>
                <a:spcPct val="90000"/>
              </a:lnSpc>
            </a:pPr>
            <a:r>
              <a:rPr lang="en-US" sz="2800" dirty="0">
                <a:solidFill>
                  <a:srgbClr val="FFFF00"/>
                </a:solidFill>
              </a:rPr>
              <a:t>Not with each method call</a:t>
            </a:r>
          </a:p>
          <a:p>
            <a:pPr lvl="1" algn="l">
              <a:lnSpc>
                <a:spcPct val="90000"/>
              </a:lnSpc>
            </a:pPr>
            <a:r>
              <a:rPr lang="en-US" sz="2800" dirty="0">
                <a:solidFill>
                  <a:srgbClr val="FFFF00"/>
                </a:solidFill>
              </a:rPr>
              <a:t>Need both locks! (careful, why?)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Footer Placeholder 1"/>
          <p:cNvSpPr>
            <a:spLocks noGrp="1"/>
          </p:cNvSpPr>
          <p:nvPr>
            <p:ph type="ftr" sz="quarter" idx="10"/>
          </p:nvPr>
        </p:nvSpPr>
        <p:spPr>
          <a:noFill/>
        </p:spPr>
        <p:txBody>
          <a:bodyPr/>
          <a:lstStyle/>
          <a:p>
            <a:r>
              <a:rPr lang="en-US" dirty="0"/>
              <a:t>Art of Multiprocessor Programming</a:t>
            </a:r>
          </a:p>
        </p:txBody>
      </p:sp>
      <p:sp>
        <p:nvSpPr>
          <p:cNvPr id="93187" name="Slide Number Placeholder 2"/>
          <p:cNvSpPr>
            <a:spLocks noGrp="1"/>
          </p:cNvSpPr>
          <p:nvPr>
            <p:ph type="sldNum" sz="quarter" idx="11"/>
          </p:nvPr>
        </p:nvSpPr>
        <p:spPr>
          <a:noFill/>
        </p:spPr>
        <p:txBody>
          <a:bodyPr/>
          <a:lstStyle/>
          <a:p>
            <a:fld id="{E561B879-CA7F-4354-862C-02641FD7B8F3}" type="slidenum">
              <a:rPr lang="x-none" smtClean="0"/>
              <a:pPr/>
              <a:t>56</a:t>
            </a:fld>
            <a:endParaRPr lang="en-US" dirty="0"/>
          </a:p>
        </p:txBody>
      </p:sp>
      <p:sp>
        <p:nvSpPr>
          <p:cNvPr id="9318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68546EE-51B1-4BCF-B4E9-6F324CAD9AC7}" type="slidenum">
              <a:rPr lang="x-none" sz="1400">
                <a:solidFill>
                  <a:schemeClr val="tx1"/>
                </a:solidFill>
                <a:latin typeface="Arial" pitchFamily="34" charset="0"/>
                <a:cs typeface="Arial" pitchFamily="34" charset="0"/>
              </a:rPr>
              <a:pPr/>
              <a:t>56</a:t>
            </a:fld>
            <a:endParaRPr lang="en-US" sz="1400" dirty="0">
              <a:solidFill>
                <a:schemeClr val="tx1"/>
              </a:solidFill>
              <a:latin typeface="Arial" pitchFamily="34" charset="0"/>
              <a:cs typeface="Arial" pitchFamily="34" charset="0"/>
            </a:endParaRPr>
          </a:p>
        </p:txBody>
      </p:sp>
      <p:sp>
        <p:nvSpPr>
          <p:cNvPr id="660482"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3190" name="Rectangle 3"/>
          <p:cNvSpPr>
            <a:spLocks noGrp="1" noChangeArrowheads="1"/>
          </p:cNvSpPr>
          <p:nvPr>
            <p:ph type="title" idx="4294967295"/>
          </p:nvPr>
        </p:nvSpPr>
        <p:spPr/>
        <p:txBody>
          <a:bodyPr/>
          <a:lstStyle/>
          <a:p>
            <a:r>
              <a:rPr lang="en-US" dirty="0"/>
              <a:t>A Lock-Free Queue</a:t>
            </a:r>
          </a:p>
        </p:txBody>
      </p:sp>
      <p:sp>
        <p:nvSpPr>
          <p:cNvPr id="660484"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2" name="Group 5"/>
          <p:cNvGrpSpPr>
            <a:grpSpLocks/>
          </p:cNvGrpSpPr>
          <p:nvPr/>
        </p:nvGrpSpPr>
        <p:grpSpPr bwMode="auto">
          <a:xfrm>
            <a:off x="3990975" y="1933575"/>
            <a:ext cx="976313" cy="609600"/>
            <a:chOff x="2976" y="2611"/>
            <a:chExt cx="615" cy="384"/>
          </a:xfrm>
        </p:grpSpPr>
        <p:grpSp>
          <p:nvGrpSpPr>
            <p:cNvPr id="93198" name="Group 6"/>
            <p:cNvGrpSpPr>
              <a:grpSpLocks/>
            </p:cNvGrpSpPr>
            <p:nvPr/>
          </p:nvGrpSpPr>
          <p:grpSpPr bwMode="auto">
            <a:xfrm>
              <a:off x="2976" y="2611"/>
              <a:ext cx="615" cy="384"/>
              <a:chOff x="3417" y="2938"/>
              <a:chExt cx="615" cy="384"/>
            </a:xfrm>
          </p:grpSpPr>
          <p:sp>
            <p:nvSpPr>
              <p:cNvPr id="660487" name="AutoShape 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3204" name="Line 8"/>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93199" name="Line 9"/>
            <p:cNvSpPr>
              <a:spLocks noChangeShapeType="1"/>
            </p:cNvSpPr>
            <p:nvPr/>
          </p:nvSpPr>
          <p:spPr bwMode="auto">
            <a:xfrm>
              <a:off x="3284" y="2611"/>
              <a:ext cx="307"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93200" name="Group 10"/>
            <p:cNvGrpSpPr>
              <a:grpSpLocks/>
            </p:cNvGrpSpPr>
            <p:nvPr/>
          </p:nvGrpSpPr>
          <p:grpSpPr bwMode="auto">
            <a:xfrm>
              <a:off x="3035" y="2720"/>
              <a:ext cx="192" cy="192"/>
              <a:chOff x="3894" y="2760"/>
              <a:chExt cx="192" cy="192"/>
            </a:xfrm>
          </p:grpSpPr>
          <p:sp>
            <p:nvSpPr>
              <p:cNvPr id="93201" name="Oval 11"/>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3202" name="Oval 12"/>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660493" name="AutoShape 13"/>
          <p:cNvSpPr>
            <a:spLocks noChangeArrowheads="1"/>
          </p:cNvSpPr>
          <p:nvPr/>
        </p:nvSpPr>
        <p:spPr bwMode="auto">
          <a:xfrm flipH="1">
            <a:off x="3856038" y="1811338"/>
            <a:ext cx="1247775" cy="900112"/>
          </a:xfrm>
          <a:prstGeom prst="wedgeRoundRectCallout">
            <a:avLst>
              <a:gd name="adj1" fmla="val -96949"/>
              <a:gd name="adj2" fmla="val 124602"/>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660494" name="Text Box 14"/>
          <p:cNvSpPr txBox="1">
            <a:spLocks noChangeArrowheads="1"/>
          </p:cNvSpPr>
          <p:nvPr/>
        </p:nvSpPr>
        <p:spPr bwMode="auto">
          <a:xfrm>
            <a:off x="5224268" y="3392488"/>
            <a:ext cx="1484701"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Sentinel</a:t>
            </a:r>
          </a:p>
        </p:txBody>
      </p:sp>
      <p:sp>
        <p:nvSpPr>
          <p:cNvPr id="660495" name="Text Box 15"/>
          <p:cNvSpPr txBox="1">
            <a:spLocks noChangeArrowheads="1"/>
          </p:cNvSpPr>
          <p:nvPr/>
        </p:nvSpPr>
        <p:spPr bwMode="auto">
          <a:xfrm>
            <a:off x="185689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660496" name="Freeform 16"/>
          <p:cNvSpPr>
            <a:spLocks/>
          </p:cNvSpPr>
          <p:nvPr/>
        </p:nvSpPr>
        <p:spPr bwMode="auto">
          <a:xfrm>
            <a:off x="2517775" y="2503488"/>
            <a:ext cx="1423988" cy="312737"/>
          </a:xfrm>
          <a:custGeom>
            <a:avLst/>
            <a:gdLst>
              <a:gd name="T0" fmla="*/ 0 w 897"/>
              <a:gd name="T1" fmla="*/ 2147483647 h 197"/>
              <a:gd name="T2" fmla="*/ 2147483647 w 897"/>
              <a:gd name="T3" fmla="*/ 2147483647 h 197"/>
              <a:gd name="T4" fmla="*/ 2147483647 w 897"/>
              <a:gd name="T5" fmla="*/ 0 h 197"/>
              <a:gd name="T6" fmla="*/ 0 60000 65536"/>
              <a:gd name="T7" fmla="*/ 0 60000 65536"/>
              <a:gd name="T8" fmla="*/ 0 60000 65536"/>
              <a:gd name="T9" fmla="*/ 0 w 897"/>
              <a:gd name="T10" fmla="*/ 0 h 197"/>
              <a:gd name="T11" fmla="*/ 897 w 897"/>
              <a:gd name="T12" fmla="*/ 197 h 197"/>
            </a:gdLst>
            <a:ahLst/>
            <a:cxnLst>
              <a:cxn ang="T6">
                <a:pos x="T0" y="T1"/>
              </a:cxn>
              <a:cxn ang="T7">
                <a:pos x="T2" y="T3"/>
              </a:cxn>
              <a:cxn ang="T8">
                <a:pos x="T4" y="T5"/>
              </a:cxn>
            </a:cxnLst>
            <a:rect l="T9" t="T10" r="T11" b="T12"/>
            <a:pathLst>
              <a:path w="897" h="197">
                <a:moveTo>
                  <a:pt x="0" y="109"/>
                </a:moveTo>
                <a:cubicBezTo>
                  <a:pt x="88" y="121"/>
                  <a:pt x="380" y="197"/>
                  <a:pt x="529" y="179"/>
                </a:cubicBezTo>
                <a:cubicBezTo>
                  <a:pt x="678" y="161"/>
                  <a:pt x="820" y="37"/>
                  <a:pt x="897"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660497" name="Text Box 17"/>
          <p:cNvSpPr txBox="1">
            <a:spLocks noChangeArrowheads="1"/>
          </p:cNvSpPr>
          <p:nvPr/>
        </p:nvSpPr>
        <p:spPr bwMode="auto">
          <a:xfrm>
            <a:off x="1878523"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0495"/>
                                        </p:tgtEl>
                                        <p:attrNameLst>
                                          <p:attrName>style.visibility</p:attrName>
                                        </p:attrNameLst>
                                      </p:cBhvr>
                                      <p:to>
                                        <p:strVal val="visible"/>
                                      </p:to>
                                    </p:set>
                                    <p:animEffect transition="in" filter="blinds(horizontal)">
                                      <p:cBhvr>
                                        <p:cTn id="7" dur="500"/>
                                        <p:tgtEl>
                                          <p:spTgt spid="66049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60484"/>
                                        </p:tgtEl>
                                        <p:attrNameLst>
                                          <p:attrName>style.visibility</p:attrName>
                                        </p:attrNameLst>
                                      </p:cBhvr>
                                      <p:to>
                                        <p:strVal val="visible"/>
                                      </p:to>
                                    </p:set>
                                    <p:animEffect transition="in" filter="blinds(horizontal)">
                                      <p:cBhvr>
                                        <p:cTn id="10" dur="500"/>
                                        <p:tgtEl>
                                          <p:spTgt spid="660484"/>
                                        </p:tgtEl>
                                      </p:cBhvr>
                                    </p:animEffect>
                                  </p:childTnLst>
                                </p:cTn>
                              </p:par>
                              <p:par>
                                <p:cTn id="11" presetID="3"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60497"/>
                                        </p:tgtEl>
                                        <p:attrNameLst>
                                          <p:attrName>style.visibility</p:attrName>
                                        </p:attrNameLst>
                                      </p:cBhvr>
                                      <p:to>
                                        <p:strVal val="visible"/>
                                      </p:to>
                                    </p:set>
                                    <p:animEffect transition="in" filter="blinds(horizontal)">
                                      <p:cBhvr>
                                        <p:cTn id="18" dur="500"/>
                                        <p:tgtEl>
                                          <p:spTgt spid="660497"/>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660496"/>
                                        </p:tgtEl>
                                        <p:attrNameLst>
                                          <p:attrName>style.visibility</p:attrName>
                                        </p:attrNameLst>
                                      </p:cBhvr>
                                      <p:to>
                                        <p:strVal val="visible"/>
                                      </p:to>
                                    </p:set>
                                    <p:animEffect transition="in" filter="blinds(horizontal)">
                                      <p:cBhvr>
                                        <p:cTn id="21" dur="500"/>
                                        <p:tgtEl>
                                          <p:spTgt spid="660496"/>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660493"/>
                                        </p:tgtEl>
                                        <p:attrNameLst>
                                          <p:attrName>style.visibility</p:attrName>
                                        </p:attrNameLst>
                                      </p:cBhvr>
                                      <p:to>
                                        <p:strVal val="visible"/>
                                      </p:to>
                                    </p:set>
                                    <p:animEffect transition="in" filter="blinds(horizontal)">
                                      <p:cBhvr>
                                        <p:cTn id="26" dur="500"/>
                                        <p:tgtEl>
                                          <p:spTgt spid="660493"/>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660494"/>
                                        </p:tgtEl>
                                        <p:attrNameLst>
                                          <p:attrName>style.visibility</p:attrName>
                                        </p:attrNameLst>
                                      </p:cBhvr>
                                      <p:to>
                                        <p:strVal val="visible"/>
                                      </p:to>
                                    </p:set>
                                    <p:animEffect transition="in" filter="blinds(horizontal)">
                                      <p:cBhvr>
                                        <p:cTn id="29" dur="500"/>
                                        <p:tgtEl>
                                          <p:spTgt spid="660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4" grpId="0" animBg="1"/>
      <p:bldP spid="660493" grpId="0" animBg="1"/>
      <p:bldP spid="660494" grpId="0" animBg="1"/>
      <p:bldP spid="660495" grpId="0" animBg="1"/>
      <p:bldP spid="660496" grpId="0" animBg="1"/>
      <p:bldP spid="66049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Footer Placeholder 1"/>
          <p:cNvSpPr>
            <a:spLocks noGrp="1"/>
          </p:cNvSpPr>
          <p:nvPr>
            <p:ph type="ftr" sz="quarter" idx="10"/>
          </p:nvPr>
        </p:nvSpPr>
        <p:spPr>
          <a:noFill/>
        </p:spPr>
        <p:txBody>
          <a:bodyPr/>
          <a:lstStyle/>
          <a:p>
            <a:r>
              <a:rPr lang="en-US" dirty="0"/>
              <a:t>Art of Multiprocessor Programming</a:t>
            </a:r>
          </a:p>
        </p:txBody>
      </p:sp>
      <p:sp>
        <p:nvSpPr>
          <p:cNvPr id="94211" name="Slide Number Placeholder 2"/>
          <p:cNvSpPr>
            <a:spLocks noGrp="1"/>
          </p:cNvSpPr>
          <p:nvPr>
            <p:ph type="sldNum" sz="quarter" idx="11"/>
          </p:nvPr>
        </p:nvSpPr>
        <p:spPr>
          <a:noFill/>
        </p:spPr>
        <p:txBody>
          <a:bodyPr/>
          <a:lstStyle/>
          <a:p>
            <a:fld id="{E7E09DEE-0E88-4D10-975F-84C8CF71CB78}" type="slidenum">
              <a:rPr lang="x-none" smtClean="0">
                <a:cs typeface="Arial" pitchFamily="34" charset="0"/>
              </a:rPr>
              <a:pPr/>
              <a:t>57</a:t>
            </a:fld>
            <a:endParaRPr lang="en-US" dirty="0">
              <a:cs typeface="Arial" pitchFamily="34" charset="0"/>
            </a:endParaRPr>
          </a:p>
        </p:txBody>
      </p:sp>
      <p:sp>
        <p:nvSpPr>
          <p:cNvPr id="9421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28392F3-D30B-4154-A053-8FEABD5139F8}" type="slidenum">
              <a:rPr lang="x-none" sz="1400">
                <a:solidFill>
                  <a:schemeClr val="bg1"/>
                </a:solidFill>
                <a:latin typeface="Arial" pitchFamily="34" charset="0"/>
                <a:cs typeface="Arial" pitchFamily="34" charset="0"/>
              </a:rPr>
              <a:pPr/>
              <a:t>57</a:t>
            </a:fld>
            <a:endParaRPr lang="en-US" sz="1400" dirty="0">
              <a:solidFill>
                <a:schemeClr val="bg1"/>
              </a:solidFill>
              <a:latin typeface="Arial" pitchFamily="34" charset="0"/>
              <a:cs typeface="Arial" pitchFamily="34" charset="0"/>
            </a:endParaRPr>
          </a:p>
        </p:txBody>
      </p:sp>
      <p:sp>
        <p:nvSpPr>
          <p:cNvPr id="94213" name="Rectangle 2"/>
          <p:cNvSpPr>
            <a:spLocks noGrp="1" noChangeArrowheads="1"/>
          </p:cNvSpPr>
          <p:nvPr>
            <p:ph type="title" idx="4294967295"/>
          </p:nvPr>
        </p:nvSpPr>
        <p:spPr/>
        <p:txBody>
          <a:bodyPr/>
          <a:lstStyle/>
          <a:p>
            <a:r>
              <a:rPr lang="en-US" dirty="0"/>
              <a:t>Compare and Set</a:t>
            </a:r>
          </a:p>
        </p:txBody>
      </p:sp>
      <p:grpSp>
        <p:nvGrpSpPr>
          <p:cNvPr id="94214" name="Group 3"/>
          <p:cNvGrpSpPr>
            <a:grpSpLocks/>
          </p:cNvGrpSpPr>
          <p:nvPr/>
        </p:nvGrpSpPr>
        <p:grpSpPr bwMode="auto">
          <a:xfrm>
            <a:off x="3427413" y="2808288"/>
            <a:ext cx="2289175" cy="1746250"/>
            <a:chOff x="4052" y="2738"/>
            <a:chExt cx="1442" cy="1100"/>
          </a:xfrm>
          <a:effectLst/>
        </p:grpSpPr>
        <p:grpSp>
          <p:nvGrpSpPr>
            <p:cNvPr id="94216" name="Group 4"/>
            <p:cNvGrpSpPr>
              <a:grpSpLocks/>
            </p:cNvGrpSpPr>
            <p:nvPr/>
          </p:nvGrpSpPr>
          <p:grpSpPr bwMode="auto">
            <a:xfrm>
              <a:off x="4058" y="3454"/>
              <a:ext cx="888" cy="384"/>
              <a:chOff x="3417" y="2938"/>
              <a:chExt cx="888" cy="384"/>
            </a:xfrm>
          </p:grpSpPr>
          <p:sp>
            <p:nvSpPr>
              <p:cNvPr id="525317" name="AutoShape 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4224" name="Line 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94225" name="Line 7"/>
              <p:cNvSpPr>
                <a:spLocks noChangeShapeType="1"/>
              </p:cNvSpPr>
              <p:nvPr/>
            </p:nvSpPr>
            <p:spPr bwMode="auto">
              <a:xfrm>
                <a:off x="3892" y="3140"/>
                <a:ext cx="413"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94226" name="Oval 8"/>
              <p:cNvSpPr>
                <a:spLocks noChangeArrowheads="1"/>
              </p:cNvSpPr>
              <p:nvPr/>
            </p:nvSpPr>
            <p:spPr bwMode="auto">
              <a:xfrm>
                <a:off x="3506" y="3058"/>
                <a:ext cx="163" cy="163"/>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94217" name="Group 9"/>
            <p:cNvGrpSpPr>
              <a:grpSpLocks/>
            </p:cNvGrpSpPr>
            <p:nvPr/>
          </p:nvGrpSpPr>
          <p:grpSpPr bwMode="auto">
            <a:xfrm>
              <a:off x="4052" y="2738"/>
              <a:ext cx="615" cy="384"/>
              <a:chOff x="3956" y="2832"/>
              <a:chExt cx="615" cy="384"/>
            </a:xfrm>
          </p:grpSpPr>
          <p:sp>
            <p:nvSpPr>
              <p:cNvPr id="525322" name="AutoShape 10"/>
              <p:cNvSpPr>
                <a:spLocks noChangeArrowheads="1"/>
              </p:cNvSpPr>
              <p:nvPr/>
            </p:nvSpPr>
            <p:spPr bwMode="auto">
              <a:xfrm>
                <a:off x="3956" y="2832"/>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4220" name="Line 11"/>
              <p:cNvSpPr>
                <a:spLocks noChangeShapeType="1"/>
              </p:cNvSpPr>
              <p:nvPr/>
            </p:nvSpPr>
            <p:spPr bwMode="auto">
              <a:xfrm>
                <a:off x="4264" y="2832"/>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94221" name="Oval 12"/>
              <p:cNvSpPr>
                <a:spLocks noChangeArrowheads="1"/>
              </p:cNvSpPr>
              <p:nvPr/>
            </p:nvSpPr>
            <p:spPr bwMode="auto">
              <a:xfrm>
                <a:off x="4045" y="2952"/>
                <a:ext cx="163" cy="163"/>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94222" name="Line 13"/>
              <p:cNvSpPr>
                <a:spLocks noChangeShapeType="1"/>
              </p:cNvSpPr>
              <p:nvPr/>
            </p:nvSpPr>
            <p:spPr bwMode="auto">
              <a:xfrm>
                <a:off x="4270" y="2832"/>
                <a:ext cx="301" cy="384"/>
              </a:xfrm>
              <a:prstGeom prst="line">
                <a:avLst/>
              </a:prstGeom>
              <a:noFill/>
              <a:ln w="38100">
                <a:solidFill>
                  <a:schemeClr val="bg1"/>
                </a:solidFill>
                <a:round/>
                <a:headEnd/>
                <a:tailEnd/>
              </a:ln>
            </p:spPr>
            <p:txBody>
              <a:bodyPr/>
              <a:lstStyle/>
              <a:p>
                <a:endParaRPr lang="en-US" dirty="0">
                  <a:latin typeface="Arial" pitchFamily="34" charset="0"/>
                </a:endParaRPr>
              </a:p>
            </p:txBody>
          </p:sp>
        </p:grpSp>
        <p:sp>
          <p:nvSpPr>
            <p:cNvPr id="94218" name="AutoShape 14"/>
            <p:cNvSpPr>
              <a:spLocks noChangeArrowheads="1"/>
            </p:cNvSpPr>
            <p:nvPr/>
          </p:nvSpPr>
          <p:spPr bwMode="auto">
            <a:xfrm>
              <a:off x="5016" y="2858"/>
              <a:ext cx="478" cy="980"/>
            </a:xfrm>
            <a:prstGeom prst="curvedLeftArrow">
              <a:avLst>
                <a:gd name="adj1" fmla="val 41004"/>
                <a:gd name="adj2" fmla="val 82008"/>
                <a:gd name="adj3" fmla="val 33333"/>
              </a:avLst>
            </a:prstGeom>
            <a:solidFill>
              <a:srgbClr val="FFFF00"/>
            </a:solidFill>
            <a:ln w="38100">
              <a:solidFill>
                <a:srgbClr val="FFFF00"/>
              </a:solidFill>
              <a:miter lim="800000"/>
              <a:headEnd/>
              <a:tailEnd/>
            </a:ln>
          </p:spPr>
          <p:txBody>
            <a:bodyPr wrap="none" anchor="ctr"/>
            <a:lstStyle/>
            <a:p>
              <a:endParaRPr lang="en-US" dirty="0">
                <a:latin typeface="Arial" pitchFamily="34" charset="0"/>
                <a:cs typeface="Courier New" pitchFamily="49" charset="0"/>
              </a:endParaRPr>
            </a:p>
          </p:txBody>
        </p:sp>
      </p:grpSp>
      <p:sp>
        <p:nvSpPr>
          <p:cNvPr id="94215" name="Text Box 15"/>
          <p:cNvSpPr txBox="1">
            <a:spLocks noChangeArrowheads="1"/>
          </p:cNvSpPr>
          <p:nvPr/>
        </p:nvSpPr>
        <p:spPr bwMode="auto">
          <a:xfrm>
            <a:off x="5854744" y="3441700"/>
            <a:ext cx="942887" cy="523220"/>
          </a:xfrm>
          <a:prstGeom prst="rect">
            <a:avLst/>
          </a:prstGeom>
          <a:noFill/>
          <a:ln w="38100" algn="ctr">
            <a:noFill/>
            <a:miter lim="800000"/>
            <a:headEnd/>
            <a:tailEnd/>
          </a:ln>
          <a:effectLst/>
        </p:spPr>
        <p:txBody>
          <a:bodyPr wrap="none">
            <a:spAutoFit/>
          </a:bodyPr>
          <a:lstStyle/>
          <a:p>
            <a:pPr algn="ctr"/>
            <a:r>
              <a:rPr lang="en-US" sz="2800" b="1" dirty="0">
                <a:solidFill>
                  <a:srgbClr val="FFFF00"/>
                </a:solidFill>
                <a:latin typeface="Arial" pitchFamily="34" charset="0"/>
                <a:cs typeface="Arial" pitchFamily="34" charset="0"/>
              </a:rPr>
              <a:t>CAS</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Footer Placeholder 1"/>
          <p:cNvSpPr>
            <a:spLocks noGrp="1"/>
          </p:cNvSpPr>
          <p:nvPr>
            <p:ph type="ftr" sz="quarter" idx="10"/>
          </p:nvPr>
        </p:nvSpPr>
        <p:spPr>
          <a:noFill/>
          <a:effectLst/>
        </p:spPr>
        <p:txBody>
          <a:bodyPr/>
          <a:lstStyle/>
          <a:p>
            <a:r>
              <a:rPr lang="en-US" dirty="0"/>
              <a:t>Art of Multiprocessor Programming</a:t>
            </a:r>
          </a:p>
        </p:txBody>
      </p:sp>
      <p:sp>
        <p:nvSpPr>
          <p:cNvPr id="95235" name="Slide Number Placeholder 2"/>
          <p:cNvSpPr>
            <a:spLocks noGrp="1"/>
          </p:cNvSpPr>
          <p:nvPr>
            <p:ph type="sldNum" sz="quarter" idx="11"/>
          </p:nvPr>
        </p:nvSpPr>
        <p:spPr>
          <a:noFill/>
          <a:effectLst/>
        </p:spPr>
        <p:txBody>
          <a:bodyPr/>
          <a:lstStyle/>
          <a:p>
            <a:fld id="{44CD6254-93B4-47BC-BBE7-61D432448D1B}" type="slidenum">
              <a:rPr lang="x-none" smtClean="0"/>
              <a:pPr/>
              <a:t>58</a:t>
            </a:fld>
            <a:endParaRPr lang="en-US" dirty="0"/>
          </a:p>
        </p:txBody>
      </p:sp>
      <p:sp>
        <p:nvSpPr>
          <p:cNvPr id="95236" name="Slide Number Placeholder 4"/>
          <p:cNvSpPr txBox="1">
            <a:spLocks noGrp="1"/>
          </p:cNvSpPr>
          <p:nvPr/>
        </p:nvSpPr>
        <p:spPr bwMode="auto">
          <a:xfrm>
            <a:off x="6553200" y="6248400"/>
            <a:ext cx="1905000" cy="457200"/>
          </a:xfrm>
          <a:prstGeom prst="rect">
            <a:avLst/>
          </a:prstGeom>
          <a:noFill/>
          <a:ln w="9525">
            <a:noFill/>
            <a:miter lim="800000"/>
            <a:headEnd/>
            <a:tailEnd/>
          </a:ln>
          <a:effectLst/>
        </p:spPr>
        <p:txBody>
          <a:bodyPr/>
          <a:lstStyle/>
          <a:p>
            <a:fld id="{69CACEFF-1CE2-4192-9170-085081BD6BBC}" type="slidenum">
              <a:rPr lang="x-none" sz="1400">
                <a:solidFill>
                  <a:schemeClr val="bg1"/>
                </a:solidFill>
                <a:latin typeface="Arial" pitchFamily="34" charset="0"/>
                <a:cs typeface="Arial" pitchFamily="34" charset="0"/>
              </a:rPr>
              <a:pPr/>
              <a:t>58</a:t>
            </a:fld>
            <a:endParaRPr lang="en-US" sz="1400" dirty="0">
              <a:solidFill>
                <a:schemeClr val="bg1"/>
              </a:solidFill>
              <a:latin typeface="Arial" pitchFamily="34" charset="0"/>
              <a:cs typeface="Arial" pitchFamily="34" charset="0"/>
            </a:endParaRPr>
          </a:p>
        </p:txBody>
      </p:sp>
      <p:sp>
        <p:nvSpPr>
          <p:cNvPr id="673794"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p:spPr>
        <p:txBody>
          <a:bodyPr wrap="none" anchor="ctr"/>
          <a:lstStyle/>
          <a:p>
            <a:pPr>
              <a:defRPr/>
            </a:pPr>
            <a:endParaRPr lang="en-US" dirty="0">
              <a:latin typeface="Arial" pitchFamily="34" charset="0"/>
              <a:cs typeface="Arial" pitchFamily="34" charset="0"/>
            </a:endParaRPr>
          </a:p>
        </p:txBody>
      </p:sp>
      <p:sp>
        <p:nvSpPr>
          <p:cNvPr id="95238" name="Rectangle 3"/>
          <p:cNvSpPr>
            <a:spLocks noGrp="1" noChangeArrowheads="1"/>
          </p:cNvSpPr>
          <p:nvPr>
            <p:ph type="title" idx="4294967295"/>
          </p:nvPr>
        </p:nvSpPr>
        <p:spPr>
          <a:effectLst/>
        </p:spPr>
        <p:txBody>
          <a:bodyPr/>
          <a:lstStyle/>
          <a:p>
            <a:r>
              <a:rPr lang="en-US" dirty="0"/>
              <a:t>Enqueue</a:t>
            </a:r>
          </a:p>
        </p:txBody>
      </p:sp>
      <p:sp>
        <p:nvSpPr>
          <p:cNvPr id="95239"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a:effectLst/>
        </p:spPr>
        <p:txBody>
          <a:bodyPr/>
          <a:lstStyle/>
          <a:p>
            <a:endParaRPr lang="en-US" dirty="0">
              <a:latin typeface="Arial" pitchFamily="34" charset="0"/>
              <a:cs typeface="Arial" pitchFamily="34" charset="0"/>
            </a:endParaRPr>
          </a:p>
        </p:txBody>
      </p:sp>
      <p:grpSp>
        <p:nvGrpSpPr>
          <p:cNvPr id="95240" name="Group 5"/>
          <p:cNvGrpSpPr>
            <a:grpSpLocks/>
          </p:cNvGrpSpPr>
          <p:nvPr/>
        </p:nvGrpSpPr>
        <p:grpSpPr bwMode="auto">
          <a:xfrm>
            <a:off x="3990975" y="1933575"/>
            <a:ext cx="976313" cy="609600"/>
            <a:chOff x="3417" y="2938"/>
            <a:chExt cx="615" cy="384"/>
          </a:xfrm>
          <a:effectLst/>
        </p:grpSpPr>
        <p:sp>
          <p:nvSpPr>
            <p:cNvPr id="67379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rgbClr val="FFFF00"/>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5270" name="Line 7"/>
            <p:cNvSpPr>
              <a:spLocks noChangeShapeType="1"/>
            </p:cNvSpPr>
            <p:nvPr/>
          </p:nvSpPr>
          <p:spPr bwMode="auto">
            <a:xfrm>
              <a:off x="3725" y="2938"/>
              <a:ext cx="0" cy="384"/>
            </a:xfrm>
            <a:prstGeom prst="line">
              <a:avLst/>
            </a:prstGeom>
            <a:noFill/>
            <a:ln w="38100">
              <a:solidFill>
                <a:srgbClr val="FFFF00"/>
              </a:solidFill>
              <a:round/>
              <a:headEnd/>
              <a:tailEnd/>
            </a:ln>
          </p:spPr>
          <p:txBody>
            <a:bodyPr/>
            <a:lstStyle/>
            <a:p>
              <a:endParaRPr lang="en-US" dirty="0">
                <a:latin typeface="Arial" pitchFamily="34" charset="0"/>
                <a:cs typeface="Arial" pitchFamily="34" charset="0"/>
              </a:endParaRPr>
            </a:p>
          </p:txBody>
        </p:sp>
      </p:grpSp>
      <p:grpSp>
        <p:nvGrpSpPr>
          <p:cNvPr id="95241" name="Group 8"/>
          <p:cNvGrpSpPr>
            <a:grpSpLocks/>
          </p:cNvGrpSpPr>
          <p:nvPr/>
        </p:nvGrpSpPr>
        <p:grpSpPr bwMode="auto">
          <a:xfrm>
            <a:off x="4084638" y="2106613"/>
            <a:ext cx="304800" cy="304800"/>
            <a:chOff x="3894" y="2760"/>
            <a:chExt cx="192" cy="192"/>
          </a:xfrm>
          <a:effectLst/>
        </p:grpSpPr>
        <p:sp>
          <p:nvSpPr>
            <p:cNvPr id="95267"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68"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95242" name="Text Box 11"/>
          <p:cNvSpPr txBox="1">
            <a:spLocks noChangeArrowheads="1"/>
          </p:cNvSpPr>
          <p:nvPr/>
        </p:nvSpPr>
        <p:spPr bwMode="auto">
          <a:xfrm>
            <a:off x="1736244" y="2079625"/>
            <a:ext cx="723276" cy="369332"/>
          </a:xfrm>
          <a:prstGeom prst="rect">
            <a:avLst/>
          </a:prstGeom>
          <a:noFill/>
          <a:ln w="38100" algn="ctr">
            <a:solidFill>
              <a:schemeClr val="bg1"/>
            </a:solidFill>
            <a:miter lim="800000"/>
            <a:headEnd/>
            <a:tailEnd/>
          </a:ln>
          <a:effectLst/>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95243" name="Text Box 12"/>
          <p:cNvSpPr txBox="1">
            <a:spLocks noChangeArrowheads="1"/>
          </p:cNvSpPr>
          <p:nvPr/>
        </p:nvSpPr>
        <p:spPr bwMode="auto">
          <a:xfrm>
            <a:off x="1757873" y="2517775"/>
            <a:ext cx="518091" cy="369332"/>
          </a:xfrm>
          <a:prstGeom prst="rect">
            <a:avLst/>
          </a:prstGeom>
          <a:noFill/>
          <a:ln w="38100" algn="ctr">
            <a:solidFill>
              <a:schemeClr val="bg1"/>
            </a:solidFill>
            <a:miter lim="800000"/>
            <a:headEnd/>
            <a:tailEnd/>
          </a:ln>
          <a:effectLst/>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95244" name="Group 13"/>
          <p:cNvGrpSpPr>
            <a:grpSpLocks/>
          </p:cNvGrpSpPr>
          <p:nvPr/>
        </p:nvGrpSpPr>
        <p:grpSpPr bwMode="auto">
          <a:xfrm>
            <a:off x="6256338" y="1919288"/>
            <a:ext cx="976312" cy="609600"/>
            <a:chOff x="3417" y="2938"/>
            <a:chExt cx="615" cy="384"/>
          </a:xfrm>
          <a:effectLst/>
        </p:grpSpPr>
        <p:sp>
          <p:nvSpPr>
            <p:cNvPr id="67380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rgbClr val="FFFF00"/>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5266" name="Line 15"/>
            <p:cNvSpPr>
              <a:spLocks noChangeShapeType="1"/>
            </p:cNvSpPr>
            <p:nvPr/>
          </p:nvSpPr>
          <p:spPr bwMode="auto">
            <a:xfrm>
              <a:off x="3725" y="2938"/>
              <a:ext cx="0" cy="384"/>
            </a:xfrm>
            <a:prstGeom prst="line">
              <a:avLst/>
            </a:prstGeom>
            <a:noFill/>
            <a:ln w="38100">
              <a:solidFill>
                <a:srgbClr val="FFFF00"/>
              </a:solidFill>
              <a:round/>
              <a:headEnd/>
              <a:tailEnd/>
            </a:ln>
          </p:spPr>
          <p:txBody>
            <a:bodyPr/>
            <a:lstStyle/>
            <a:p>
              <a:endParaRPr lang="en-US" dirty="0">
                <a:latin typeface="Arial" pitchFamily="34" charset="0"/>
                <a:cs typeface="Arial" pitchFamily="34" charset="0"/>
              </a:endParaRPr>
            </a:p>
          </p:txBody>
        </p:sp>
      </p:grpSp>
      <p:sp>
        <p:nvSpPr>
          <p:cNvPr id="673808" name="Line 16"/>
          <p:cNvSpPr>
            <a:spLocks noChangeShapeType="1"/>
          </p:cNvSpPr>
          <p:nvPr/>
        </p:nvSpPr>
        <p:spPr bwMode="auto">
          <a:xfrm>
            <a:off x="6745288" y="1919288"/>
            <a:ext cx="487362" cy="609600"/>
          </a:xfrm>
          <a:prstGeom prst="line">
            <a:avLst/>
          </a:prstGeom>
          <a:noFill/>
          <a:ln w="38100">
            <a:solidFill>
              <a:srgbClr val="FFFF00"/>
            </a:solidFill>
            <a:round/>
            <a:headEnd/>
            <a:tailEnd/>
          </a:ln>
          <a:effectLst/>
        </p:spPr>
        <p:txBody>
          <a:bodyPr/>
          <a:lstStyle/>
          <a:p>
            <a:endParaRPr lang="en-US" dirty="0">
              <a:latin typeface="Arial" pitchFamily="34" charset="0"/>
              <a:cs typeface="Arial" pitchFamily="34" charset="0"/>
            </a:endParaRPr>
          </a:p>
        </p:txBody>
      </p:sp>
      <p:grpSp>
        <p:nvGrpSpPr>
          <p:cNvPr id="95246" name="Group 17"/>
          <p:cNvGrpSpPr>
            <a:grpSpLocks/>
          </p:cNvGrpSpPr>
          <p:nvPr/>
        </p:nvGrpSpPr>
        <p:grpSpPr bwMode="auto">
          <a:xfrm>
            <a:off x="6350000" y="2092325"/>
            <a:ext cx="304800" cy="304800"/>
            <a:chOff x="3894" y="2760"/>
            <a:chExt cx="192" cy="192"/>
          </a:xfrm>
          <a:effectLst/>
        </p:grpSpPr>
        <p:sp>
          <p:nvSpPr>
            <p:cNvPr id="95263"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64"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95247"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a:effectLst/>
        </p:spPr>
        <p:txBody>
          <a:bodyPr/>
          <a:lstStyle/>
          <a:p>
            <a:endParaRPr lang="en-US" dirty="0">
              <a:latin typeface="Arial" pitchFamily="34" charset="0"/>
              <a:cs typeface="Arial" pitchFamily="34" charset="0"/>
            </a:endParaRPr>
          </a:p>
        </p:txBody>
      </p:sp>
      <p:sp>
        <p:nvSpPr>
          <p:cNvPr id="95248"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a:effectLst/>
        </p:spPr>
        <p:txBody>
          <a:bodyPr/>
          <a:lstStyle/>
          <a:p>
            <a:endParaRPr lang="en-US" dirty="0">
              <a:latin typeface="Arial" pitchFamily="34" charset="0"/>
              <a:cs typeface="Arial" pitchFamily="34" charset="0"/>
            </a:endParaRPr>
          </a:p>
        </p:txBody>
      </p:sp>
      <p:grpSp>
        <p:nvGrpSpPr>
          <p:cNvPr id="95249" name="Group 29"/>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95254" name="Freeform 3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55" name="Freeform 3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56" name="Freeform 3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57" name="Freeform 3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58" name="Freeform 3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59" name="Freeform 3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60" name="Freeform 3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61" name="Freeform 3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62" name="Freeform 3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95250" name="Group 39"/>
          <p:cNvGrpSpPr>
            <a:grpSpLocks/>
          </p:cNvGrpSpPr>
          <p:nvPr/>
        </p:nvGrpSpPr>
        <p:grpSpPr bwMode="auto">
          <a:xfrm>
            <a:off x="7580621" y="4139892"/>
            <a:ext cx="304800" cy="304800"/>
            <a:chOff x="3894" y="2760"/>
            <a:chExt cx="192" cy="192"/>
          </a:xfrm>
          <a:effectLst>
            <a:glow rad="101600">
              <a:schemeClr val="accent3">
                <a:satMod val="175000"/>
                <a:alpha val="40000"/>
              </a:schemeClr>
            </a:glow>
          </a:effectLst>
        </p:grpSpPr>
        <p:sp>
          <p:nvSpPr>
            <p:cNvPr id="95252" name="Oval 40"/>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5253" name="Oval 41"/>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73835" name="AutoShape 43"/>
          <p:cNvSpPr>
            <a:spLocks noChangeArrowheads="1"/>
          </p:cNvSpPr>
          <p:nvPr/>
        </p:nvSpPr>
        <p:spPr bwMode="auto">
          <a:xfrm flipH="1">
            <a:off x="6542088" y="3963988"/>
            <a:ext cx="1782762" cy="701675"/>
          </a:xfrm>
          <a:prstGeom prst="wedgeRoundRectCallout">
            <a:avLst>
              <a:gd name="adj1" fmla="val 58278"/>
              <a:gd name="adj2" fmla="val 74884"/>
              <a:gd name="adj3" fmla="val 16667"/>
            </a:avLst>
          </a:prstGeom>
          <a:noFill/>
          <a:ln w="38100" algn="ctr">
            <a:solidFill>
              <a:schemeClr val="accent1"/>
            </a:solidFill>
            <a:miter lim="800000"/>
            <a:headEnd/>
            <a:tailEnd/>
          </a:ln>
          <a:effectLst/>
        </p:spPr>
        <p:txBody>
          <a:bodyPr/>
          <a:lstStyle/>
          <a:p>
            <a:pPr algn="ctr"/>
            <a:r>
              <a:rPr lang="en-US" sz="2800" b="1" dirty="0">
                <a:solidFill>
                  <a:srgbClr val="FFFF00"/>
                </a:solidFill>
                <a:latin typeface="Arial" pitchFamily="34" charset="0"/>
                <a:cs typeface="Arial" pitchFamily="34" charset="0"/>
              </a:rPr>
              <a:t>enq(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xit" presetSubtype="10" fill="hold" grpId="0" nodeType="afterEffect">
                                  <p:stCondLst>
                                    <p:cond delay="0"/>
                                  </p:stCondLst>
                                  <p:childTnLst>
                                    <p:animEffect transition="out" filter="blinds(horizontal)">
                                      <p:cBhvr>
                                        <p:cTn id="6" dur="500"/>
                                        <p:tgtEl>
                                          <p:spTgt spid="673808"/>
                                        </p:tgtEl>
                                      </p:cBhvr>
                                    </p:animEffect>
                                    <p:set>
                                      <p:cBhvr>
                                        <p:cTn id="7" dur="1" fill="hold">
                                          <p:stCondLst>
                                            <p:cond delay="499"/>
                                          </p:stCondLst>
                                        </p:cTn>
                                        <p:tgtEl>
                                          <p:spTgt spid="67380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73835"/>
                                        </p:tgtEl>
                                        <p:attrNameLst>
                                          <p:attrName>style.visibility</p:attrName>
                                        </p:attrNameLst>
                                      </p:cBhvr>
                                      <p:to>
                                        <p:strVal val="visible"/>
                                      </p:to>
                                    </p:set>
                                    <p:animEffect transition="in" filter="blinds(horizontal)">
                                      <p:cBhvr>
                                        <p:cTn id="12" dur="500"/>
                                        <p:tgtEl>
                                          <p:spTgt spid="673835"/>
                                        </p:tgtEl>
                                      </p:cBhvr>
                                    </p:animEffect>
                                  </p:childTnLst>
                                </p:cTn>
                              </p:par>
                              <p:par>
                                <p:cTn id="13" presetID="1" presetClass="entr" presetSubtype="0" fill="hold" nodeType="withEffect">
                                  <p:stCondLst>
                                    <p:cond delay="0"/>
                                  </p:stCondLst>
                                  <p:childTnLst>
                                    <p:set>
                                      <p:cBhvr>
                                        <p:cTn id="14" dur="1" fill="hold">
                                          <p:stCondLst>
                                            <p:cond delay="0"/>
                                          </p:stCondLst>
                                        </p:cTn>
                                        <p:tgtEl>
                                          <p:spTgt spid="952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808" grpId="0" animBg="1"/>
      <p:bldP spid="67383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oter Placeholder 1"/>
          <p:cNvSpPr>
            <a:spLocks noGrp="1"/>
          </p:cNvSpPr>
          <p:nvPr>
            <p:ph type="ftr" sz="quarter" idx="10"/>
          </p:nvPr>
        </p:nvSpPr>
        <p:spPr>
          <a:noFill/>
        </p:spPr>
        <p:txBody>
          <a:bodyPr/>
          <a:lstStyle/>
          <a:p>
            <a:r>
              <a:rPr lang="en-US" dirty="0"/>
              <a:t>Art of Multiprocessor Programming</a:t>
            </a:r>
          </a:p>
        </p:txBody>
      </p:sp>
      <p:sp>
        <p:nvSpPr>
          <p:cNvPr id="96259" name="Slide Number Placeholder 2"/>
          <p:cNvSpPr>
            <a:spLocks noGrp="1"/>
          </p:cNvSpPr>
          <p:nvPr>
            <p:ph type="sldNum" sz="quarter" idx="11"/>
          </p:nvPr>
        </p:nvSpPr>
        <p:spPr>
          <a:noFill/>
        </p:spPr>
        <p:txBody>
          <a:bodyPr/>
          <a:lstStyle/>
          <a:p>
            <a:fld id="{4023CD42-B927-4D92-BABD-587C7744192A}" type="slidenum">
              <a:rPr lang="x-none" smtClean="0">
                <a:cs typeface="Arial" pitchFamily="34" charset="0"/>
              </a:rPr>
              <a:pPr/>
              <a:t>59</a:t>
            </a:fld>
            <a:endParaRPr lang="en-US" dirty="0">
              <a:cs typeface="Arial" pitchFamily="34" charset="0"/>
            </a:endParaRPr>
          </a:p>
        </p:txBody>
      </p:sp>
      <p:sp>
        <p:nvSpPr>
          <p:cNvPr id="962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0D72E8D-104E-4C22-AFEB-6782AD713070}" type="slidenum">
              <a:rPr lang="x-none" sz="1400">
                <a:solidFill>
                  <a:schemeClr val="bg1"/>
                </a:solidFill>
                <a:latin typeface="Arial" pitchFamily="34" charset="0"/>
                <a:cs typeface="Arial" pitchFamily="34" charset="0"/>
              </a:rPr>
              <a:pPr/>
              <a:t>59</a:t>
            </a:fld>
            <a:endParaRPr lang="en-US" sz="1400" dirty="0">
              <a:solidFill>
                <a:schemeClr val="bg1"/>
              </a:solidFill>
              <a:latin typeface="Arial" pitchFamily="34" charset="0"/>
              <a:cs typeface="Arial" pitchFamily="34" charset="0"/>
            </a:endParaRPr>
          </a:p>
        </p:txBody>
      </p:sp>
      <p:sp>
        <p:nvSpPr>
          <p:cNvPr id="1080322"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6262" name="Rectangle 3"/>
          <p:cNvSpPr>
            <a:spLocks noGrp="1" noChangeArrowheads="1"/>
          </p:cNvSpPr>
          <p:nvPr>
            <p:ph type="title" idx="4294967295"/>
          </p:nvPr>
        </p:nvSpPr>
        <p:spPr/>
        <p:txBody>
          <a:bodyPr/>
          <a:lstStyle/>
          <a:p>
            <a:r>
              <a:rPr lang="en-US" dirty="0"/>
              <a:t>Enqueue</a:t>
            </a:r>
          </a:p>
        </p:txBody>
      </p:sp>
      <p:sp>
        <p:nvSpPr>
          <p:cNvPr id="96263"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96264" name="Group 5"/>
          <p:cNvGrpSpPr>
            <a:grpSpLocks/>
          </p:cNvGrpSpPr>
          <p:nvPr/>
        </p:nvGrpSpPr>
        <p:grpSpPr bwMode="auto">
          <a:xfrm>
            <a:off x="3990975" y="1933575"/>
            <a:ext cx="976313" cy="609600"/>
            <a:chOff x="3417" y="2938"/>
            <a:chExt cx="615" cy="384"/>
          </a:xfrm>
        </p:grpSpPr>
        <p:sp>
          <p:nvSpPr>
            <p:cNvPr id="1080326"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6298"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grpSp>
        <p:nvGrpSpPr>
          <p:cNvPr id="96265" name="Group 8"/>
          <p:cNvGrpSpPr>
            <a:grpSpLocks/>
          </p:cNvGrpSpPr>
          <p:nvPr/>
        </p:nvGrpSpPr>
        <p:grpSpPr bwMode="auto">
          <a:xfrm>
            <a:off x="4084638" y="2106613"/>
            <a:ext cx="304800" cy="304800"/>
            <a:chOff x="3894" y="2760"/>
            <a:chExt cx="192" cy="192"/>
          </a:xfrm>
        </p:grpSpPr>
        <p:sp>
          <p:nvSpPr>
            <p:cNvPr id="96295"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96296"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96266" name="Text Box 11"/>
          <p:cNvSpPr txBox="1">
            <a:spLocks noChangeArrowheads="1"/>
          </p:cNvSpPr>
          <p:nvPr/>
        </p:nvSpPr>
        <p:spPr bwMode="auto">
          <a:xfrm>
            <a:off x="173624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96267" name="Text Box 12"/>
          <p:cNvSpPr txBox="1">
            <a:spLocks noChangeArrowheads="1"/>
          </p:cNvSpPr>
          <p:nvPr/>
        </p:nvSpPr>
        <p:spPr bwMode="auto">
          <a:xfrm>
            <a:off x="1757873"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96268" name="Group 13"/>
          <p:cNvGrpSpPr>
            <a:grpSpLocks/>
          </p:cNvGrpSpPr>
          <p:nvPr/>
        </p:nvGrpSpPr>
        <p:grpSpPr bwMode="auto">
          <a:xfrm>
            <a:off x="6256338" y="1919288"/>
            <a:ext cx="976312" cy="609600"/>
            <a:chOff x="3417" y="2938"/>
            <a:chExt cx="615" cy="384"/>
          </a:xfrm>
        </p:grpSpPr>
        <p:sp>
          <p:nvSpPr>
            <p:cNvPr id="1080334"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6294"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sp>
        <p:nvSpPr>
          <p:cNvPr id="96269"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96270" name="Group 17"/>
          <p:cNvGrpSpPr>
            <a:grpSpLocks/>
          </p:cNvGrpSpPr>
          <p:nvPr/>
        </p:nvGrpSpPr>
        <p:grpSpPr bwMode="auto">
          <a:xfrm>
            <a:off x="6350000" y="2092325"/>
            <a:ext cx="304800" cy="304800"/>
            <a:chOff x="3894" y="2760"/>
            <a:chExt cx="192" cy="192"/>
          </a:xfrm>
        </p:grpSpPr>
        <p:sp>
          <p:nvSpPr>
            <p:cNvPr id="96291"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96292"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96271"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96272"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1080355" name="AutoShape 35"/>
          <p:cNvSpPr>
            <a:spLocks noChangeArrowheads="1"/>
          </p:cNvSpPr>
          <p:nvPr/>
        </p:nvSpPr>
        <p:spPr bwMode="auto">
          <a:xfrm flipH="1">
            <a:off x="7089775" y="2936875"/>
            <a:ext cx="1782763" cy="996950"/>
          </a:xfrm>
          <a:prstGeom prst="wedgeRoundRectCallout">
            <a:avLst>
              <a:gd name="adj1" fmla="val 88731"/>
              <a:gd name="adj2" fmla="val 140444"/>
              <a:gd name="adj3" fmla="val 16667"/>
            </a:avLst>
          </a:prstGeom>
          <a:noFill/>
          <a:ln w="38100" algn="ctr">
            <a:solidFill>
              <a:schemeClr val="accent1"/>
            </a:solidFill>
            <a:miter lim="800000"/>
            <a:headEnd/>
            <a:tailEnd/>
          </a:ln>
        </p:spPr>
        <p:txBody>
          <a:bodyPr/>
          <a:lstStyle/>
          <a:p>
            <a:pPr algn="ctr"/>
            <a:endParaRPr lang="en-US" sz="2800" b="1" dirty="0">
              <a:solidFill>
                <a:schemeClr val="accent1"/>
              </a:solidFill>
              <a:latin typeface="Arial" pitchFamily="34" charset="0"/>
              <a:cs typeface="Courier New" pitchFamily="49" charset="0"/>
            </a:endParaRPr>
          </a:p>
        </p:txBody>
      </p:sp>
      <p:grpSp>
        <p:nvGrpSpPr>
          <p:cNvPr id="96275" name="Group 36"/>
          <p:cNvGrpSpPr>
            <a:grpSpLocks/>
          </p:cNvGrpSpPr>
          <p:nvPr/>
        </p:nvGrpSpPr>
        <p:grpSpPr bwMode="auto">
          <a:xfrm>
            <a:off x="7537450" y="3095625"/>
            <a:ext cx="976313" cy="609600"/>
            <a:chOff x="3417" y="2938"/>
            <a:chExt cx="615" cy="384"/>
          </a:xfrm>
        </p:grpSpPr>
        <p:sp>
          <p:nvSpPr>
            <p:cNvPr id="1080357" name="AutoShape 3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6281" name="Line 38"/>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sp>
        <p:nvSpPr>
          <p:cNvPr id="96276" name="Line 39"/>
          <p:cNvSpPr>
            <a:spLocks noChangeShapeType="1"/>
          </p:cNvSpPr>
          <p:nvPr/>
        </p:nvSpPr>
        <p:spPr bwMode="auto">
          <a:xfrm>
            <a:off x="8026400" y="3095625"/>
            <a:ext cx="487363"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96277" name="Group 40"/>
          <p:cNvGrpSpPr>
            <a:grpSpLocks/>
          </p:cNvGrpSpPr>
          <p:nvPr/>
        </p:nvGrpSpPr>
        <p:grpSpPr bwMode="auto">
          <a:xfrm>
            <a:off x="7664450" y="3279775"/>
            <a:ext cx="304800" cy="304800"/>
            <a:chOff x="3894" y="2760"/>
            <a:chExt cx="192" cy="192"/>
          </a:xfrm>
        </p:grpSpPr>
        <p:sp>
          <p:nvSpPr>
            <p:cNvPr id="96278" name="Oval 41"/>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96279" name="Oval 42"/>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12" name="Group 29">
            <a:extLst>
              <a:ext uri="{FF2B5EF4-FFF2-40B4-BE49-F238E27FC236}">
                <a16:creationId xmlns:a16="http://schemas.microsoft.com/office/drawing/2014/main" id="{663033C9-193A-349B-2E73-C11B85D1E3F7}"/>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13" name="Freeform 30">
              <a:extLst>
                <a:ext uri="{FF2B5EF4-FFF2-40B4-BE49-F238E27FC236}">
                  <a16:creationId xmlns:a16="http://schemas.microsoft.com/office/drawing/2014/main" id="{AF389E9A-86F5-7ED0-15DD-6116C1826CF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 name="Freeform 31">
              <a:extLst>
                <a:ext uri="{FF2B5EF4-FFF2-40B4-BE49-F238E27FC236}">
                  <a16:creationId xmlns:a16="http://schemas.microsoft.com/office/drawing/2014/main" id="{B89081BA-67BA-A697-8619-F278A0AED0B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 name="Freeform 32">
              <a:extLst>
                <a:ext uri="{FF2B5EF4-FFF2-40B4-BE49-F238E27FC236}">
                  <a16:creationId xmlns:a16="http://schemas.microsoft.com/office/drawing/2014/main" id="{4D42B763-4592-E7C9-62D3-08E748CDBD92}"/>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33">
              <a:extLst>
                <a:ext uri="{FF2B5EF4-FFF2-40B4-BE49-F238E27FC236}">
                  <a16:creationId xmlns:a16="http://schemas.microsoft.com/office/drawing/2014/main" id="{C6D45F00-05D0-666A-98D4-F7543321364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34">
              <a:extLst>
                <a:ext uri="{FF2B5EF4-FFF2-40B4-BE49-F238E27FC236}">
                  <a16:creationId xmlns:a16="http://schemas.microsoft.com/office/drawing/2014/main" id="{641DDBF2-4116-3443-A047-B9B484AE258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35">
              <a:extLst>
                <a:ext uri="{FF2B5EF4-FFF2-40B4-BE49-F238E27FC236}">
                  <a16:creationId xmlns:a16="http://schemas.microsoft.com/office/drawing/2014/main" id="{FE2E1394-85EA-3431-C651-2232E4501D8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36">
              <a:extLst>
                <a:ext uri="{FF2B5EF4-FFF2-40B4-BE49-F238E27FC236}">
                  <a16:creationId xmlns:a16="http://schemas.microsoft.com/office/drawing/2014/main" id="{F24B007D-BD2E-CEFD-C52B-8EA9D615578E}"/>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37">
              <a:extLst>
                <a:ext uri="{FF2B5EF4-FFF2-40B4-BE49-F238E27FC236}">
                  <a16:creationId xmlns:a16="http://schemas.microsoft.com/office/drawing/2014/main" id="{F47446F0-8753-B670-487C-0BCE374213CD}"/>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38">
              <a:extLst>
                <a:ext uri="{FF2B5EF4-FFF2-40B4-BE49-F238E27FC236}">
                  <a16:creationId xmlns:a16="http://schemas.microsoft.com/office/drawing/2014/main" id="{A139C39A-B451-46E2-5D11-C2C5329F4D00}"/>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80355"/>
                                        </p:tgtEl>
                                        <p:attrNameLst>
                                          <p:attrName>style.visibility</p:attrName>
                                        </p:attrNameLst>
                                      </p:cBhvr>
                                      <p:to>
                                        <p:strVal val="visible"/>
                                      </p:to>
                                    </p:set>
                                    <p:animEffect transition="in" filter="blinds(horizontal)">
                                      <p:cBhvr>
                                        <p:cTn id="7" dur="500"/>
                                        <p:tgtEl>
                                          <p:spTgt spid="108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035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ooter Placeholder 1"/>
          <p:cNvSpPr>
            <a:spLocks noGrp="1"/>
          </p:cNvSpPr>
          <p:nvPr>
            <p:ph type="ftr" sz="quarter" idx="10"/>
          </p:nvPr>
        </p:nvSpPr>
        <p:spPr>
          <a:noFill/>
        </p:spPr>
        <p:txBody>
          <a:bodyPr/>
          <a:lstStyle/>
          <a:p>
            <a:r>
              <a:rPr lang="en-US" dirty="0"/>
              <a:t>Art of Multiprocessor Programming</a:t>
            </a:r>
          </a:p>
        </p:txBody>
      </p:sp>
      <p:sp>
        <p:nvSpPr>
          <p:cNvPr id="97283" name="Slide Number Placeholder 2"/>
          <p:cNvSpPr>
            <a:spLocks noGrp="1"/>
          </p:cNvSpPr>
          <p:nvPr>
            <p:ph type="sldNum" sz="quarter" idx="11"/>
          </p:nvPr>
        </p:nvSpPr>
        <p:spPr>
          <a:noFill/>
        </p:spPr>
        <p:txBody>
          <a:bodyPr/>
          <a:lstStyle/>
          <a:p>
            <a:fld id="{D242E96D-EA86-493B-A090-84530A15AD23}" type="slidenum">
              <a:rPr lang="x-none" smtClean="0">
                <a:cs typeface="Arial" pitchFamily="34" charset="0"/>
              </a:rPr>
              <a:pPr/>
              <a:t>60</a:t>
            </a:fld>
            <a:endParaRPr lang="en-US" dirty="0">
              <a:cs typeface="Arial" pitchFamily="34" charset="0"/>
            </a:endParaRPr>
          </a:p>
        </p:txBody>
      </p:sp>
      <p:sp>
        <p:nvSpPr>
          <p:cNvPr id="9728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82EF6785-B036-4D05-B1DF-6C9E66CC1543}" type="slidenum">
              <a:rPr lang="x-none" sz="1400">
                <a:solidFill>
                  <a:srgbClr val="FFFF00"/>
                </a:solidFill>
                <a:latin typeface="Arial" pitchFamily="34" charset="0"/>
                <a:cs typeface="Arial" pitchFamily="34" charset="0"/>
              </a:rPr>
              <a:pPr/>
              <a:t>60</a:t>
            </a:fld>
            <a:endParaRPr lang="en-US" sz="1400" dirty="0">
              <a:solidFill>
                <a:srgbClr val="FFFF00"/>
              </a:solidFill>
              <a:latin typeface="Arial" pitchFamily="34" charset="0"/>
              <a:cs typeface="Arial" pitchFamily="34" charset="0"/>
            </a:endParaRPr>
          </a:p>
        </p:txBody>
      </p:sp>
      <p:sp>
        <p:nvSpPr>
          <p:cNvPr id="1078274"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7286" name="Rectangle 3"/>
          <p:cNvSpPr>
            <a:spLocks noGrp="1" noChangeArrowheads="1"/>
          </p:cNvSpPr>
          <p:nvPr>
            <p:ph type="title" idx="4294967295"/>
          </p:nvPr>
        </p:nvSpPr>
        <p:spPr/>
        <p:txBody>
          <a:bodyPr/>
          <a:lstStyle/>
          <a:p>
            <a:r>
              <a:rPr lang="en-US" dirty="0"/>
              <a:t>Logical Enqueue</a:t>
            </a:r>
          </a:p>
        </p:txBody>
      </p:sp>
      <p:sp>
        <p:nvSpPr>
          <p:cNvPr id="97287"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97288" name="Group 5"/>
          <p:cNvGrpSpPr>
            <a:grpSpLocks/>
          </p:cNvGrpSpPr>
          <p:nvPr/>
        </p:nvGrpSpPr>
        <p:grpSpPr bwMode="auto">
          <a:xfrm>
            <a:off x="3990975" y="1933575"/>
            <a:ext cx="976313" cy="609600"/>
            <a:chOff x="3417" y="2938"/>
            <a:chExt cx="615" cy="384"/>
          </a:xfrm>
        </p:grpSpPr>
        <p:sp>
          <p:nvSpPr>
            <p:cNvPr id="1078278"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7323"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grpSp>
        <p:nvGrpSpPr>
          <p:cNvPr id="97289" name="Group 8"/>
          <p:cNvGrpSpPr>
            <a:grpSpLocks/>
          </p:cNvGrpSpPr>
          <p:nvPr/>
        </p:nvGrpSpPr>
        <p:grpSpPr bwMode="auto">
          <a:xfrm>
            <a:off x="4084638" y="2106613"/>
            <a:ext cx="304800" cy="304800"/>
            <a:chOff x="3894" y="2760"/>
            <a:chExt cx="192" cy="192"/>
          </a:xfrm>
        </p:grpSpPr>
        <p:sp>
          <p:nvSpPr>
            <p:cNvPr id="97320"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97321" name="Oval 10"/>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Courier New" pitchFamily="49" charset="0"/>
              </a:endParaRPr>
            </a:p>
          </p:txBody>
        </p:sp>
      </p:grpSp>
      <p:sp>
        <p:nvSpPr>
          <p:cNvPr id="97290" name="Text Box 11"/>
          <p:cNvSpPr txBox="1">
            <a:spLocks noChangeArrowheads="1"/>
          </p:cNvSpPr>
          <p:nvPr/>
        </p:nvSpPr>
        <p:spPr bwMode="auto">
          <a:xfrm>
            <a:off x="173624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97291" name="Text Box 12"/>
          <p:cNvSpPr txBox="1">
            <a:spLocks noChangeArrowheads="1"/>
          </p:cNvSpPr>
          <p:nvPr/>
        </p:nvSpPr>
        <p:spPr bwMode="auto">
          <a:xfrm>
            <a:off x="1757873"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97292" name="Group 13"/>
          <p:cNvGrpSpPr>
            <a:grpSpLocks/>
          </p:cNvGrpSpPr>
          <p:nvPr/>
        </p:nvGrpSpPr>
        <p:grpSpPr bwMode="auto">
          <a:xfrm>
            <a:off x="6256338" y="1919288"/>
            <a:ext cx="976312" cy="609600"/>
            <a:chOff x="3417" y="2938"/>
            <a:chExt cx="615" cy="384"/>
          </a:xfrm>
        </p:grpSpPr>
        <p:sp>
          <p:nvSpPr>
            <p:cNvPr id="10782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7319"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sp>
        <p:nvSpPr>
          <p:cNvPr id="1078288" name="Line 16"/>
          <p:cNvSpPr>
            <a:spLocks noChangeShapeType="1"/>
          </p:cNvSpPr>
          <p:nvPr/>
        </p:nvSpPr>
        <p:spPr bwMode="auto">
          <a:xfrm>
            <a:off x="6745288" y="1919288"/>
            <a:ext cx="487362"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97294" name="Group 17"/>
          <p:cNvGrpSpPr>
            <a:grpSpLocks/>
          </p:cNvGrpSpPr>
          <p:nvPr/>
        </p:nvGrpSpPr>
        <p:grpSpPr bwMode="auto">
          <a:xfrm>
            <a:off x="6350000" y="2092325"/>
            <a:ext cx="304800" cy="304800"/>
            <a:chOff x="3894" y="2760"/>
            <a:chExt cx="192" cy="192"/>
          </a:xfrm>
        </p:grpSpPr>
        <p:sp>
          <p:nvSpPr>
            <p:cNvPr id="97316"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97317"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97295"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97296"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97297" name="Group 23"/>
          <p:cNvGrpSpPr>
            <a:grpSpLocks/>
          </p:cNvGrpSpPr>
          <p:nvPr/>
        </p:nvGrpSpPr>
        <p:grpSpPr bwMode="auto">
          <a:xfrm>
            <a:off x="7385050" y="2943225"/>
            <a:ext cx="976313" cy="609600"/>
            <a:chOff x="3417" y="2938"/>
            <a:chExt cx="615" cy="384"/>
          </a:xfrm>
        </p:grpSpPr>
        <p:sp>
          <p:nvSpPr>
            <p:cNvPr id="1078296" name="AutoShape 2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97315" name="Line 2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sp>
        <p:nvSpPr>
          <p:cNvPr id="97298" name="Line 26"/>
          <p:cNvSpPr>
            <a:spLocks noChangeShapeType="1"/>
          </p:cNvSpPr>
          <p:nvPr/>
        </p:nvSpPr>
        <p:spPr bwMode="auto">
          <a:xfrm>
            <a:off x="7874000" y="2943225"/>
            <a:ext cx="487363"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078299" name="Freeform 27"/>
          <p:cNvSpPr>
            <a:spLocks/>
          </p:cNvSpPr>
          <p:nvPr/>
        </p:nvSpPr>
        <p:spPr bwMode="auto">
          <a:xfrm>
            <a:off x="6988175" y="2233613"/>
            <a:ext cx="371475" cy="855662"/>
          </a:xfrm>
          <a:custGeom>
            <a:avLst/>
            <a:gdLst>
              <a:gd name="T0" fmla="*/ 2147483647 w 234"/>
              <a:gd name="T1" fmla="*/ 0 h 539"/>
              <a:gd name="T2" fmla="*/ 2147483647 w 234"/>
              <a:gd name="T3" fmla="*/ 2147483647 h 539"/>
              <a:gd name="T4" fmla="*/ 2147483647 w 234"/>
              <a:gd name="T5" fmla="*/ 2147483647 h 539"/>
              <a:gd name="T6" fmla="*/ 0 60000 65536"/>
              <a:gd name="T7" fmla="*/ 0 60000 65536"/>
              <a:gd name="T8" fmla="*/ 0 60000 65536"/>
              <a:gd name="T9" fmla="*/ 0 w 234"/>
              <a:gd name="T10" fmla="*/ 0 h 539"/>
              <a:gd name="T11" fmla="*/ 234 w 234"/>
              <a:gd name="T12" fmla="*/ 539 h 539"/>
            </a:gdLst>
            <a:ahLst/>
            <a:cxnLst>
              <a:cxn ang="T6">
                <a:pos x="T0" y="T1"/>
              </a:cxn>
              <a:cxn ang="T7">
                <a:pos x="T2" y="T3"/>
              </a:cxn>
              <a:cxn ang="T8">
                <a:pos x="T4" y="T5"/>
              </a:cxn>
            </a:cxnLst>
            <a:rect l="T9" t="T10" r="T11" b="T12"/>
            <a:pathLst>
              <a:path w="234" h="539">
                <a:moveTo>
                  <a:pt x="17" y="0"/>
                </a:moveTo>
                <a:cubicBezTo>
                  <a:pt x="20" y="75"/>
                  <a:pt x="0" y="367"/>
                  <a:pt x="36" y="453"/>
                </a:cubicBezTo>
                <a:cubicBezTo>
                  <a:pt x="72" y="539"/>
                  <a:pt x="193" y="505"/>
                  <a:pt x="234" y="519"/>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97301" name="Group 38"/>
          <p:cNvGrpSpPr>
            <a:grpSpLocks/>
          </p:cNvGrpSpPr>
          <p:nvPr/>
        </p:nvGrpSpPr>
        <p:grpSpPr bwMode="auto">
          <a:xfrm>
            <a:off x="7512050" y="3127375"/>
            <a:ext cx="304800" cy="304800"/>
            <a:chOff x="3894" y="2760"/>
            <a:chExt cx="192" cy="192"/>
          </a:xfrm>
        </p:grpSpPr>
        <p:sp>
          <p:nvSpPr>
            <p:cNvPr id="97303" name="Oval 39"/>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97304" name="Oval 40"/>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078313" name="AutoShape 41"/>
          <p:cNvSpPr>
            <a:spLocks noChangeArrowheads="1"/>
          </p:cNvSpPr>
          <p:nvPr/>
        </p:nvSpPr>
        <p:spPr bwMode="auto">
          <a:xfrm>
            <a:off x="6607175" y="1506538"/>
            <a:ext cx="1492250" cy="1325562"/>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grpSp>
        <p:nvGrpSpPr>
          <p:cNvPr id="12" name="Group 29">
            <a:extLst>
              <a:ext uri="{FF2B5EF4-FFF2-40B4-BE49-F238E27FC236}">
                <a16:creationId xmlns:a16="http://schemas.microsoft.com/office/drawing/2014/main" id="{C4CAB9EE-1D1B-61BF-B55D-F57C6B0982EF}"/>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13" name="Freeform 30">
              <a:extLst>
                <a:ext uri="{FF2B5EF4-FFF2-40B4-BE49-F238E27FC236}">
                  <a16:creationId xmlns:a16="http://schemas.microsoft.com/office/drawing/2014/main" id="{4B6C8E1C-B580-D911-EFD9-F62AF963734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 name="Freeform 31">
              <a:extLst>
                <a:ext uri="{FF2B5EF4-FFF2-40B4-BE49-F238E27FC236}">
                  <a16:creationId xmlns:a16="http://schemas.microsoft.com/office/drawing/2014/main" id="{9C7CB1FF-CC2D-E17B-F1F7-41382836CAC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 name="Freeform 32">
              <a:extLst>
                <a:ext uri="{FF2B5EF4-FFF2-40B4-BE49-F238E27FC236}">
                  <a16:creationId xmlns:a16="http://schemas.microsoft.com/office/drawing/2014/main" id="{4FE6B245-5162-19B7-7753-E6CB9B627AB0}"/>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33">
              <a:extLst>
                <a:ext uri="{FF2B5EF4-FFF2-40B4-BE49-F238E27FC236}">
                  <a16:creationId xmlns:a16="http://schemas.microsoft.com/office/drawing/2014/main" id="{A7FA173D-B45B-1B0D-07A7-F7EED5DF798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34">
              <a:extLst>
                <a:ext uri="{FF2B5EF4-FFF2-40B4-BE49-F238E27FC236}">
                  <a16:creationId xmlns:a16="http://schemas.microsoft.com/office/drawing/2014/main" id="{B4FDD4A9-AEAC-8E4F-AB44-71400DB98B2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35">
              <a:extLst>
                <a:ext uri="{FF2B5EF4-FFF2-40B4-BE49-F238E27FC236}">
                  <a16:creationId xmlns:a16="http://schemas.microsoft.com/office/drawing/2014/main" id="{FDD6EF61-5424-7014-DD6C-64E025A40ECF}"/>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36">
              <a:extLst>
                <a:ext uri="{FF2B5EF4-FFF2-40B4-BE49-F238E27FC236}">
                  <a16:creationId xmlns:a16="http://schemas.microsoft.com/office/drawing/2014/main" id="{E0EBBF78-43DC-E51D-6F16-E90F2AE462D1}"/>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37">
              <a:extLst>
                <a:ext uri="{FF2B5EF4-FFF2-40B4-BE49-F238E27FC236}">
                  <a16:creationId xmlns:a16="http://schemas.microsoft.com/office/drawing/2014/main" id="{ACE87F04-7574-40B3-38CD-43A6CD4566BF}"/>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38">
              <a:extLst>
                <a:ext uri="{FF2B5EF4-FFF2-40B4-BE49-F238E27FC236}">
                  <a16:creationId xmlns:a16="http://schemas.microsoft.com/office/drawing/2014/main" id="{4EDAA865-429E-A5B1-1F62-AAC92ED2A6CA}"/>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78313"/>
                                        </p:tgtEl>
                                        <p:attrNameLst>
                                          <p:attrName>style.visibility</p:attrName>
                                        </p:attrNameLst>
                                      </p:cBhvr>
                                      <p:to>
                                        <p:strVal val="visible"/>
                                      </p:to>
                                    </p:set>
                                    <p:animEffect transition="in" filter="blinds(horizontal)">
                                      <p:cBhvr>
                                        <p:cTn id="7" dur="500"/>
                                        <p:tgtEl>
                                          <p:spTgt spid="1078313"/>
                                        </p:tgtEl>
                                      </p:cBhvr>
                                    </p:animEffect>
                                  </p:childTnLst>
                                </p:cTn>
                              </p:par>
                            </p:childTnLst>
                          </p:cTn>
                        </p:par>
                        <p:par>
                          <p:cTn id="8" fill="hold">
                            <p:stCondLst>
                              <p:cond delay="500"/>
                            </p:stCondLst>
                            <p:childTnLst>
                              <p:par>
                                <p:cTn id="9" presetID="3" presetClass="exit" presetSubtype="10" fill="hold" grpId="1" nodeType="afterEffect">
                                  <p:stCondLst>
                                    <p:cond delay="0"/>
                                  </p:stCondLst>
                                  <p:childTnLst>
                                    <p:animEffect transition="out" filter="blinds(horizontal)">
                                      <p:cBhvr>
                                        <p:cTn id="10" dur="500"/>
                                        <p:tgtEl>
                                          <p:spTgt spid="1078313"/>
                                        </p:tgtEl>
                                      </p:cBhvr>
                                    </p:animEffect>
                                    <p:set>
                                      <p:cBhvr>
                                        <p:cTn id="11" dur="1" fill="hold">
                                          <p:stCondLst>
                                            <p:cond delay="499"/>
                                          </p:stCondLst>
                                        </p:cTn>
                                        <p:tgtEl>
                                          <p:spTgt spid="1078313"/>
                                        </p:tgtEl>
                                        <p:attrNameLst>
                                          <p:attrName>style.visibility</p:attrName>
                                        </p:attrNameLst>
                                      </p:cBhvr>
                                      <p:to>
                                        <p:strVal val="hidden"/>
                                      </p:to>
                                    </p:set>
                                  </p:childTnLst>
                                </p:cTn>
                              </p:par>
                            </p:childTnLst>
                          </p:cTn>
                        </p:par>
                        <p:par>
                          <p:cTn id="12" fill="hold">
                            <p:stCondLst>
                              <p:cond delay="1000"/>
                            </p:stCondLst>
                            <p:childTnLst>
                              <p:par>
                                <p:cTn id="13" presetID="3" presetClass="exit" presetSubtype="10" fill="hold" grpId="0" nodeType="afterEffect">
                                  <p:stCondLst>
                                    <p:cond delay="0"/>
                                  </p:stCondLst>
                                  <p:childTnLst>
                                    <p:animEffect transition="out" filter="blinds(horizontal)">
                                      <p:cBhvr>
                                        <p:cTn id="14" dur="500"/>
                                        <p:tgtEl>
                                          <p:spTgt spid="1078288"/>
                                        </p:tgtEl>
                                      </p:cBhvr>
                                    </p:animEffect>
                                    <p:set>
                                      <p:cBhvr>
                                        <p:cTn id="15" dur="1" fill="hold">
                                          <p:stCondLst>
                                            <p:cond delay="499"/>
                                          </p:stCondLst>
                                        </p:cTn>
                                        <p:tgtEl>
                                          <p:spTgt spid="1078288"/>
                                        </p:tgtEl>
                                        <p:attrNameLst>
                                          <p:attrName>style.visibility</p:attrName>
                                        </p:attrNameLst>
                                      </p:cBhvr>
                                      <p:to>
                                        <p:strVal val="hidden"/>
                                      </p:to>
                                    </p:se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078299"/>
                                        </p:tgtEl>
                                        <p:attrNameLst>
                                          <p:attrName>style.visibility</p:attrName>
                                        </p:attrNameLst>
                                      </p:cBhvr>
                                      <p:to>
                                        <p:strVal val="visible"/>
                                      </p:to>
                                    </p:set>
                                    <p:animEffect transition="in" filter="blinds(horizontal)">
                                      <p:cBhvr>
                                        <p:cTn id="19" dur="500"/>
                                        <p:tgtEl>
                                          <p:spTgt spid="1078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8288" grpId="0" animBg="1"/>
      <p:bldP spid="1078299" grpId="0" animBg="1"/>
      <p:bldP spid="1078313" grpId="0" animBg="1"/>
      <p:bldP spid="1078313"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oter Placeholder 1"/>
          <p:cNvSpPr>
            <a:spLocks noGrp="1"/>
          </p:cNvSpPr>
          <p:nvPr>
            <p:ph type="ftr" sz="quarter" idx="10"/>
          </p:nvPr>
        </p:nvSpPr>
        <p:spPr>
          <a:noFill/>
        </p:spPr>
        <p:txBody>
          <a:bodyPr/>
          <a:lstStyle/>
          <a:p>
            <a:r>
              <a:rPr lang="en-US" dirty="0"/>
              <a:t>Art of Multiprocessor Programming</a:t>
            </a:r>
          </a:p>
        </p:txBody>
      </p:sp>
      <p:sp>
        <p:nvSpPr>
          <p:cNvPr id="98307" name="Slide Number Placeholder 2"/>
          <p:cNvSpPr>
            <a:spLocks noGrp="1"/>
          </p:cNvSpPr>
          <p:nvPr>
            <p:ph type="sldNum" sz="quarter" idx="11"/>
          </p:nvPr>
        </p:nvSpPr>
        <p:spPr>
          <a:noFill/>
        </p:spPr>
        <p:txBody>
          <a:bodyPr/>
          <a:lstStyle/>
          <a:p>
            <a:fld id="{3B5F0B72-BA9A-42DE-A3FE-BCF7DEE01754}" type="slidenum">
              <a:rPr lang="x-none" smtClean="0"/>
              <a:pPr/>
              <a:t>61</a:t>
            </a:fld>
            <a:endParaRPr lang="en-US" dirty="0"/>
          </a:p>
        </p:txBody>
      </p:sp>
      <p:sp>
        <p:nvSpPr>
          <p:cNvPr id="9830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AA2400DA-2615-4353-BB19-4FD1C578D931}" type="slidenum">
              <a:rPr lang="x-none" sz="1400">
                <a:solidFill>
                  <a:schemeClr val="tx1"/>
                </a:solidFill>
                <a:latin typeface="Arial" pitchFamily="34" charset="0"/>
                <a:cs typeface="Arial" pitchFamily="34" charset="0"/>
              </a:rPr>
              <a:pPr/>
              <a:t>61</a:t>
            </a:fld>
            <a:endParaRPr lang="en-US" sz="1400" dirty="0">
              <a:solidFill>
                <a:schemeClr val="tx1"/>
              </a:solidFill>
              <a:latin typeface="Arial" pitchFamily="34" charset="0"/>
              <a:cs typeface="Arial" pitchFamily="34" charset="0"/>
            </a:endParaRPr>
          </a:p>
        </p:txBody>
      </p:sp>
      <p:sp>
        <p:nvSpPr>
          <p:cNvPr id="671746"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8310" name="Rectangle 3"/>
          <p:cNvSpPr>
            <a:spLocks noGrp="1" noChangeArrowheads="1"/>
          </p:cNvSpPr>
          <p:nvPr>
            <p:ph type="title" idx="4294967295"/>
          </p:nvPr>
        </p:nvSpPr>
        <p:spPr/>
        <p:txBody>
          <a:bodyPr/>
          <a:lstStyle/>
          <a:p>
            <a:r>
              <a:rPr lang="en-US" dirty="0"/>
              <a:t>Physical Enqueue</a:t>
            </a:r>
          </a:p>
        </p:txBody>
      </p:sp>
      <p:sp>
        <p:nvSpPr>
          <p:cNvPr id="98311" name="Line 4"/>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98312" name="Group 5"/>
          <p:cNvGrpSpPr>
            <a:grpSpLocks/>
          </p:cNvGrpSpPr>
          <p:nvPr/>
        </p:nvGrpSpPr>
        <p:grpSpPr bwMode="auto">
          <a:xfrm>
            <a:off x="3990975" y="1933575"/>
            <a:ext cx="976313" cy="609600"/>
            <a:chOff x="3417" y="2938"/>
            <a:chExt cx="615" cy="384"/>
          </a:xfrm>
        </p:grpSpPr>
        <p:sp>
          <p:nvSpPr>
            <p:cNvPr id="671750" name="AutoShape 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8347" name="Line 7"/>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98313" name="Group 8"/>
          <p:cNvGrpSpPr>
            <a:grpSpLocks/>
          </p:cNvGrpSpPr>
          <p:nvPr/>
        </p:nvGrpSpPr>
        <p:grpSpPr bwMode="auto">
          <a:xfrm>
            <a:off x="4084638" y="2106613"/>
            <a:ext cx="304800" cy="304800"/>
            <a:chOff x="3894" y="2760"/>
            <a:chExt cx="192" cy="192"/>
          </a:xfrm>
        </p:grpSpPr>
        <p:sp>
          <p:nvSpPr>
            <p:cNvPr id="98344" name="Oval 9"/>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8345" name="Oval 10"/>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98314" name="Text Box 11"/>
          <p:cNvSpPr txBox="1">
            <a:spLocks noChangeArrowheads="1"/>
          </p:cNvSpPr>
          <p:nvPr/>
        </p:nvSpPr>
        <p:spPr bwMode="auto">
          <a:xfrm>
            <a:off x="173624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98315" name="Text Box 12"/>
          <p:cNvSpPr txBox="1">
            <a:spLocks noChangeArrowheads="1"/>
          </p:cNvSpPr>
          <p:nvPr/>
        </p:nvSpPr>
        <p:spPr bwMode="auto">
          <a:xfrm>
            <a:off x="1757873"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98316" name="Group 13"/>
          <p:cNvGrpSpPr>
            <a:grpSpLocks/>
          </p:cNvGrpSpPr>
          <p:nvPr/>
        </p:nvGrpSpPr>
        <p:grpSpPr bwMode="auto">
          <a:xfrm>
            <a:off x="6256338" y="1919288"/>
            <a:ext cx="976312" cy="609600"/>
            <a:chOff x="3417" y="2938"/>
            <a:chExt cx="615" cy="384"/>
          </a:xfrm>
        </p:grpSpPr>
        <p:sp>
          <p:nvSpPr>
            <p:cNvPr id="671758"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8343"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98317" name="Group 17"/>
          <p:cNvGrpSpPr>
            <a:grpSpLocks/>
          </p:cNvGrpSpPr>
          <p:nvPr/>
        </p:nvGrpSpPr>
        <p:grpSpPr bwMode="auto">
          <a:xfrm>
            <a:off x="6350000" y="2092325"/>
            <a:ext cx="304800" cy="304800"/>
            <a:chOff x="3894" y="2760"/>
            <a:chExt cx="192" cy="192"/>
          </a:xfrm>
        </p:grpSpPr>
        <p:sp>
          <p:nvSpPr>
            <p:cNvPr id="98340" name="Oval 18"/>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8341" name="Oval 19"/>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98318" name="Line 20"/>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671765" name="Freeform 21"/>
          <p:cNvSpPr>
            <a:spLocks/>
          </p:cNvSpPr>
          <p:nvPr/>
        </p:nvSpPr>
        <p:spPr bwMode="auto">
          <a:xfrm>
            <a:off x="2517775" y="2563813"/>
            <a:ext cx="3703638" cy="417512"/>
          </a:xfrm>
          <a:custGeom>
            <a:avLst/>
            <a:gdLst>
              <a:gd name="T0" fmla="*/ 0 w 2333"/>
              <a:gd name="T1" fmla="*/ 2147483647 h 263"/>
              <a:gd name="T2" fmla="*/ 2147483647 w 2333"/>
              <a:gd name="T3" fmla="*/ 2147483647 h 263"/>
              <a:gd name="T4" fmla="*/ 2147483647 w 2333"/>
              <a:gd name="T5" fmla="*/ 0 h 263"/>
              <a:gd name="T6" fmla="*/ 0 60000 65536"/>
              <a:gd name="T7" fmla="*/ 0 60000 65536"/>
              <a:gd name="T8" fmla="*/ 0 60000 65536"/>
              <a:gd name="T9" fmla="*/ 0 w 2333"/>
              <a:gd name="T10" fmla="*/ 0 h 263"/>
              <a:gd name="T11" fmla="*/ 2333 w 2333"/>
              <a:gd name="T12" fmla="*/ 263 h 263"/>
            </a:gdLst>
            <a:ahLst/>
            <a:cxnLst>
              <a:cxn ang="T6">
                <a:pos x="T0" y="T1"/>
              </a:cxn>
              <a:cxn ang="T7">
                <a:pos x="T2" y="T3"/>
              </a:cxn>
              <a:cxn ang="T8">
                <a:pos x="T4" y="T5"/>
              </a:cxn>
            </a:cxnLst>
            <a:rect l="T9" t="T10" r="T11" b="T12"/>
            <a:pathLst>
              <a:path w="2333" h="263">
                <a:moveTo>
                  <a:pt x="0" y="94"/>
                </a:moveTo>
                <a:cubicBezTo>
                  <a:pt x="242" y="119"/>
                  <a:pt x="1315" y="263"/>
                  <a:pt x="1464" y="245"/>
                </a:cubicBezTo>
                <a:cubicBezTo>
                  <a:pt x="1613" y="227"/>
                  <a:pt x="2152" y="51"/>
                  <a:pt x="233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98320" name="Group 40"/>
          <p:cNvGrpSpPr>
            <a:grpSpLocks/>
          </p:cNvGrpSpPr>
          <p:nvPr/>
        </p:nvGrpSpPr>
        <p:grpSpPr bwMode="auto">
          <a:xfrm>
            <a:off x="7385050" y="2943225"/>
            <a:ext cx="976313" cy="609600"/>
            <a:chOff x="3417" y="2938"/>
            <a:chExt cx="615" cy="384"/>
          </a:xfrm>
        </p:grpSpPr>
        <p:sp>
          <p:nvSpPr>
            <p:cNvPr id="671785" name="AutoShape 41"/>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98339" name="Line 42"/>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98321" name="Line 43"/>
          <p:cNvSpPr>
            <a:spLocks noChangeShapeType="1"/>
          </p:cNvSpPr>
          <p:nvPr/>
        </p:nvSpPr>
        <p:spPr bwMode="auto">
          <a:xfrm>
            <a:off x="7874000" y="2943225"/>
            <a:ext cx="487363"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98322" name="Freeform 44"/>
          <p:cNvSpPr>
            <a:spLocks/>
          </p:cNvSpPr>
          <p:nvPr/>
        </p:nvSpPr>
        <p:spPr bwMode="auto">
          <a:xfrm>
            <a:off x="6988175" y="2233613"/>
            <a:ext cx="371475" cy="855662"/>
          </a:xfrm>
          <a:custGeom>
            <a:avLst/>
            <a:gdLst>
              <a:gd name="T0" fmla="*/ 2147483647 w 234"/>
              <a:gd name="T1" fmla="*/ 0 h 539"/>
              <a:gd name="T2" fmla="*/ 2147483647 w 234"/>
              <a:gd name="T3" fmla="*/ 2147483647 h 539"/>
              <a:gd name="T4" fmla="*/ 2147483647 w 234"/>
              <a:gd name="T5" fmla="*/ 2147483647 h 539"/>
              <a:gd name="T6" fmla="*/ 0 60000 65536"/>
              <a:gd name="T7" fmla="*/ 0 60000 65536"/>
              <a:gd name="T8" fmla="*/ 0 60000 65536"/>
              <a:gd name="T9" fmla="*/ 0 w 234"/>
              <a:gd name="T10" fmla="*/ 0 h 539"/>
              <a:gd name="T11" fmla="*/ 234 w 234"/>
              <a:gd name="T12" fmla="*/ 539 h 539"/>
            </a:gdLst>
            <a:ahLst/>
            <a:cxnLst>
              <a:cxn ang="T6">
                <a:pos x="T0" y="T1"/>
              </a:cxn>
              <a:cxn ang="T7">
                <a:pos x="T2" y="T3"/>
              </a:cxn>
              <a:cxn ang="T8">
                <a:pos x="T4" y="T5"/>
              </a:cxn>
            </a:cxnLst>
            <a:rect l="T9" t="T10" r="T11" b="T12"/>
            <a:pathLst>
              <a:path w="234" h="539">
                <a:moveTo>
                  <a:pt x="17" y="0"/>
                </a:moveTo>
                <a:cubicBezTo>
                  <a:pt x="20" y="75"/>
                  <a:pt x="0" y="367"/>
                  <a:pt x="36" y="453"/>
                </a:cubicBezTo>
                <a:cubicBezTo>
                  <a:pt x="72" y="539"/>
                  <a:pt x="193" y="505"/>
                  <a:pt x="234" y="519"/>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671789" name="Freeform 45"/>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98325" name="Group 56"/>
          <p:cNvGrpSpPr>
            <a:grpSpLocks/>
          </p:cNvGrpSpPr>
          <p:nvPr/>
        </p:nvGrpSpPr>
        <p:grpSpPr bwMode="auto">
          <a:xfrm>
            <a:off x="7512050" y="3127375"/>
            <a:ext cx="304800" cy="304800"/>
            <a:chOff x="3894" y="2760"/>
            <a:chExt cx="192" cy="192"/>
          </a:xfrm>
        </p:grpSpPr>
        <p:sp>
          <p:nvSpPr>
            <p:cNvPr id="98327" name="Oval 57"/>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8328" name="Oval 58"/>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71803" name="AutoShape 59"/>
          <p:cNvSpPr>
            <a:spLocks noChangeArrowheads="1"/>
          </p:cNvSpPr>
          <p:nvPr/>
        </p:nvSpPr>
        <p:spPr bwMode="auto">
          <a:xfrm>
            <a:off x="1543050" y="2227263"/>
            <a:ext cx="1492250" cy="1325562"/>
          </a:xfrm>
          <a:prstGeom prst="irregularSeal1">
            <a:avLst/>
          </a:prstGeom>
          <a:solidFill>
            <a:srgbClr val="FFFF00"/>
          </a:solidFill>
          <a:ln w="38100" algn="ctr">
            <a:solidFill>
              <a:schemeClr val="bg1"/>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grpSp>
        <p:nvGrpSpPr>
          <p:cNvPr id="12" name="Group 29">
            <a:extLst>
              <a:ext uri="{FF2B5EF4-FFF2-40B4-BE49-F238E27FC236}">
                <a16:creationId xmlns:a16="http://schemas.microsoft.com/office/drawing/2014/main" id="{F7190503-082F-C073-0B63-F26700B83343}"/>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13" name="Freeform 30">
              <a:extLst>
                <a:ext uri="{FF2B5EF4-FFF2-40B4-BE49-F238E27FC236}">
                  <a16:creationId xmlns:a16="http://schemas.microsoft.com/office/drawing/2014/main" id="{CE2E1D01-96B2-4370-D979-2FB65768B79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 name="Freeform 31">
              <a:extLst>
                <a:ext uri="{FF2B5EF4-FFF2-40B4-BE49-F238E27FC236}">
                  <a16:creationId xmlns:a16="http://schemas.microsoft.com/office/drawing/2014/main" id="{2F5258AE-91F9-AB2B-FCD7-11C0F3DB613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 name="Freeform 32">
              <a:extLst>
                <a:ext uri="{FF2B5EF4-FFF2-40B4-BE49-F238E27FC236}">
                  <a16:creationId xmlns:a16="http://schemas.microsoft.com/office/drawing/2014/main" id="{FCA46A62-6242-154A-628F-ECB66B394053}"/>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6" name="Freeform 33">
              <a:extLst>
                <a:ext uri="{FF2B5EF4-FFF2-40B4-BE49-F238E27FC236}">
                  <a16:creationId xmlns:a16="http://schemas.microsoft.com/office/drawing/2014/main" id="{72301AE2-89D5-1F0A-D291-892C53552BA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 name="Freeform 34">
              <a:extLst>
                <a:ext uri="{FF2B5EF4-FFF2-40B4-BE49-F238E27FC236}">
                  <a16:creationId xmlns:a16="http://schemas.microsoft.com/office/drawing/2014/main" id="{A0D30E8B-5839-6751-066C-A3DDBBA8C3F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 name="Freeform 35">
              <a:extLst>
                <a:ext uri="{FF2B5EF4-FFF2-40B4-BE49-F238E27FC236}">
                  <a16:creationId xmlns:a16="http://schemas.microsoft.com/office/drawing/2014/main" id="{2C23C6F4-466F-A0CB-FBCE-F89E65D7F92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9" name="Freeform 36">
              <a:extLst>
                <a:ext uri="{FF2B5EF4-FFF2-40B4-BE49-F238E27FC236}">
                  <a16:creationId xmlns:a16="http://schemas.microsoft.com/office/drawing/2014/main" id="{4AD0BB34-F5DC-A12C-9DDE-ED066B19AA3B}"/>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0" name="Freeform 37">
              <a:extLst>
                <a:ext uri="{FF2B5EF4-FFF2-40B4-BE49-F238E27FC236}">
                  <a16:creationId xmlns:a16="http://schemas.microsoft.com/office/drawing/2014/main" id="{A9626293-8057-0D70-A50F-67173329C62A}"/>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1" name="Freeform 38">
              <a:extLst>
                <a:ext uri="{FF2B5EF4-FFF2-40B4-BE49-F238E27FC236}">
                  <a16:creationId xmlns:a16="http://schemas.microsoft.com/office/drawing/2014/main" id="{F401E9A4-D4FE-6B50-7BBD-35695D7825FA}"/>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71803"/>
                                        </p:tgtEl>
                                        <p:attrNameLst>
                                          <p:attrName>style.visibility</p:attrName>
                                        </p:attrNameLst>
                                      </p:cBhvr>
                                      <p:to>
                                        <p:strVal val="visible"/>
                                      </p:to>
                                    </p:set>
                                    <p:animEffect transition="in" filter="blinds(horizontal)">
                                      <p:cBhvr>
                                        <p:cTn id="7" dur="500"/>
                                        <p:tgtEl>
                                          <p:spTgt spid="671803"/>
                                        </p:tgtEl>
                                      </p:cBhvr>
                                    </p:animEffect>
                                  </p:childTnLst>
                                </p:cTn>
                              </p:par>
                            </p:childTnLst>
                          </p:cTn>
                        </p:par>
                        <p:par>
                          <p:cTn id="8" fill="hold">
                            <p:stCondLst>
                              <p:cond delay="500"/>
                            </p:stCondLst>
                            <p:childTnLst>
                              <p:par>
                                <p:cTn id="9" presetID="3" presetClass="exit" presetSubtype="10" fill="hold" grpId="1" nodeType="afterEffect">
                                  <p:stCondLst>
                                    <p:cond delay="0"/>
                                  </p:stCondLst>
                                  <p:childTnLst>
                                    <p:animEffect transition="out" filter="blinds(horizontal)">
                                      <p:cBhvr>
                                        <p:cTn id="10" dur="500"/>
                                        <p:tgtEl>
                                          <p:spTgt spid="671803"/>
                                        </p:tgtEl>
                                      </p:cBhvr>
                                    </p:animEffect>
                                    <p:set>
                                      <p:cBhvr>
                                        <p:cTn id="11" dur="1" fill="hold">
                                          <p:stCondLst>
                                            <p:cond delay="499"/>
                                          </p:stCondLst>
                                        </p:cTn>
                                        <p:tgtEl>
                                          <p:spTgt spid="671803"/>
                                        </p:tgtEl>
                                        <p:attrNameLst>
                                          <p:attrName>style.visibility</p:attrName>
                                        </p:attrNameLst>
                                      </p:cBhvr>
                                      <p:to>
                                        <p:strVal val="hidden"/>
                                      </p:to>
                                    </p:set>
                                  </p:childTnLst>
                                </p:cTn>
                              </p:par>
                            </p:childTnLst>
                          </p:cTn>
                        </p:par>
                        <p:par>
                          <p:cTn id="12" fill="hold">
                            <p:stCondLst>
                              <p:cond delay="1000"/>
                            </p:stCondLst>
                            <p:childTnLst>
                              <p:par>
                                <p:cTn id="13" presetID="3" presetClass="exit" presetSubtype="10" fill="hold" grpId="0" nodeType="afterEffect">
                                  <p:stCondLst>
                                    <p:cond delay="0"/>
                                  </p:stCondLst>
                                  <p:childTnLst>
                                    <p:animEffect transition="out" filter="blinds(horizontal)">
                                      <p:cBhvr>
                                        <p:cTn id="14" dur="500"/>
                                        <p:tgtEl>
                                          <p:spTgt spid="671765"/>
                                        </p:tgtEl>
                                      </p:cBhvr>
                                    </p:animEffect>
                                    <p:set>
                                      <p:cBhvr>
                                        <p:cTn id="15" dur="1" fill="hold">
                                          <p:stCondLst>
                                            <p:cond delay="499"/>
                                          </p:stCondLst>
                                        </p:cTn>
                                        <p:tgtEl>
                                          <p:spTgt spid="671765"/>
                                        </p:tgtEl>
                                        <p:attrNameLst>
                                          <p:attrName>style.visibility</p:attrName>
                                        </p:attrNameLst>
                                      </p:cBhvr>
                                      <p:to>
                                        <p:strVal val="hidden"/>
                                      </p:to>
                                    </p:set>
                                  </p:childTnLst>
                                </p:cTn>
                              </p:par>
                              <p:par>
                                <p:cTn id="16" presetID="3" presetClass="entr" presetSubtype="10" fill="hold" grpId="0" nodeType="withEffect">
                                  <p:stCondLst>
                                    <p:cond delay="0"/>
                                  </p:stCondLst>
                                  <p:childTnLst>
                                    <p:set>
                                      <p:cBhvr>
                                        <p:cTn id="17" dur="1" fill="hold">
                                          <p:stCondLst>
                                            <p:cond delay="0"/>
                                          </p:stCondLst>
                                        </p:cTn>
                                        <p:tgtEl>
                                          <p:spTgt spid="671789"/>
                                        </p:tgtEl>
                                        <p:attrNameLst>
                                          <p:attrName>style.visibility</p:attrName>
                                        </p:attrNameLst>
                                      </p:cBhvr>
                                      <p:to>
                                        <p:strVal val="visible"/>
                                      </p:to>
                                    </p:set>
                                    <p:animEffect transition="in" filter="blinds(horizontal)">
                                      <p:cBhvr>
                                        <p:cTn id="18" dur="500"/>
                                        <p:tgtEl>
                                          <p:spTgt spid="671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765" grpId="0" animBg="1"/>
      <p:bldP spid="671789" grpId="0" animBg="1"/>
      <p:bldP spid="671803" grpId="0" animBg="1"/>
      <p:bldP spid="671803"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Rectangle 2"/>
          <p:cNvSpPr>
            <a:spLocks noGrp="1" noChangeArrowheads="1"/>
          </p:cNvSpPr>
          <p:nvPr>
            <p:ph type="title"/>
          </p:nvPr>
        </p:nvSpPr>
        <p:spPr/>
        <p:txBody>
          <a:bodyPr/>
          <a:lstStyle/>
          <a:p>
            <a:r>
              <a:rPr lang="en-US" dirty="0"/>
              <a:t>Enqueue</a:t>
            </a:r>
          </a:p>
        </p:txBody>
      </p:sp>
      <p:sp>
        <p:nvSpPr>
          <p:cNvPr id="99330" name="Footer Placeholder 1"/>
          <p:cNvSpPr>
            <a:spLocks noGrp="1"/>
          </p:cNvSpPr>
          <p:nvPr>
            <p:ph type="ftr" sz="quarter" idx="10"/>
          </p:nvPr>
        </p:nvSpPr>
        <p:spPr>
          <a:noFill/>
        </p:spPr>
        <p:txBody>
          <a:bodyPr/>
          <a:lstStyle/>
          <a:p>
            <a:r>
              <a:rPr lang="en-US" dirty="0"/>
              <a:t>Art of Multiprocessor Programming</a:t>
            </a:r>
          </a:p>
        </p:txBody>
      </p:sp>
      <p:sp>
        <p:nvSpPr>
          <p:cNvPr id="99331" name="Slide Number Placeholder 2"/>
          <p:cNvSpPr>
            <a:spLocks noGrp="1"/>
          </p:cNvSpPr>
          <p:nvPr>
            <p:ph type="sldNum" sz="quarter" idx="11"/>
          </p:nvPr>
        </p:nvSpPr>
        <p:spPr>
          <a:noFill/>
        </p:spPr>
        <p:txBody>
          <a:bodyPr/>
          <a:lstStyle/>
          <a:p>
            <a:fld id="{86E765A2-675E-4A2A-A696-18C784DB351C}" type="slidenum">
              <a:rPr lang="x-none" smtClean="0">
                <a:cs typeface="Arial" pitchFamily="34" charset="0"/>
              </a:rPr>
              <a:pPr/>
              <a:t>62</a:t>
            </a:fld>
            <a:endParaRPr lang="en-US" dirty="0">
              <a:cs typeface="Arial" pitchFamily="34" charset="0"/>
            </a:endParaRPr>
          </a:p>
        </p:txBody>
      </p:sp>
      <p:sp>
        <p:nvSpPr>
          <p:cNvPr id="9933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51FF234D-D8D1-4E2E-A95B-427ADE971068}" type="slidenum">
              <a:rPr lang="x-none" sz="1400">
                <a:solidFill>
                  <a:schemeClr val="tx1"/>
                </a:solidFill>
                <a:latin typeface="Arial" pitchFamily="34" charset="0"/>
                <a:cs typeface="Arial" pitchFamily="34" charset="0"/>
              </a:rPr>
              <a:pPr/>
              <a:t>62</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DB4C1061-D5AA-8778-9011-95342DE01D47}"/>
              </a:ext>
            </a:extLst>
          </p:cNvPr>
          <p:cNvSpPr txBox="1"/>
          <p:nvPr/>
        </p:nvSpPr>
        <p:spPr bwMode="auto">
          <a:xfrm>
            <a:off x="1154185" y="2544132"/>
            <a:ext cx="518122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These two steps are not atomic</a:t>
            </a:r>
          </a:p>
        </p:txBody>
      </p:sp>
      <p:sp>
        <p:nvSpPr>
          <p:cNvPr id="3" name="TextBox 2">
            <a:extLst>
              <a:ext uri="{FF2B5EF4-FFF2-40B4-BE49-F238E27FC236}">
                <a16:creationId xmlns:a16="http://schemas.microsoft.com/office/drawing/2014/main" id="{743BC819-19F2-F7DB-FE26-5C9E969FA46D}"/>
              </a:ext>
            </a:extLst>
          </p:cNvPr>
          <p:cNvSpPr txBox="1"/>
          <p:nvPr/>
        </p:nvSpPr>
        <p:spPr bwMode="auto">
          <a:xfrm>
            <a:off x="1154185" y="4688225"/>
            <a:ext cx="226536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Be prepared!</a:t>
            </a:r>
          </a:p>
        </p:txBody>
      </p:sp>
      <p:sp>
        <p:nvSpPr>
          <p:cNvPr id="4" name="TextBox 3">
            <a:extLst>
              <a:ext uri="{FF2B5EF4-FFF2-40B4-BE49-F238E27FC236}">
                <a16:creationId xmlns:a16="http://schemas.microsoft.com/office/drawing/2014/main" id="{5A1AF919-4CF8-C7E2-C256-A6931A076567}"/>
              </a:ext>
            </a:extLst>
          </p:cNvPr>
          <p:cNvSpPr txBox="1"/>
          <p:nvPr/>
        </p:nvSpPr>
        <p:spPr bwMode="auto">
          <a:xfrm>
            <a:off x="1154185" y="3185291"/>
            <a:ext cx="5266185" cy="1384995"/>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 </a:t>
            </a:r>
            <a:r>
              <a:rPr lang="en-US" sz="2800" dirty="0">
                <a:solidFill>
                  <a:schemeClr val="bg1"/>
                </a:solidFill>
                <a:latin typeface="Consolas" panose="020B0609020204030204" pitchFamily="49" charset="0"/>
                <a:cs typeface="Courier New" panose="02070309020205020404" pitchFamily="49" charset="0"/>
              </a:rPr>
              <a:t>tail</a:t>
            </a:r>
            <a:r>
              <a:rPr lang="en-US" sz="2800" dirty="0">
                <a:solidFill>
                  <a:srgbClr val="FFFF00"/>
                </a:solidFill>
              </a:rPr>
              <a:t> field refers to either</a:t>
            </a:r>
          </a:p>
          <a:p>
            <a:pPr lvl="1" algn="l"/>
            <a:r>
              <a:rPr lang="en-US" sz="2800" dirty="0">
                <a:solidFill>
                  <a:srgbClr val="FFFF00"/>
                </a:solidFill>
              </a:rPr>
              <a:t>Actual last Node (good)</a:t>
            </a:r>
          </a:p>
          <a:p>
            <a:pPr lvl="1" algn="l"/>
            <a:r>
              <a:rPr lang="en-US" sz="2800" dirty="0">
                <a:solidFill>
                  <a:srgbClr val="FFFF00"/>
                </a:solidFill>
              </a:rPr>
              <a:t>Penultimate Node (awkward)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Rectangle 2"/>
          <p:cNvSpPr>
            <a:spLocks noGrp="1" noChangeArrowheads="1"/>
          </p:cNvSpPr>
          <p:nvPr>
            <p:ph type="title"/>
          </p:nvPr>
        </p:nvSpPr>
        <p:spPr/>
        <p:txBody>
          <a:bodyPr/>
          <a:lstStyle/>
          <a:p>
            <a:r>
              <a:rPr lang="en-US" dirty="0"/>
              <a:t>Enqueue</a:t>
            </a:r>
          </a:p>
        </p:txBody>
      </p:sp>
      <p:sp>
        <p:nvSpPr>
          <p:cNvPr id="100354" name="Footer Placeholder 1"/>
          <p:cNvSpPr>
            <a:spLocks noGrp="1"/>
          </p:cNvSpPr>
          <p:nvPr>
            <p:ph type="ftr" sz="quarter" idx="10"/>
          </p:nvPr>
        </p:nvSpPr>
        <p:spPr>
          <a:noFill/>
        </p:spPr>
        <p:txBody>
          <a:bodyPr/>
          <a:lstStyle/>
          <a:p>
            <a:r>
              <a:rPr lang="en-US" dirty="0"/>
              <a:t>Art of Multiprocessor Programming</a:t>
            </a:r>
          </a:p>
        </p:txBody>
      </p:sp>
      <p:sp>
        <p:nvSpPr>
          <p:cNvPr id="100355" name="Slide Number Placeholder 2"/>
          <p:cNvSpPr>
            <a:spLocks noGrp="1"/>
          </p:cNvSpPr>
          <p:nvPr>
            <p:ph type="sldNum" sz="quarter" idx="11"/>
          </p:nvPr>
        </p:nvSpPr>
        <p:spPr>
          <a:noFill/>
        </p:spPr>
        <p:txBody>
          <a:bodyPr/>
          <a:lstStyle/>
          <a:p>
            <a:fld id="{A3CC8B3B-5B2F-4E13-9EC8-20BE2E13B45D}" type="slidenum">
              <a:rPr lang="x-none" smtClean="0">
                <a:cs typeface="Arial" pitchFamily="34" charset="0"/>
              </a:rPr>
              <a:pPr/>
              <a:t>63</a:t>
            </a:fld>
            <a:endParaRPr lang="en-US" dirty="0">
              <a:cs typeface="Arial" pitchFamily="34" charset="0"/>
            </a:endParaRPr>
          </a:p>
        </p:txBody>
      </p:sp>
      <p:sp>
        <p:nvSpPr>
          <p:cNvPr id="10035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4BA533B-383B-416F-B081-66844C809608}" type="slidenum">
              <a:rPr lang="x-none" sz="1400">
                <a:solidFill>
                  <a:schemeClr val="tx1"/>
                </a:solidFill>
                <a:latin typeface="Arial" pitchFamily="34" charset="0"/>
                <a:cs typeface="Arial" pitchFamily="34" charset="0"/>
              </a:rPr>
              <a:pPr/>
              <a:t>63</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A3122B0D-23CF-8C90-5245-12D6AA3463A7}"/>
              </a:ext>
            </a:extLst>
          </p:cNvPr>
          <p:cNvSpPr txBox="1"/>
          <p:nvPr/>
        </p:nvSpPr>
        <p:spPr bwMode="auto">
          <a:xfrm>
            <a:off x="1190654" y="2199400"/>
            <a:ext cx="4341253"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What do you do if you find</a:t>
            </a:r>
          </a:p>
          <a:p>
            <a:pPr lvl="1" algn="l"/>
            <a:r>
              <a:rPr lang="en-US" sz="2800" dirty="0">
                <a:solidFill>
                  <a:srgbClr val="FFFF00"/>
                </a:solidFill>
              </a:rPr>
              <a:t>A trailing </a:t>
            </a:r>
            <a:r>
              <a:rPr lang="en-US" sz="2800" dirty="0">
                <a:solidFill>
                  <a:schemeClr val="bg1"/>
                </a:solidFill>
                <a:latin typeface="Consolas" panose="020B0609020204030204" pitchFamily="49" charset="0"/>
              </a:rPr>
              <a:t>tail</a:t>
            </a:r>
            <a:r>
              <a:rPr lang="en-US" sz="2800" dirty="0">
                <a:solidFill>
                  <a:srgbClr val="FFFF00"/>
                </a:solidFill>
              </a:rPr>
              <a:t>?</a:t>
            </a:r>
          </a:p>
        </p:txBody>
      </p:sp>
      <p:sp>
        <p:nvSpPr>
          <p:cNvPr id="3" name="TextBox 3">
            <a:extLst>
              <a:ext uri="{FF2B5EF4-FFF2-40B4-BE49-F238E27FC236}">
                <a16:creationId xmlns:a16="http://schemas.microsoft.com/office/drawing/2014/main" id="{9EF8815C-5ED6-3BF8-47E4-80A470F8EED1}"/>
              </a:ext>
            </a:extLst>
          </p:cNvPr>
          <p:cNvSpPr txBox="1"/>
          <p:nvPr/>
        </p:nvSpPr>
        <p:spPr bwMode="auto">
          <a:xfrm>
            <a:off x="1190654" y="3485346"/>
            <a:ext cx="7334221" cy="1384995"/>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Stop and help fix it</a:t>
            </a:r>
          </a:p>
          <a:p>
            <a:pPr lvl="1" algn="l"/>
            <a:r>
              <a:rPr lang="en-US" sz="2800" dirty="0">
                <a:solidFill>
                  <a:srgbClr val="FFFF00"/>
                </a:solidFill>
              </a:rPr>
              <a:t>If </a:t>
            </a:r>
            <a:r>
              <a:rPr lang="en-US" sz="2800" dirty="0">
                <a:solidFill>
                  <a:schemeClr val="bg1"/>
                </a:solidFill>
                <a:latin typeface="Consolas" panose="020B0609020204030204" pitchFamily="49" charset="0"/>
              </a:rPr>
              <a:t>tail</a:t>
            </a:r>
            <a:r>
              <a:rPr lang="en-US" sz="2800" dirty="0">
                <a:solidFill>
                  <a:srgbClr val="FFFF00"/>
                </a:solidFill>
              </a:rPr>
              <a:t> node has non-</a:t>
            </a:r>
            <a:r>
              <a:rPr lang="en-US" sz="2800" i="1" dirty="0">
                <a:solidFill>
                  <a:srgbClr val="FFFF00"/>
                </a:solidFill>
              </a:rPr>
              <a:t>null</a:t>
            </a:r>
            <a:r>
              <a:rPr lang="en-US" sz="2800" dirty="0">
                <a:solidFill>
                  <a:srgbClr val="FFFF00"/>
                </a:solidFill>
              </a:rPr>
              <a:t> next field</a:t>
            </a:r>
          </a:p>
          <a:p>
            <a:pPr lvl="1" algn="l"/>
            <a:r>
              <a:rPr lang="en-US" sz="2800" dirty="0">
                <a:solidFill>
                  <a:srgbClr val="FFFF00"/>
                </a:solidFill>
              </a:rPr>
              <a:t>CAS the queue’s </a:t>
            </a:r>
            <a:r>
              <a:rPr lang="en-US" sz="2800" dirty="0">
                <a:solidFill>
                  <a:schemeClr val="bg1"/>
                </a:solidFill>
                <a:latin typeface="Consolas" panose="020B0609020204030204" pitchFamily="49" charset="0"/>
              </a:rPr>
              <a:t>tail</a:t>
            </a:r>
            <a:r>
              <a:rPr lang="en-US" sz="2800" dirty="0">
                <a:solidFill>
                  <a:srgbClr val="FFFF00"/>
                </a:solidFill>
              </a:rPr>
              <a:t> field to </a:t>
            </a:r>
            <a:r>
              <a:rPr lang="en-US" sz="2800" dirty="0">
                <a:solidFill>
                  <a:schemeClr val="bg1"/>
                </a:solidFill>
                <a:latin typeface="Consolas" panose="020B0609020204030204" pitchFamily="49" charset="0"/>
                <a:cs typeface="Courier New" panose="02070309020205020404" pitchFamily="49" charset="0"/>
              </a:rPr>
              <a:t>tail.next</a:t>
            </a:r>
          </a:p>
        </p:txBody>
      </p:sp>
      <p:sp>
        <p:nvSpPr>
          <p:cNvPr id="4" name="TextBox 3">
            <a:extLst>
              <a:ext uri="{FF2B5EF4-FFF2-40B4-BE49-F238E27FC236}">
                <a16:creationId xmlns:a16="http://schemas.microsoft.com/office/drawing/2014/main" id="{297AEF0C-C4B9-1E44-E862-A1B7264C81F2}"/>
              </a:ext>
            </a:extLst>
          </p:cNvPr>
          <p:cNvSpPr txBox="1"/>
          <p:nvPr/>
        </p:nvSpPr>
        <p:spPr bwMode="auto">
          <a:xfrm>
            <a:off x="1190654" y="5202179"/>
            <a:ext cx="713419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Like the L-F list </a:t>
            </a:r>
            <a:r>
              <a:rPr lang="en-US" sz="2800">
                <a:solidFill>
                  <a:srgbClr val="FFFF00"/>
                </a:solidFill>
              </a:rPr>
              <a:t>&amp; the universal </a:t>
            </a:r>
            <a:r>
              <a:rPr lang="en-US" sz="2800" dirty="0">
                <a:solidFill>
                  <a:srgbClr val="FFFF00"/>
                </a:solidFill>
              </a:rPr>
              <a:t>construction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2"/>
          <p:cNvSpPr>
            <a:spLocks noGrp="1" noChangeArrowheads="1"/>
          </p:cNvSpPr>
          <p:nvPr>
            <p:ph type="title"/>
          </p:nvPr>
        </p:nvSpPr>
        <p:spPr/>
        <p:txBody>
          <a:bodyPr/>
          <a:lstStyle/>
          <a:p>
            <a:r>
              <a:rPr lang="en-US" dirty="0"/>
              <a:t>When CASs Fail</a:t>
            </a:r>
          </a:p>
        </p:txBody>
      </p:sp>
      <p:sp>
        <p:nvSpPr>
          <p:cNvPr id="101378" name="Footer Placeholder 1"/>
          <p:cNvSpPr>
            <a:spLocks noGrp="1"/>
          </p:cNvSpPr>
          <p:nvPr>
            <p:ph type="ftr" sz="quarter" idx="10"/>
          </p:nvPr>
        </p:nvSpPr>
        <p:spPr>
          <a:noFill/>
        </p:spPr>
        <p:txBody>
          <a:bodyPr/>
          <a:lstStyle/>
          <a:p>
            <a:r>
              <a:rPr lang="en-US" dirty="0"/>
              <a:t>Art of Multiprocessor Programming</a:t>
            </a:r>
          </a:p>
        </p:txBody>
      </p:sp>
      <p:sp>
        <p:nvSpPr>
          <p:cNvPr id="101379" name="Slide Number Placeholder 2"/>
          <p:cNvSpPr>
            <a:spLocks noGrp="1"/>
          </p:cNvSpPr>
          <p:nvPr>
            <p:ph type="sldNum" sz="quarter" idx="11"/>
          </p:nvPr>
        </p:nvSpPr>
        <p:spPr>
          <a:noFill/>
        </p:spPr>
        <p:txBody>
          <a:bodyPr/>
          <a:lstStyle/>
          <a:p>
            <a:fld id="{92E59098-7D41-4D71-9C73-E6554033A0BF}" type="slidenum">
              <a:rPr lang="x-none" smtClean="0">
                <a:cs typeface="Arial" pitchFamily="34" charset="0"/>
              </a:rPr>
              <a:pPr/>
              <a:t>64</a:t>
            </a:fld>
            <a:endParaRPr lang="en-US" dirty="0">
              <a:cs typeface="Arial" pitchFamily="34" charset="0"/>
            </a:endParaRPr>
          </a:p>
        </p:txBody>
      </p:sp>
      <p:sp>
        <p:nvSpPr>
          <p:cNvPr id="10138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788E6CB-6604-416A-9B5F-CB3E6E0CF18C}" type="slidenum">
              <a:rPr lang="x-none" sz="1400">
                <a:solidFill>
                  <a:schemeClr val="tx1"/>
                </a:solidFill>
                <a:latin typeface="Arial" pitchFamily="34" charset="0"/>
                <a:cs typeface="Arial" pitchFamily="34" charset="0"/>
              </a:rPr>
              <a:pPr/>
              <a:t>64</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0F909270-9C06-DB7E-9B35-CD0D31099BB1}"/>
              </a:ext>
            </a:extLst>
          </p:cNvPr>
          <p:cNvSpPr txBox="1"/>
          <p:nvPr/>
        </p:nvSpPr>
        <p:spPr bwMode="auto">
          <a:xfrm>
            <a:off x="933479" y="2380201"/>
            <a:ext cx="5785999" cy="138499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During logical enqueue?</a:t>
            </a:r>
          </a:p>
          <a:p>
            <a:pPr lvl="1" algn="l"/>
            <a:r>
              <a:rPr lang="en-US" sz="2800" dirty="0">
                <a:solidFill>
                  <a:srgbClr val="FFFF00"/>
                </a:solidFill>
              </a:rPr>
              <a:t>Abandon hope, restart</a:t>
            </a:r>
          </a:p>
          <a:p>
            <a:pPr lvl="1" algn="l"/>
            <a:r>
              <a:rPr lang="en-US" sz="2800" dirty="0">
                <a:solidFill>
                  <a:srgbClr val="FFFF00"/>
                </a:solidFill>
              </a:rPr>
              <a:t>Still lock-free (why?)</a:t>
            </a:r>
          </a:p>
        </p:txBody>
      </p:sp>
      <p:sp>
        <p:nvSpPr>
          <p:cNvPr id="3" name="TextBox 3">
            <a:extLst>
              <a:ext uri="{FF2B5EF4-FFF2-40B4-BE49-F238E27FC236}">
                <a16:creationId xmlns:a16="http://schemas.microsoft.com/office/drawing/2014/main" id="{1A256C04-ECB5-E79C-9484-D6FB19CABC9D}"/>
              </a:ext>
            </a:extLst>
          </p:cNvPr>
          <p:cNvSpPr txBox="1"/>
          <p:nvPr/>
        </p:nvSpPr>
        <p:spPr bwMode="auto">
          <a:xfrm>
            <a:off x="933479" y="4232105"/>
            <a:ext cx="5785999"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During physical enqueue?</a:t>
            </a:r>
          </a:p>
          <a:p>
            <a:pPr lvl="1" algn="l"/>
            <a:r>
              <a:rPr lang="en-US" sz="2800" dirty="0">
                <a:solidFill>
                  <a:srgbClr val="FFFF00"/>
                </a:solidFill>
              </a:rPr>
              <a:t>Ignore it and continue (why?)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oter Placeholder 1"/>
          <p:cNvSpPr>
            <a:spLocks noGrp="1"/>
          </p:cNvSpPr>
          <p:nvPr>
            <p:ph type="ftr" sz="quarter" idx="10"/>
          </p:nvPr>
        </p:nvSpPr>
        <p:spPr>
          <a:noFill/>
        </p:spPr>
        <p:txBody>
          <a:bodyPr/>
          <a:lstStyle/>
          <a:p>
            <a:r>
              <a:rPr lang="en-US" dirty="0"/>
              <a:t>Art of Multiprocessor Programming</a:t>
            </a:r>
          </a:p>
        </p:txBody>
      </p:sp>
      <p:sp>
        <p:nvSpPr>
          <p:cNvPr id="102403" name="Slide Number Placeholder 2"/>
          <p:cNvSpPr>
            <a:spLocks noGrp="1"/>
          </p:cNvSpPr>
          <p:nvPr>
            <p:ph type="sldNum" sz="quarter" idx="11"/>
          </p:nvPr>
        </p:nvSpPr>
        <p:spPr>
          <a:noFill/>
        </p:spPr>
        <p:txBody>
          <a:bodyPr/>
          <a:lstStyle/>
          <a:p>
            <a:fld id="{66401B2E-0D46-44D7-A1EF-78050399A987}" type="slidenum">
              <a:rPr lang="x-none" smtClean="0">
                <a:cs typeface="Arial" pitchFamily="34" charset="0"/>
              </a:rPr>
              <a:pPr/>
              <a:t>65</a:t>
            </a:fld>
            <a:endParaRPr lang="en-US" dirty="0">
              <a:cs typeface="Arial" pitchFamily="34" charset="0"/>
            </a:endParaRPr>
          </a:p>
        </p:txBody>
      </p:sp>
      <p:sp>
        <p:nvSpPr>
          <p:cNvPr id="10240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E2AD7A3-5305-4897-8406-6EE76A97BF44}" type="slidenum">
              <a:rPr lang="x-none" sz="1400">
                <a:solidFill>
                  <a:srgbClr val="FFFF00"/>
                </a:solidFill>
                <a:latin typeface="Arial" pitchFamily="34" charset="0"/>
                <a:cs typeface="Arial" pitchFamily="34" charset="0"/>
              </a:rPr>
              <a:pPr/>
              <a:t>65</a:t>
            </a:fld>
            <a:endParaRPr lang="en-US" sz="1400" dirty="0">
              <a:solidFill>
                <a:srgbClr val="FFFF00"/>
              </a:solidFill>
              <a:latin typeface="Arial" pitchFamily="34" charset="0"/>
              <a:cs typeface="Arial" pitchFamily="34" charset="0"/>
            </a:endParaRPr>
          </a:p>
        </p:txBody>
      </p:sp>
      <p:grpSp>
        <p:nvGrpSpPr>
          <p:cNvPr id="102405" name="Group 59"/>
          <p:cNvGrpSpPr>
            <a:grpSpLocks/>
          </p:cNvGrpSpPr>
          <p:nvPr/>
        </p:nvGrpSpPr>
        <p:grpSpPr bwMode="auto">
          <a:xfrm>
            <a:off x="6378575" y="2071688"/>
            <a:ext cx="304800" cy="304800"/>
            <a:chOff x="3894" y="2760"/>
            <a:chExt cx="192" cy="192"/>
          </a:xfrm>
        </p:grpSpPr>
        <p:sp>
          <p:nvSpPr>
            <p:cNvPr id="102449" name="Oval 60"/>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02450" name="Oval 61"/>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675845" name="AutoShape 5"/>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02407" name="Rectangle 6"/>
          <p:cNvSpPr>
            <a:spLocks noGrp="1" noChangeArrowheads="1"/>
          </p:cNvSpPr>
          <p:nvPr>
            <p:ph type="title" idx="4294967295"/>
          </p:nvPr>
        </p:nvSpPr>
        <p:spPr/>
        <p:txBody>
          <a:bodyPr/>
          <a:lstStyle/>
          <a:p>
            <a:r>
              <a:rPr lang="en-US" dirty="0"/>
              <a:t>Dequeuer</a:t>
            </a:r>
          </a:p>
        </p:txBody>
      </p:sp>
      <p:sp>
        <p:nvSpPr>
          <p:cNvPr id="102408" name="Text Box 7"/>
          <p:cNvSpPr txBox="1">
            <a:spLocks noChangeArrowheads="1"/>
          </p:cNvSpPr>
          <p:nvPr/>
        </p:nvSpPr>
        <p:spPr bwMode="auto">
          <a:xfrm>
            <a:off x="173624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02409" name="Text Box 8"/>
          <p:cNvSpPr txBox="1">
            <a:spLocks noChangeArrowheads="1"/>
          </p:cNvSpPr>
          <p:nvPr/>
        </p:nvSpPr>
        <p:spPr bwMode="auto">
          <a:xfrm>
            <a:off x="1757873"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02410" name="Group 9"/>
          <p:cNvGrpSpPr>
            <a:grpSpLocks/>
          </p:cNvGrpSpPr>
          <p:nvPr/>
        </p:nvGrpSpPr>
        <p:grpSpPr bwMode="auto">
          <a:xfrm>
            <a:off x="6380163" y="2071688"/>
            <a:ext cx="304800" cy="304800"/>
            <a:chOff x="3894" y="2760"/>
            <a:chExt cx="192" cy="192"/>
          </a:xfrm>
        </p:grpSpPr>
        <p:sp>
          <p:nvSpPr>
            <p:cNvPr id="102447" name="Oval 10"/>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02448" name="Oval 11"/>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102411" name="Group 28"/>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102438" name="Freeform 2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2439" name="Freeform 3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2440" name="Freeform 31"/>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2441" name="Freeform 3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02442" name="Freeform 3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02443" name="Freeform 3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02444" name="Freeform 35"/>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2445" name="Freeform 36"/>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2446" name="Freeform 37"/>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675878" name="Text Box 38"/>
          <p:cNvSpPr txBox="1">
            <a:spLocks noChangeArrowheads="1"/>
          </p:cNvSpPr>
          <p:nvPr/>
        </p:nvSpPr>
        <p:spPr bwMode="auto">
          <a:xfrm>
            <a:off x="5757863" y="4551363"/>
            <a:ext cx="3386137" cy="519112"/>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Read value</a:t>
            </a:r>
          </a:p>
        </p:txBody>
      </p:sp>
      <p:sp>
        <p:nvSpPr>
          <p:cNvPr id="102413" name="Line 40"/>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102414" name="Group 41"/>
          <p:cNvGrpSpPr>
            <a:grpSpLocks/>
          </p:cNvGrpSpPr>
          <p:nvPr/>
        </p:nvGrpSpPr>
        <p:grpSpPr bwMode="auto">
          <a:xfrm>
            <a:off x="3990975" y="1933575"/>
            <a:ext cx="976313" cy="609600"/>
            <a:chOff x="3417" y="2938"/>
            <a:chExt cx="615" cy="384"/>
          </a:xfrm>
        </p:grpSpPr>
        <p:sp>
          <p:nvSpPr>
            <p:cNvPr id="675882" name="AutoShape 42"/>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02437" name="Line 43"/>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grpSp>
        <p:nvGrpSpPr>
          <p:cNvPr id="102415" name="Group 44"/>
          <p:cNvGrpSpPr>
            <a:grpSpLocks/>
          </p:cNvGrpSpPr>
          <p:nvPr/>
        </p:nvGrpSpPr>
        <p:grpSpPr bwMode="auto">
          <a:xfrm>
            <a:off x="4084638" y="2106613"/>
            <a:ext cx="304800" cy="304800"/>
            <a:chOff x="3894" y="2760"/>
            <a:chExt cx="192" cy="192"/>
          </a:xfrm>
        </p:grpSpPr>
        <p:sp>
          <p:nvSpPr>
            <p:cNvPr id="102434" name="Oval 45"/>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02435" name="Oval 46"/>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675887" name="AutoShape 47"/>
          <p:cNvSpPr>
            <a:spLocks noChangeArrowheads="1"/>
          </p:cNvSpPr>
          <p:nvPr/>
        </p:nvSpPr>
        <p:spPr bwMode="auto">
          <a:xfrm>
            <a:off x="6256338" y="1919288"/>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02417" name="Line 48"/>
          <p:cNvSpPr>
            <a:spLocks noChangeShapeType="1"/>
          </p:cNvSpPr>
          <p:nvPr/>
        </p:nvSpPr>
        <p:spPr bwMode="auto">
          <a:xfrm>
            <a:off x="6745288" y="1919288"/>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02418" name="Line 49"/>
          <p:cNvSpPr>
            <a:spLocks noChangeShapeType="1"/>
          </p:cNvSpPr>
          <p:nvPr/>
        </p:nvSpPr>
        <p:spPr bwMode="auto">
          <a:xfrm>
            <a:off x="4716463" y="2224088"/>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102419" name="Group 50"/>
          <p:cNvGrpSpPr>
            <a:grpSpLocks/>
          </p:cNvGrpSpPr>
          <p:nvPr/>
        </p:nvGrpSpPr>
        <p:grpSpPr bwMode="auto">
          <a:xfrm>
            <a:off x="7385050" y="2943225"/>
            <a:ext cx="976313" cy="609600"/>
            <a:chOff x="3417" y="2938"/>
            <a:chExt cx="615" cy="384"/>
          </a:xfrm>
        </p:grpSpPr>
        <p:sp>
          <p:nvSpPr>
            <p:cNvPr id="675891" name="AutoShape 51"/>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02433" name="Line 52"/>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sp>
        <p:nvSpPr>
          <p:cNvPr id="102420" name="Freeform 53"/>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102421" name="Freeform 54"/>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102422" name="Group 55"/>
          <p:cNvGrpSpPr>
            <a:grpSpLocks/>
          </p:cNvGrpSpPr>
          <p:nvPr/>
        </p:nvGrpSpPr>
        <p:grpSpPr bwMode="auto">
          <a:xfrm>
            <a:off x="7512050" y="3127375"/>
            <a:ext cx="304800" cy="304800"/>
            <a:chOff x="3894" y="2760"/>
            <a:chExt cx="192" cy="192"/>
          </a:xfrm>
        </p:grpSpPr>
        <p:sp>
          <p:nvSpPr>
            <p:cNvPr id="102430" name="Oval 56"/>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02431" name="Oval 57"/>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102423" name="Group 65"/>
          <p:cNvGrpSpPr>
            <a:grpSpLocks/>
          </p:cNvGrpSpPr>
          <p:nvPr/>
        </p:nvGrpSpPr>
        <p:grpSpPr bwMode="auto">
          <a:xfrm>
            <a:off x="6356350" y="2108200"/>
            <a:ext cx="304800" cy="304800"/>
            <a:chOff x="3894" y="2760"/>
            <a:chExt cx="192" cy="192"/>
          </a:xfrm>
        </p:grpSpPr>
        <p:sp>
          <p:nvSpPr>
            <p:cNvPr id="102428" name="Oval 6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02429" name="Oval 6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10" name="Group 62"/>
          <p:cNvGrpSpPr>
            <a:grpSpLocks/>
          </p:cNvGrpSpPr>
          <p:nvPr/>
        </p:nvGrpSpPr>
        <p:grpSpPr bwMode="auto">
          <a:xfrm>
            <a:off x="6365875" y="2106613"/>
            <a:ext cx="304800" cy="304800"/>
            <a:chOff x="3894" y="2760"/>
            <a:chExt cx="192" cy="192"/>
          </a:xfrm>
          <a:effectLst>
            <a:glow rad="101600">
              <a:schemeClr val="accent3">
                <a:satMod val="175000"/>
                <a:alpha val="40000"/>
              </a:schemeClr>
            </a:glow>
          </a:effectLst>
        </p:grpSpPr>
        <p:sp>
          <p:nvSpPr>
            <p:cNvPr id="102426" name="Oval 63"/>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02427" name="Oval 64"/>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675879" name="AutoShape 39"/>
          <p:cNvSpPr>
            <a:spLocks noChangeArrowheads="1"/>
          </p:cNvSpPr>
          <p:nvPr/>
        </p:nvSpPr>
        <p:spPr bwMode="auto">
          <a:xfrm flipH="1">
            <a:off x="5988050" y="1846263"/>
            <a:ext cx="911225" cy="784225"/>
          </a:xfrm>
          <a:prstGeom prst="wedgeRoundRectCallout">
            <a:avLst>
              <a:gd name="adj1" fmla="val 82574"/>
              <a:gd name="adj2" fmla="val 348782"/>
              <a:gd name="adj3" fmla="val 16667"/>
            </a:avLst>
          </a:prstGeom>
          <a:noFill/>
          <a:ln w="38100" algn="ctr">
            <a:solidFill>
              <a:srgbClr val="FF0000"/>
            </a:solidFill>
            <a:prstDash val="dash"/>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75878"/>
                                        </p:tgtEl>
                                        <p:attrNameLst>
                                          <p:attrName>style.visibility</p:attrName>
                                        </p:attrNameLst>
                                      </p:cBhvr>
                                      <p:to>
                                        <p:strVal val="visible"/>
                                      </p:to>
                                    </p:set>
                                    <p:animEffect transition="in" filter="blinds(horizontal)">
                                      <p:cBhvr>
                                        <p:cTn id="7" dur="500"/>
                                        <p:tgtEl>
                                          <p:spTgt spid="67587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75879"/>
                                        </p:tgtEl>
                                        <p:attrNameLst>
                                          <p:attrName>style.visibility</p:attrName>
                                        </p:attrNameLst>
                                      </p:cBhvr>
                                      <p:to>
                                        <p:strVal val="visible"/>
                                      </p:to>
                                    </p:set>
                                    <p:animEffect transition="in" filter="blinds(horizontal)">
                                      <p:cBhvr>
                                        <p:cTn id="11" dur="500"/>
                                        <p:tgtEl>
                                          <p:spTgt spid="675879"/>
                                        </p:tgtEl>
                                      </p:cBhvr>
                                    </p:animEffec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2.77778E-6 -3.43201E-6 C 0.01996 0.09436 0.03993 0.18872 0.04149 0.24908 C 0.04305 0.30921 0.02604 0.33534 0.0092 0.36147 " pathEditMode="relative" rAng="0" ptsTypes="aaA">
                                      <p:cBhvr>
                                        <p:cTn id="15" dur="2000" fill="hold"/>
                                        <p:tgtEl>
                                          <p:spTgt spid="10"/>
                                        </p:tgtEl>
                                        <p:attrNameLst>
                                          <p:attrName>ppt_x</p:attrName>
                                          <p:attrName>ppt_y</p:attrName>
                                        </p:attrNameLst>
                                      </p:cBhvr>
                                      <p:rCtr x="2200" y="181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8" grpId="0"/>
      <p:bldP spid="67587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Footer Placeholder 1"/>
          <p:cNvSpPr>
            <a:spLocks noGrp="1"/>
          </p:cNvSpPr>
          <p:nvPr>
            <p:ph type="ftr" sz="quarter" idx="10"/>
          </p:nvPr>
        </p:nvSpPr>
        <p:spPr>
          <a:noFill/>
        </p:spPr>
        <p:txBody>
          <a:bodyPr/>
          <a:lstStyle/>
          <a:p>
            <a:r>
              <a:rPr lang="en-US" dirty="0"/>
              <a:t>Art of Multiprocessor Programming</a:t>
            </a:r>
          </a:p>
        </p:txBody>
      </p:sp>
      <p:sp>
        <p:nvSpPr>
          <p:cNvPr id="103427" name="Slide Number Placeholder 2"/>
          <p:cNvSpPr>
            <a:spLocks noGrp="1"/>
          </p:cNvSpPr>
          <p:nvPr>
            <p:ph type="sldNum" sz="quarter" idx="11"/>
          </p:nvPr>
        </p:nvSpPr>
        <p:spPr>
          <a:noFill/>
        </p:spPr>
        <p:txBody>
          <a:bodyPr/>
          <a:lstStyle/>
          <a:p>
            <a:fld id="{7B54EE04-9CB3-4538-84F2-CE1F8F5B67A0}" type="slidenum">
              <a:rPr lang="x-none" smtClean="0"/>
              <a:pPr/>
              <a:t>66</a:t>
            </a:fld>
            <a:endParaRPr lang="en-US" dirty="0"/>
          </a:p>
        </p:txBody>
      </p:sp>
      <p:sp>
        <p:nvSpPr>
          <p:cNvPr id="10342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7037E561-7F31-496D-B278-B3B9719F60B3}" type="slidenum">
              <a:rPr lang="x-none" sz="1400">
                <a:solidFill>
                  <a:srgbClr val="FFFF00"/>
                </a:solidFill>
                <a:latin typeface="Arial" pitchFamily="34" charset="0"/>
                <a:cs typeface="Arial" pitchFamily="34" charset="0"/>
              </a:rPr>
              <a:pPr/>
              <a:t>66</a:t>
            </a:fld>
            <a:endParaRPr lang="en-US" sz="1400" dirty="0">
              <a:solidFill>
                <a:srgbClr val="FFFF00"/>
              </a:solidFill>
              <a:latin typeface="Arial" pitchFamily="34" charset="0"/>
              <a:cs typeface="Arial" pitchFamily="34" charset="0"/>
            </a:endParaRPr>
          </a:p>
        </p:txBody>
      </p:sp>
      <p:sp>
        <p:nvSpPr>
          <p:cNvPr id="677890"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3430" name="Rectangle 3"/>
          <p:cNvSpPr>
            <a:spLocks noGrp="1" noChangeArrowheads="1"/>
          </p:cNvSpPr>
          <p:nvPr>
            <p:ph type="title" idx="4294967295"/>
          </p:nvPr>
        </p:nvSpPr>
        <p:spPr/>
        <p:txBody>
          <a:bodyPr/>
          <a:lstStyle/>
          <a:p>
            <a:r>
              <a:rPr lang="en-US" dirty="0"/>
              <a:t>Dequeuer</a:t>
            </a:r>
          </a:p>
        </p:txBody>
      </p:sp>
      <p:sp>
        <p:nvSpPr>
          <p:cNvPr id="103431" name="Text Box 4"/>
          <p:cNvSpPr txBox="1">
            <a:spLocks noChangeArrowheads="1"/>
          </p:cNvSpPr>
          <p:nvPr/>
        </p:nvSpPr>
        <p:spPr bwMode="auto">
          <a:xfrm>
            <a:off x="173624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03432" name="Text Box 5"/>
          <p:cNvSpPr txBox="1">
            <a:spLocks noChangeArrowheads="1"/>
          </p:cNvSpPr>
          <p:nvPr/>
        </p:nvSpPr>
        <p:spPr bwMode="auto">
          <a:xfrm>
            <a:off x="1757873"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03433" name="Group 6"/>
          <p:cNvGrpSpPr>
            <a:grpSpLocks/>
          </p:cNvGrpSpPr>
          <p:nvPr/>
        </p:nvGrpSpPr>
        <p:grpSpPr bwMode="auto">
          <a:xfrm>
            <a:off x="6538913" y="4643438"/>
            <a:ext cx="304800" cy="304800"/>
            <a:chOff x="3894" y="2760"/>
            <a:chExt cx="192" cy="192"/>
          </a:xfrm>
          <a:effectLst>
            <a:glow rad="101600">
              <a:schemeClr val="accent3">
                <a:satMod val="175000"/>
                <a:alpha val="40000"/>
              </a:schemeClr>
            </a:glow>
          </a:effectLst>
        </p:grpSpPr>
        <p:sp>
          <p:nvSpPr>
            <p:cNvPr id="103469" name="Oval 7"/>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3470" name="Oval 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77923" name="Text Box 35"/>
          <p:cNvSpPr txBox="1">
            <a:spLocks noChangeArrowheads="1"/>
          </p:cNvSpPr>
          <p:nvPr/>
        </p:nvSpPr>
        <p:spPr bwMode="auto">
          <a:xfrm>
            <a:off x="5461000" y="239713"/>
            <a:ext cx="3386138" cy="946150"/>
          </a:xfrm>
          <a:prstGeom prst="rect">
            <a:avLst/>
          </a:prstGeom>
          <a:noFill/>
          <a:ln w="38100" algn="ctr">
            <a:noFill/>
            <a:miter lim="800000"/>
            <a:headEnd/>
            <a:tailEnd/>
          </a:ln>
        </p:spPr>
        <p:txBody>
          <a:bodyPr>
            <a:spAutoFit/>
          </a:bodyPr>
          <a:lstStyle/>
          <a:p>
            <a:pPr algn="ctr"/>
            <a:r>
              <a:rPr lang="en-US" sz="2800" dirty="0">
                <a:solidFill>
                  <a:srgbClr val="FFFF00"/>
                </a:solidFill>
                <a:latin typeface="Arial" pitchFamily="34" charset="0"/>
                <a:cs typeface="Arial" pitchFamily="34" charset="0"/>
              </a:rPr>
              <a:t>Make first Node new sentinel</a:t>
            </a:r>
          </a:p>
        </p:txBody>
      </p:sp>
      <p:sp>
        <p:nvSpPr>
          <p:cNvPr id="677925" name="Line 37"/>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4" name="Group 38"/>
          <p:cNvGrpSpPr>
            <a:grpSpLocks/>
          </p:cNvGrpSpPr>
          <p:nvPr/>
        </p:nvGrpSpPr>
        <p:grpSpPr bwMode="auto">
          <a:xfrm>
            <a:off x="3990975" y="1933575"/>
            <a:ext cx="976313" cy="609600"/>
            <a:chOff x="3417" y="2938"/>
            <a:chExt cx="615" cy="384"/>
          </a:xfrm>
        </p:grpSpPr>
        <p:sp>
          <p:nvSpPr>
            <p:cNvPr id="677927" name="AutoShape 39"/>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3459" name="Line 40"/>
            <p:cNvSpPr>
              <a:spLocks noChangeShapeType="1"/>
            </p:cNvSpPr>
            <p:nvPr/>
          </p:nvSpPr>
          <p:spPr bwMode="auto">
            <a:xfrm>
              <a:off x="3725" y="2938"/>
              <a:ext cx="0" cy="384"/>
            </a:xfrm>
            <a:prstGeom prst="line">
              <a:avLst/>
            </a:prstGeom>
            <a:noFill/>
            <a:ln w="38100">
              <a:solidFill>
                <a:schemeClr val="tx1"/>
              </a:solidFill>
              <a:round/>
              <a:headEnd/>
              <a:tailEnd/>
            </a:ln>
          </p:spPr>
          <p:txBody>
            <a:bodyPr/>
            <a:lstStyle/>
            <a:p>
              <a:endParaRPr lang="en-US" dirty="0">
                <a:latin typeface="Arial" pitchFamily="34" charset="0"/>
                <a:cs typeface="Arial" pitchFamily="34" charset="0"/>
              </a:endParaRPr>
            </a:p>
          </p:txBody>
        </p:sp>
      </p:grpSp>
      <p:grpSp>
        <p:nvGrpSpPr>
          <p:cNvPr id="103438" name="Group 41"/>
          <p:cNvGrpSpPr>
            <a:grpSpLocks/>
          </p:cNvGrpSpPr>
          <p:nvPr/>
        </p:nvGrpSpPr>
        <p:grpSpPr bwMode="auto">
          <a:xfrm>
            <a:off x="6256338" y="1919288"/>
            <a:ext cx="976312" cy="609600"/>
            <a:chOff x="3417" y="2938"/>
            <a:chExt cx="615" cy="384"/>
          </a:xfrm>
        </p:grpSpPr>
        <p:sp>
          <p:nvSpPr>
            <p:cNvPr id="677930" name="AutoShape 42"/>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3457" name="Line 43"/>
            <p:cNvSpPr>
              <a:spLocks noChangeShapeType="1"/>
            </p:cNvSpPr>
            <p:nvPr/>
          </p:nvSpPr>
          <p:spPr bwMode="auto">
            <a:xfrm>
              <a:off x="3725" y="2938"/>
              <a:ext cx="0" cy="384"/>
            </a:xfrm>
            <a:prstGeom prst="line">
              <a:avLst/>
            </a:prstGeom>
            <a:noFill/>
            <a:ln w="38100">
              <a:solidFill>
                <a:schemeClr val="tx1"/>
              </a:solidFill>
              <a:round/>
              <a:headEnd/>
              <a:tailEnd/>
            </a:ln>
          </p:spPr>
          <p:txBody>
            <a:bodyPr/>
            <a:lstStyle/>
            <a:p>
              <a:endParaRPr lang="en-US" dirty="0">
                <a:latin typeface="Arial" pitchFamily="34" charset="0"/>
                <a:cs typeface="Arial" pitchFamily="34" charset="0"/>
              </a:endParaRPr>
            </a:p>
          </p:txBody>
        </p:sp>
      </p:grpSp>
      <p:sp>
        <p:nvSpPr>
          <p:cNvPr id="677932" name="Line 44"/>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3440" name="Group 45"/>
          <p:cNvGrpSpPr>
            <a:grpSpLocks/>
          </p:cNvGrpSpPr>
          <p:nvPr/>
        </p:nvGrpSpPr>
        <p:grpSpPr bwMode="auto">
          <a:xfrm>
            <a:off x="7385050" y="2943225"/>
            <a:ext cx="976313" cy="609600"/>
            <a:chOff x="3417" y="2938"/>
            <a:chExt cx="615" cy="384"/>
          </a:xfrm>
        </p:grpSpPr>
        <p:sp>
          <p:nvSpPr>
            <p:cNvPr id="677934" name="AutoShape 46"/>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3455" name="Line 47"/>
            <p:cNvSpPr>
              <a:spLocks noChangeShapeType="1"/>
            </p:cNvSpPr>
            <p:nvPr/>
          </p:nvSpPr>
          <p:spPr bwMode="auto">
            <a:xfrm>
              <a:off x="3725" y="2938"/>
              <a:ext cx="0" cy="384"/>
            </a:xfrm>
            <a:prstGeom prst="line">
              <a:avLst/>
            </a:prstGeom>
            <a:noFill/>
            <a:ln w="38100">
              <a:solidFill>
                <a:schemeClr val="tx1"/>
              </a:solidFill>
              <a:round/>
              <a:headEnd/>
              <a:tailEnd/>
            </a:ln>
          </p:spPr>
          <p:txBody>
            <a:bodyPr/>
            <a:lstStyle/>
            <a:p>
              <a:endParaRPr lang="en-US" dirty="0">
                <a:latin typeface="Arial" pitchFamily="34" charset="0"/>
                <a:cs typeface="Arial" pitchFamily="34" charset="0"/>
              </a:endParaRPr>
            </a:p>
          </p:txBody>
        </p:sp>
      </p:grpSp>
      <p:sp>
        <p:nvSpPr>
          <p:cNvPr id="103441" name="Freeform 48"/>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3442" name="Freeform 49"/>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7" name="Group 50"/>
          <p:cNvGrpSpPr>
            <a:grpSpLocks/>
          </p:cNvGrpSpPr>
          <p:nvPr/>
        </p:nvGrpSpPr>
        <p:grpSpPr bwMode="auto">
          <a:xfrm>
            <a:off x="4084638" y="2106613"/>
            <a:ext cx="304800" cy="304800"/>
            <a:chOff x="3894" y="2760"/>
            <a:chExt cx="192" cy="192"/>
          </a:xfrm>
        </p:grpSpPr>
        <p:sp>
          <p:nvSpPr>
            <p:cNvPr id="103452" name="Oval 51"/>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3453" name="Oval 52"/>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77941" name="Freeform 53"/>
          <p:cNvSpPr>
            <a:spLocks/>
          </p:cNvSpPr>
          <p:nvPr/>
        </p:nvSpPr>
        <p:spPr bwMode="auto">
          <a:xfrm>
            <a:off x="2547938" y="1736725"/>
            <a:ext cx="3522662" cy="482600"/>
          </a:xfrm>
          <a:custGeom>
            <a:avLst/>
            <a:gdLst>
              <a:gd name="T0" fmla="*/ 0 w 2219"/>
              <a:gd name="T1" fmla="*/ 2147483647 h 304"/>
              <a:gd name="T2" fmla="*/ 2147483647 w 2219"/>
              <a:gd name="T3" fmla="*/ 2147483647 h 304"/>
              <a:gd name="T4" fmla="*/ 2147483647 w 2219"/>
              <a:gd name="T5" fmla="*/ 2147483647 h 304"/>
              <a:gd name="T6" fmla="*/ 2147483647 w 2219"/>
              <a:gd name="T7" fmla="*/ 2147483647 h 304"/>
              <a:gd name="T8" fmla="*/ 2147483647 w 2219"/>
              <a:gd name="T9" fmla="*/ 2147483647 h 304"/>
              <a:gd name="T10" fmla="*/ 0 60000 65536"/>
              <a:gd name="T11" fmla="*/ 0 60000 65536"/>
              <a:gd name="T12" fmla="*/ 0 60000 65536"/>
              <a:gd name="T13" fmla="*/ 0 60000 65536"/>
              <a:gd name="T14" fmla="*/ 0 60000 65536"/>
              <a:gd name="T15" fmla="*/ 0 w 2219"/>
              <a:gd name="T16" fmla="*/ 0 h 304"/>
              <a:gd name="T17" fmla="*/ 2219 w 2219"/>
              <a:gd name="T18" fmla="*/ 304 h 304"/>
            </a:gdLst>
            <a:ahLst/>
            <a:cxnLst>
              <a:cxn ang="T10">
                <a:pos x="T0" y="T1"/>
              </a:cxn>
              <a:cxn ang="T11">
                <a:pos x="T2" y="T3"/>
              </a:cxn>
              <a:cxn ang="T12">
                <a:pos x="T4" y="T5"/>
              </a:cxn>
              <a:cxn ang="T13">
                <a:pos x="T6" y="T7"/>
              </a:cxn>
              <a:cxn ang="T14">
                <a:pos x="T8" y="T9"/>
              </a:cxn>
            </a:cxnLst>
            <a:rect l="T15" t="T16" r="T17" b="T18"/>
            <a:pathLst>
              <a:path w="2219" h="304">
                <a:moveTo>
                  <a:pt x="0" y="304"/>
                </a:moveTo>
                <a:cubicBezTo>
                  <a:pt x="41" y="293"/>
                  <a:pt x="82" y="283"/>
                  <a:pt x="180" y="237"/>
                </a:cubicBezTo>
                <a:cubicBezTo>
                  <a:pt x="278" y="191"/>
                  <a:pt x="308" y="60"/>
                  <a:pt x="586" y="30"/>
                </a:cubicBezTo>
                <a:cubicBezTo>
                  <a:pt x="864" y="0"/>
                  <a:pt x="1579" y="16"/>
                  <a:pt x="1851" y="58"/>
                </a:cubicBezTo>
                <a:cubicBezTo>
                  <a:pt x="2123" y="100"/>
                  <a:pt x="2171" y="192"/>
                  <a:pt x="2219" y="285"/>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3445" name="Group 54"/>
          <p:cNvGrpSpPr>
            <a:grpSpLocks/>
          </p:cNvGrpSpPr>
          <p:nvPr/>
        </p:nvGrpSpPr>
        <p:grpSpPr bwMode="auto">
          <a:xfrm>
            <a:off x="7512050" y="3127375"/>
            <a:ext cx="304800" cy="304800"/>
            <a:chOff x="3894" y="2760"/>
            <a:chExt cx="192" cy="192"/>
          </a:xfrm>
        </p:grpSpPr>
        <p:sp>
          <p:nvSpPr>
            <p:cNvPr id="103450" name="Oval 55"/>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3451" name="Oval 56"/>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03446" name="Group 57"/>
          <p:cNvGrpSpPr>
            <a:grpSpLocks/>
          </p:cNvGrpSpPr>
          <p:nvPr/>
        </p:nvGrpSpPr>
        <p:grpSpPr bwMode="auto">
          <a:xfrm>
            <a:off x="6356350" y="2108200"/>
            <a:ext cx="304800" cy="304800"/>
            <a:chOff x="3894" y="2760"/>
            <a:chExt cx="192" cy="192"/>
          </a:xfrm>
        </p:grpSpPr>
        <p:sp>
          <p:nvSpPr>
            <p:cNvPr id="103448" name="Oval 58"/>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3449" name="Oval 59"/>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77948" name="AutoShape 60"/>
          <p:cNvSpPr>
            <a:spLocks noChangeArrowheads="1"/>
          </p:cNvSpPr>
          <p:nvPr/>
        </p:nvSpPr>
        <p:spPr bwMode="auto">
          <a:xfrm>
            <a:off x="1704975" y="1574800"/>
            <a:ext cx="1492250" cy="1325563"/>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grpSp>
        <p:nvGrpSpPr>
          <p:cNvPr id="2" name="Group 28">
            <a:extLst>
              <a:ext uri="{FF2B5EF4-FFF2-40B4-BE49-F238E27FC236}">
                <a16:creationId xmlns:a16="http://schemas.microsoft.com/office/drawing/2014/main" id="{6A4FAE3D-B9A3-C39E-588E-7647B3535E35}"/>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595BEB88-FA88-F3A3-B848-24EC2AC08B0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0">
              <a:extLst>
                <a:ext uri="{FF2B5EF4-FFF2-40B4-BE49-F238E27FC236}">
                  <a16:creationId xmlns:a16="http://schemas.microsoft.com/office/drawing/2014/main" id="{8D4558E4-E047-569C-5F22-6F475C16E60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31">
              <a:extLst>
                <a:ext uri="{FF2B5EF4-FFF2-40B4-BE49-F238E27FC236}">
                  <a16:creationId xmlns:a16="http://schemas.microsoft.com/office/drawing/2014/main" id="{B3B450A4-C536-3605-20F7-12069C41A045}"/>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 name="Freeform 32">
              <a:extLst>
                <a:ext uri="{FF2B5EF4-FFF2-40B4-BE49-F238E27FC236}">
                  <a16:creationId xmlns:a16="http://schemas.microsoft.com/office/drawing/2014/main" id="{4AB340FA-119E-0DBF-2A13-69D0087C0A6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33">
              <a:extLst>
                <a:ext uri="{FF2B5EF4-FFF2-40B4-BE49-F238E27FC236}">
                  <a16:creationId xmlns:a16="http://schemas.microsoft.com/office/drawing/2014/main" id="{3F92AA7D-3153-0C3B-EB03-2B672401013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0" name="Freeform 34">
              <a:extLst>
                <a:ext uri="{FF2B5EF4-FFF2-40B4-BE49-F238E27FC236}">
                  <a16:creationId xmlns:a16="http://schemas.microsoft.com/office/drawing/2014/main" id="{14E9B73A-A022-93DB-B0B0-D16D378F3DA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1" name="Freeform 35">
              <a:extLst>
                <a:ext uri="{FF2B5EF4-FFF2-40B4-BE49-F238E27FC236}">
                  <a16:creationId xmlns:a16="http://schemas.microsoft.com/office/drawing/2014/main" id="{7AEE4B03-D872-F521-BA05-A1E336BE45C8}"/>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 name="Freeform 36">
              <a:extLst>
                <a:ext uri="{FF2B5EF4-FFF2-40B4-BE49-F238E27FC236}">
                  <a16:creationId xmlns:a16="http://schemas.microsoft.com/office/drawing/2014/main" id="{AA59D075-8776-5CF7-F1AD-A799D8C15AE9}"/>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3" name="Freeform 37">
              <a:extLst>
                <a:ext uri="{FF2B5EF4-FFF2-40B4-BE49-F238E27FC236}">
                  <a16:creationId xmlns:a16="http://schemas.microsoft.com/office/drawing/2014/main" id="{018D2450-8C76-0BC4-1633-BAC8A5062177}"/>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77923"/>
                                        </p:tgtEl>
                                        <p:attrNameLst>
                                          <p:attrName>style.visibility</p:attrName>
                                        </p:attrNameLst>
                                      </p:cBhvr>
                                      <p:to>
                                        <p:strVal val="visible"/>
                                      </p:to>
                                    </p:set>
                                    <p:animEffect transition="in" filter="blinds(horizontal)">
                                      <p:cBhvr>
                                        <p:cTn id="7" dur="500"/>
                                        <p:tgtEl>
                                          <p:spTgt spid="67792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77948"/>
                                        </p:tgtEl>
                                        <p:attrNameLst>
                                          <p:attrName>style.visibility</p:attrName>
                                        </p:attrNameLst>
                                      </p:cBhvr>
                                      <p:to>
                                        <p:strVal val="visible"/>
                                      </p:to>
                                    </p:set>
                                    <p:animEffect transition="in" filter="blinds(horizontal)">
                                      <p:cBhvr>
                                        <p:cTn id="11" dur="500"/>
                                        <p:tgtEl>
                                          <p:spTgt spid="677948"/>
                                        </p:tgtEl>
                                      </p:cBhvr>
                                    </p:animEffect>
                                  </p:childTnLst>
                                </p:cTn>
                              </p:par>
                            </p:childTnLst>
                          </p:cTn>
                        </p:par>
                        <p:par>
                          <p:cTn id="12" fill="hold">
                            <p:stCondLst>
                              <p:cond delay="1000"/>
                            </p:stCondLst>
                            <p:childTnLst>
                              <p:par>
                                <p:cTn id="13" presetID="3" presetClass="exit" presetSubtype="10" fill="hold" grpId="1" nodeType="afterEffect">
                                  <p:stCondLst>
                                    <p:cond delay="0"/>
                                  </p:stCondLst>
                                  <p:childTnLst>
                                    <p:animEffect transition="out" filter="blinds(horizontal)">
                                      <p:cBhvr>
                                        <p:cTn id="14" dur="500"/>
                                        <p:tgtEl>
                                          <p:spTgt spid="677948"/>
                                        </p:tgtEl>
                                      </p:cBhvr>
                                    </p:animEffect>
                                    <p:set>
                                      <p:cBhvr>
                                        <p:cTn id="15" dur="1" fill="hold">
                                          <p:stCondLst>
                                            <p:cond delay="499"/>
                                          </p:stCondLst>
                                        </p:cTn>
                                        <p:tgtEl>
                                          <p:spTgt spid="677948"/>
                                        </p:tgtEl>
                                        <p:attrNameLst>
                                          <p:attrName>style.visibility</p:attrName>
                                        </p:attrNameLst>
                                      </p:cBhvr>
                                      <p:to>
                                        <p:strVal val="hidden"/>
                                      </p:to>
                                    </p:set>
                                  </p:childTnLst>
                                </p:cTn>
                              </p:par>
                            </p:childTnLst>
                          </p:cTn>
                        </p:par>
                        <p:par>
                          <p:cTn id="16" fill="hold">
                            <p:stCondLst>
                              <p:cond delay="1500"/>
                            </p:stCondLst>
                            <p:childTnLst>
                              <p:par>
                                <p:cTn id="17" presetID="3" presetClass="exit" presetSubtype="10" fill="hold" grpId="0" nodeType="afterEffect">
                                  <p:stCondLst>
                                    <p:cond delay="0"/>
                                  </p:stCondLst>
                                  <p:childTnLst>
                                    <p:animEffect transition="out" filter="blinds(horizontal)">
                                      <p:cBhvr>
                                        <p:cTn id="18" dur="500"/>
                                        <p:tgtEl>
                                          <p:spTgt spid="677925"/>
                                        </p:tgtEl>
                                      </p:cBhvr>
                                    </p:animEffect>
                                    <p:set>
                                      <p:cBhvr>
                                        <p:cTn id="19" dur="1" fill="hold">
                                          <p:stCondLst>
                                            <p:cond delay="499"/>
                                          </p:stCondLst>
                                        </p:cTn>
                                        <p:tgtEl>
                                          <p:spTgt spid="677925"/>
                                        </p:tgtEl>
                                        <p:attrNameLst>
                                          <p:attrName>style.visibility</p:attrName>
                                        </p:attrNameLst>
                                      </p:cBhvr>
                                      <p:to>
                                        <p:strVal val="hidden"/>
                                      </p:to>
                                    </p:se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677941"/>
                                        </p:tgtEl>
                                        <p:attrNameLst>
                                          <p:attrName>style.visibility</p:attrName>
                                        </p:attrNameLst>
                                      </p:cBhvr>
                                      <p:to>
                                        <p:strVal val="visible"/>
                                      </p:to>
                                    </p:set>
                                    <p:animEffect transition="in" filter="blinds(horizontal)">
                                      <p:cBhvr>
                                        <p:cTn id="23" dur="500"/>
                                        <p:tgtEl>
                                          <p:spTgt spid="677941"/>
                                        </p:tgtEl>
                                      </p:cBhvr>
                                    </p:animEffect>
                                  </p:childTnLst>
                                </p:cTn>
                              </p:par>
                            </p:childTnLst>
                          </p:cTn>
                        </p:par>
                        <p:par>
                          <p:cTn id="24" fill="hold">
                            <p:stCondLst>
                              <p:cond delay="2500"/>
                            </p:stCondLst>
                            <p:childTnLst>
                              <p:par>
                                <p:cTn id="25" presetID="3" presetClass="exit" presetSubtype="10" fill="hold" nodeType="afterEffect">
                                  <p:stCondLst>
                                    <p:cond delay="0"/>
                                  </p:stCondLst>
                                  <p:childTnLst>
                                    <p:animEffect transition="out" filter="blinds(horizontal)">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par>
                                <p:cTn id="28" presetID="3" presetClass="exit" presetSubtype="10" fill="hold" grpId="0" nodeType="withEffect">
                                  <p:stCondLst>
                                    <p:cond delay="0"/>
                                  </p:stCondLst>
                                  <p:childTnLst>
                                    <p:animEffect transition="out" filter="blinds(horizontal)">
                                      <p:cBhvr>
                                        <p:cTn id="29" dur="500"/>
                                        <p:tgtEl>
                                          <p:spTgt spid="677932"/>
                                        </p:tgtEl>
                                      </p:cBhvr>
                                    </p:animEffect>
                                    <p:set>
                                      <p:cBhvr>
                                        <p:cTn id="30" dur="1" fill="hold">
                                          <p:stCondLst>
                                            <p:cond delay="499"/>
                                          </p:stCondLst>
                                        </p:cTn>
                                        <p:tgtEl>
                                          <p:spTgt spid="677932"/>
                                        </p:tgtEl>
                                        <p:attrNameLst>
                                          <p:attrName>style.visibility</p:attrName>
                                        </p:attrNameLst>
                                      </p:cBhvr>
                                      <p:to>
                                        <p:strVal val="hidden"/>
                                      </p:to>
                                    </p:set>
                                  </p:childTnLst>
                                </p:cTn>
                              </p:par>
                              <p:par>
                                <p:cTn id="31" presetID="3" presetClass="exit" presetSubtype="10" fill="hold" nodeType="withEffect">
                                  <p:stCondLst>
                                    <p:cond delay="0"/>
                                  </p:stCondLst>
                                  <p:childTnLst>
                                    <p:animEffect transition="out" filter="blinds(horizontal)">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7923" grpId="0"/>
      <p:bldP spid="677925" grpId="0" animBg="1"/>
      <p:bldP spid="677932" grpId="0" animBg="1"/>
      <p:bldP spid="677941" grpId="0" animBg="1"/>
      <p:bldP spid="677948" grpId="0" animBg="1"/>
      <p:bldP spid="677948" grpId="1"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2"/>
          <p:cNvSpPr>
            <a:spLocks noGrp="1" noChangeArrowheads="1"/>
          </p:cNvSpPr>
          <p:nvPr>
            <p:ph type="title"/>
          </p:nvPr>
        </p:nvSpPr>
        <p:spPr/>
        <p:txBody>
          <a:bodyPr/>
          <a:lstStyle/>
          <a:p>
            <a:r>
              <a:rPr lang="en-US" dirty="0"/>
              <a:t>Memory Reuse?</a:t>
            </a:r>
          </a:p>
        </p:txBody>
      </p:sp>
      <p:sp>
        <p:nvSpPr>
          <p:cNvPr id="104450" name="Footer Placeholder 1"/>
          <p:cNvSpPr>
            <a:spLocks noGrp="1"/>
          </p:cNvSpPr>
          <p:nvPr>
            <p:ph type="ftr" sz="quarter" idx="10"/>
          </p:nvPr>
        </p:nvSpPr>
        <p:spPr>
          <a:noFill/>
        </p:spPr>
        <p:txBody>
          <a:bodyPr/>
          <a:lstStyle/>
          <a:p>
            <a:r>
              <a:rPr lang="en-US" dirty="0"/>
              <a:t>Art of Multiprocessor Programming</a:t>
            </a:r>
          </a:p>
        </p:txBody>
      </p:sp>
      <p:sp>
        <p:nvSpPr>
          <p:cNvPr id="104451" name="Slide Number Placeholder 2"/>
          <p:cNvSpPr>
            <a:spLocks noGrp="1"/>
          </p:cNvSpPr>
          <p:nvPr>
            <p:ph type="sldNum" sz="quarter" idx="11"/>
          </p:nvPr>
        </p:nvSpPr>
        <p:spPr>
          <a:noFill/>
        </p:spPr>
        <p:txBody>
          <a:bodyPr/>
          <a:lstStyle/>
          <a:p>
            <a:fld id="{367B3D7D-A8AE-48A1-B574-BA9C44C040EA}" type="slidenum">
              <a:rPr lang="x-none" smtClean="0">
                <a:cs typeface="Arial" pitchFamily="34" charset="0"/>
              </a:rPr>
              <a:pPr/>
              <a:t>67</a:t>
            </a:fld>
            <a:endParaRPr lang="en-US" dirty="0">
              <a:cs typeface="Arial" pitchFamily="34" charset="0"/>
            </a:endParaRPr>
          </a:p>
        </p:txBody>
      </p:sp>
      <p:sp>
        <p:nvSpPr>
          <p:cNvPr id="1044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91E4F78-9D98-4074-BDC1-B727A2667AF1}" type="slidenum">
              <a:rPr lang="x-none" sz="1400">
                <a:solidFill>
                  <a:schemeClr val="tx1"/>
                </a:solidFill>
                <a:latin typeface="Arial" pitchFamily="34" charset="0"/>
                <a:cs typeface="Arial" pitchFamily="34" charset="0"/>
              </a:rPr>
              <a:pPr/>
              <a:t>67</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C75B9B99-5F06-AD54-DC5F-D23333E146A3}"/>
              </a:ext>
            </a:extLst>
          </p:cNvPr>
          <p:cNvSpPr txBox="1"/>
          <p:nvPr/>
        </p:nvSpPr>
        <p:spPr bwMode="auto">
          <a:xfrm>
            <a:off x="330925" y="2271937"/>
            <a:ext cx="848214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What do we do with nodes after we dequeue them?</a:t>
            </a:r>
          </a:p>
        </p:txBody>
      </p:sp>
      <p:sp>
        <p:nvSpPr>
          <p:cNvPr id="3" name="TextBox 2">
            <a:extLst>
              <a:ext uri="{FF2B5EF4-FFF2-40B4-BE49-F238E27FC236}">
                <a16:creationId xmlns:a16="http://schemas.microsoft.com/office/drawing/2014/main" id="{5F8E4BCB-1587-3104-AFF9-590788B43C52}"/>
              </a:ext>
            </a:extLst>
          </p:cNvPr>
          <p:cNvSpPr txBox="1"/>
          <p:nvPr/>
        </p:nvSpPr>
        <p:spPr bwMode="auto">
          <a:xfrm>
            <a:off x="330925" y="4227875"/>
            <a:ext cx="491735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What if there is no GC (C++)? </a:t>
            </a:r>
          </a:p>
        </p:txBody>
      </p:sp>
      <p:sp>
        <p:nvSpPr>
          <p:cNvPr id="4" name="TextBox 3">
            <a:extLst>
              <a:ext uri="{FF2B5EF4-FFF2-40B4-BE49-F238E27FC236}">
                <a16:creationId xmlns:a16="http://schemas.microsoft.com/office/drawing/2014/main" id="{2189EC61-445D-006D-EBA5-668EBF18E74F}"/>
              </a:ext>
            </a:extLst>
          </p:cNvPr>
          <p:cNvSpPr txBox="1"/>
          <p:nvPr/>
        </p:nvSpPr>
        <p:spPr bwMode="auto">
          <a:xfrm>
            <a:off x="330925" y="3249906"/>
            <a:ext cx="540312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Java: let garbage collector deal?</a:t>
            </a:r>
          </a:p>
        </p:txBody>
      </p:sp>
      <p:sp>
        <p:nvSpPr>
          <p:cNvPr id="5" name="TextBox 4">
            <a:extLst>
              <a:ext uri="{FF2B5EF4-FFF2-40B4-BE49-F238E27FC236}">
                <a16:creationId xmlns:a16="http://schemas.microsoft.com/office/drawing/2014/main" id="{BBEE6C8F-1DAC-9A14-A928-9376FD782666}"/>
              </a:ext>
            </a:extLst>
          </p:cNvPr>
          <p:cNvSpPr txBox="1"/>
          <p:nvPr/>
        </p:nvSpPr>
        <p:spPr bwMode="auto">
          <a:xfrm>
            <a:off x="330925" y="5205843"/>
            <a:ext cx="524606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What if we prefer not to use 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oter Placeholder 1"/>
          <p:cNvSpPr>
            <a:spLocks noGrp="1"/>
          </p:cNvSpPr>
          <p:nvPr>
            <p:ph type="ftr" sz="quarter" idx="10"/>
          </p:nvPr>
        </p:nvSpPr>
        <p:spPr>
          <a:noFill/>
        </p:spPr>
        <p:txBody>
          <a:bodyPr/>
          <a:lstStyle/>
          <a:p>
            <a:r>
              <a:rPr lang="en-US" dirty="0"/>
              <a:t>Art of Multiprocessor Programming</a:t>
            </a:r>
          </a:p>
        </p:txBody>
      </p:sp>
      <p:sp>
        <p:nvSpPr>
          <p:cNvPr id="105475" name="Slide Number Placeholder 2"/>
          <p:cNvSpPr>
            <a:spLocks noGrp="1"/>
          </p:cNvSpPr>
          <p:nvPr>
            <p:ph type="sldNum" sz="quarter" idx="11"/>
          </p:nvPr>
        </p:nvSpPr>
        <p:spPr>
          <a:noFill/>
        </p:spPr>
        <p:txBody>
          <a:bodyPr/>
          <a:lstStyle/>
          <a:p>
            <a:fld id="{45AF4654-C9D9-48D9-B820-F9F75586DFD4}" type="slidenum">
              <a:rPr lang="x-none" smtClean="0"/>
              <a:pPr/>
              <a:t>68</a:t>
            </a:fld>
            <a:endParaRPr lang="en-US" dirty="0"/>
          </a:p>
        </p:txBody>
      </p:sp>
      <p:sp>
        <p:nvSpPr>
          <p:cNvPr id="10547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5C0855C-EA26-4D98-89FA-DE813C94A6CC}" type="slidenum">
              <a:rPr lang="x-none" sz="1400">
                <a:solidFill>
                  <a:srgbClr val="FFFF00"/>
                </a:solidFill>
                <a:latin typeface="Arial" pitchFamily="34" charset="0"/>
                <a:cs typeface="Arial" pitchFamily="34" charset="0"/>
              </a:rPr>
              <a:pPr/>
              <a:t>68</a:t>
            </a:fld>
            <a:endParaRPr lang="en-US" sz="1400" dirty="0">
              <a:solidFill>
                <a:srgbClr val="FFFF00"/>
              </a:solidFill>
              <a:latin typeface="Arial" pitchFamily="34" charset="0"/>
              <a:cs typeface="Arial" pitchFamily="34" charset="0"/>
            </a:endParaRPr>
          </a:p>
        </p:txBody>
      </p:sp>
      <p:sp>
        <p:nvSpPr>
          <p:cNvPr id="680962" name="AutoShape 2"/>
          <p:cNvSpPr>
            <a:spLocks noChangeArrowheads="1"/>
          </p:cNvSpPr>
          <p:nvPr/>
        </p:nvSpPr>
        <p:spPr bwMode="auto">
          <a:xfrm>
            <a:off x="1528763" y="1719263"/>
            <a:ext cx="1214437" cy="43672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5478" name="Rectangle 3"/>
          <p:cNvSpPr>
            <a:spLocks noGrp="1" noChangeArrowheads="1"/>
          </p:cNvSpPr>
          <p:nvPr>
            <p:ph type="title" idx="4294967295"/>
          </p:nvPr>
        </p:nvSpPr>
        <p:spPr/>
        <p:txBody>
          <a:bodyPr/>
          <a:lstStyle/>
          <a:p>
            <a:r>
              <a:rPr lang="en-US" dirty="0"/>
              <a:t>Dequeuer</a:t>
            </a:r>
          </a:p>
        </p:txBody>
      </p:sp>
      <p:sp>
        <p:nvSpPr>
          <p:cNvPr id="105479" name="Text Box 4"/>
          <p:cNvSpPr txBox="1">
            <a:spLocks noChangeArrowheads="1"/>
          </p:cNvSpPr>
          <p:nvPr/>
        </p:nvSpPr>
        <p:spPr bwMode="auto">
          <a:xfrm>
            <a:off x="1736244" y="2079625"/>
            <a:ext cx="723276"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head</a:t>
            </a:r>
          </a:p>
        </p:txBody>
      </p:sp>
      <p:sp>
        <p:nvSpPr>
          <p:cNvPr id="105480" name="Text Box 5"/>
          <p:cNvSpPr txBox="1">
            <a:spLocks noChangeArrowheads="1"/>
          </p:cNvSpPr>
          <p:nvPr/>
        </p:nvSpPr>
        <p:spPr bwMode="auto">
          <a:xfrm>
            <a:off x="1757873" y="2517775"/>
            <a:ext cx="518091" cy="369332"/>
          </a:xfrm>
          <a:prstGeom prst="rect">
            <a:avLst/>
          </a:prstGeom>
          <a:noFill/>
          <a:ln w="38100" algn="ctr">
            <a:solidFill>
              <a:schemeClr val="bg1"/>
            </a:solid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tail</a:t>
            </a:r>
          </a:p>
        </p:txBody>
      </p:sp>
      <p:grpSp>
        <p:nvGrpSpPr>
          <p:cNvPr id="105481" name="Group 6"/>
          <p:cNvGrpSpPr>
            <a:grpSpLocks/>
          </p:cNvGrpSpPr>
          <p:nvPr/>
        </p:nvGrpSpPr>
        <p:grpSpPr bwMode="auto">
          <a:xfrm>
            <a:off x="6553200" y="4672013"/>
            <a:ext cx="304800" cy="304800"/>
            <a:chOff x="3894" y="2760"/>
            <a:chExt cx="192" cy="192"/>
          </a:xfrm>
          <a:effectLst>
            <a:glow rad="101600">
              <a:schemeClr val="accent3">
                <a:satMod val="175000"/>
                <a:alpha val="40000"/>
              </a:schemeClr>
            </a:glow>
          </a:effectLst>
        </p:grpSpPr>
        <p:sp>
          <p:nvSpPr>
            <p:cNvPr id="105518" name="Oval 7"/>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5519" name="Oval 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80980" name="Line 20"/>
          <p:cNvSpPr>
            <a:spLocks noChangeShapeType="1"/>
          </p:cNvSpPr>
          <p:nvPr/>
        </p:nvSpPr>
        <p:spPr bwMode="auto">
          <a:xfrm>
            <a:off x="2522538" y="223837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5484" name="Group 21"/>
          <p:cNvGrpSpPr>
            <a:grpSpLocks/>
          </p:cNvGrpSpPr>
          <p:nvPr/>
        </p:nvGrpSpPr>
        <p:grpSpPr bwMode="auto">
          <a:xfrm>
            <a:off x="3990975" y="1933575"/>
            <a:ext cx="976313" cy="609600"/>
            <a:chOff x="3417" y="2938"/>
            <a:chExt cx="615" cy="384"/>
          </a:xfrm>
        </p:grpSpPr>
        <p:sp>
          <p:nvSpPr>
            <p:cNvPr id="680982" name="AutoShape 22"/>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5508" name="Line 23"/>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05485" name="Group 24"/>
          <p:cNvGrpSpPr>
            <a:grpSpLocks/>
          </p:cNvGrpSpPr>
          <p:nvPr/>
        </p:nvGrpSpPr>
        <p:grpSpPr bwMode="auto">
          <a:xfrm>
            <a:off x="6256338" y="1919288"/>
            <a:ext cx="976312" cy="609600"/>
            <a:chOff x="3417" y="2938"/>
            <a:chExt cx="615" cy="384"/>
          </a:xfrm>
        </p:grpSpPr>
        <p:sp>
          <p:nvSpPr>
            <p:cNvPr id="680985" name="AutoShape 2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5506" name="Line 2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05486" name="Line 27"/>
          <p:cNvSpPr>
            <a:spLocks noChangeShapeType="1"/>
          </p:cNvSpPr>
          <p:nvPr/>
        </p:nvSpPr>
        <p:spPr bwMode="auto">
          <a:xfrm>
            <a:off x="4716463" y="2219325"/>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5487" name="Group 28"/>
          <p:cNvGrpSpPr>
            <a:grpSpLocks/>
          </p:cNvGrpSpPr>
          <p:nvPr/>
        </p:nvGrpSpPr>
        <p:grpSpPr bwMode="auto">
          <a:xfrm>
            <a:off x="7385050" y="2943225"/>
            <a:ext cx="976313" cy="609600"/>
            <a:chOff x="3417" y="2938"/>
            <a:chExt cx="615" cy="384"/>
          </a:xfrm>
        </p:grpSpPr>
        <p:sp>
          <p:nvSpPr>
            <p:cNvPr id="680989" name="AutoShape 29"/>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5504" name="Line 30"/>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05488" name="Freeform 31"/>
          <p:cNvSpPr>
            <a:spLocks/>
          </p:cNvSpPr>
          <p:nvPr/>
        </p:nvSpPr>
        <p:spPr bwMode="auto">
          <a:xfrm>
            <a:off x="7015163" y="2152650"/>
            <a:ext cx="693737" cy="650875"/>
          </a:xfrm>
          <a:custGeom>
            <a:avLst/>
            <a:gdLst>
              <a:gd name="T0" fmla="*/ 0 w 437"/>
              <a:gd name="T1" fmla="*/ 2147483647 h 410"/>
              <a:gd name="T2" fmla="*/ 2147483647 w 437"/>
              <a:gd name="T3" fmla="*/ 2147483647 h 410"/>
              <a:gd name="T4" fmla="*/ 2147483647 w 437"/>
              <a:gd name="T5" fmla="*/ 2147483647 h 410"/>
              <a:gd name="T6" fmla="*/ 0 60000 65536"/>
              <a:gd name="T7" fmla="*/ 0 60000 65536"/>
              <a:gd name="T8" fmla="*/ 0 60000 65536"/>
              <a:gd name="T9" fmla="*/ 0 w 437"/>
              <a:gd name="T10" fmla="*/ 0 h 410"/>
              <a:gd name="T11" fmla="*/ 437 w 437"/>
              <a:gd name="T12" fmla="*/ 410 h 410"/>
            </a:gdLst>
            <a:ahLst/>
            <a:cxnLst>
              <a:cxn ang="T6">
                <a:pos x="T0" y="T1"/>
              </a:cxn>
              <a:cxn ang="T7">
                <a:pos x="T2" y="T3"/>
              </a:cxn>
              <a:cxn ang="T8">
                <a:pos x="T4" y="T5"/>
              </a:cxn>
            </a:cxnLst>
            <a:rect l="T9" t="T10" r="T11" b="T12"/>
            <a:pathLst>
              <a:path w="437" h="410">
                <a:moveTo>
                  <a:pt x="0" y="51"/>
                </a:moveTo>
                <a:cubicBezTo>
                  <a:pt x="149" y="25"/>
                  <a:pt x="299" y="0"/>
                  <a:pt x="368" y="60"/>
                </a:cubicBezTo>
                <a:cubicBezTo>
                  <a:pt x="437" y="120"/>
                  <a:pt x="426" y="265"/>
                  <a:pt x="416" y="41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5489" name="Freeform 32"/>
          <p:cNvSpPr>
            <a:spLocks/>
          </p:cNvSpPr>
          <p:nvPr/>
        </p:nvSpPr>
        <p:spPr bwMode="auto">
          <a:xfrm>
            <a:off x="2593975" y="2743200"/>
            <a:ext cx="4630738" cy="657225"/>
          </a:xfrm>
          <a:custGeom>
            <a:avLst/>
            <a:gdLst>
              <a:gd name="T0" fmla="*/ 0 w 2917"/>
              <a:gd name="T1" fmla="*/ 0 h 414"/>
              <a:gd name="T2" fmla="*/ 2147483647 w 2917"/>
              <a:gd name="T3" fmla="*/ 2147483647 h 414"/>
              <a:gd name="T4" fmla="*/ 2147483647 w 2917"/>
              <a:gd name="T5" fmla="*/ 2147483647 h 414"/>
              <a:gd name="T6" fmla="*/ 2147483647 w 2917"/>
              <a:gd name="T7" fmla="*/ 2147483647 h 414"/>
              <a:gd name="T8" fmla="*/ 0 60000 65536"/>
              <a:gd name="T9" fmla="*/ 0 60000 65536"/>
              <a:gd name="T10" fmla="*/ 0 60000 65536"/>
              <a:gd name="T11" fmla="*/ 0 60000 65536"/>
              <a:gd name="T12" fmla="*/ 0 w 2917"/>
              <a:gd name="T13" fmla="*/ 0 h 414"/>
              <a:gd name="T14" fmla="*/ 2917 w 2917"/>
              <a:gd name="T15" fmla="*/ 414 h 414"/>
            </a:gdLst>
            <a:ahLst/>
            <a:cxnLst>
              <a:cxn ang="T8">
                <a:pos x="T0" y="T1"/>
              </a:cxn>
              <a:cxn ang="T9">
                <a:pos x="T2" y="T3"/>
              </a:cxn>
              <a:cxn ang="T10">
                <a:pos x="T4" y="T5"/>
              </a:cxn>
              <a:cxn ang="T11">
                <a:pos x="T6" y="T7"/>
              </a:cxn>
            </a:cxnLst>
            <a:rect l="T12" t="T13" r="T14" b="T15"/>
            <a:pathLst>
              <a:path w="2917" h="414">
                <a:moveTo>
                  <a:pt x="0" y="0"/>
                </a:moveTo>
                <a:cubicBezTo>
                  <a:pt x="255" y="17"/>
                  <a:pt x="1178" y="50"/>
                  <a:pt x="1529" y="113"/>
                </a:cubicBezTo>
                <a:cubicBezTo>
                  <a:pt x="1872" y="146"/>
                  <a:pt x="1874" y="342"/>
                  <a:pt x="2105" y="378"/>
                </a:cubicBezTo>
                <a:cubicBezTo>
                  <a:pt x="2336" y="414"/>
                  <a:pt x="2748" y="340"/>
                  <a:pt x="2917" y="33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5490" name="Group 33"/>
          <p:cNvGrpSpPr>
            <a:grpSpLocks/>
          </p:cNvGrpSpPr>
          <p:nvPr/>
        </p:nvGrpSpPr>
        <p:grpSpPr bwMode="auto">
          <a:xfrm>
            <a:off x="4084638" y="2106613"/>
            <a:ext cx="304800" cy="304800"/>
            <a:chOff x="3894" y="2760"/>
            <a:chExt cx="192" cy="192"/>
          </a:xfrm>
        </p:grpSpPr>
        <p:sp>
          <p:nvSpPr>
            <p:cNvPr id="105501" name="Oval 34"/>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5502" name="Oval 35"/>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80996" name="Freeform 36"/>
          <p:cNvSpPr>
            <a:spLocks/>
          </p:cNvSpPr>
          <p:nvPr/>
        </p:nvSpPr>
        <p:spPr bwMode="auto">
          <a:xfrm>
            <a:off x="2547938" y="1736725"/>
            <a:ext cx="3522662" cy="482600"/>
          </a:xfrm>
          <a:custGeom>
            <a:avLst/>
            <a:gdLst>
              <a:gd name="T0" fmla="*/ 0 w 2219"/>
              <a:gd name="T1" fmla="*/ 2147483647 h 304"/>
              <a:gd name="T2" fmla="*/ 2147483647 w 2219"/>
              <a:gd name="T3" fmla="*/ 2147483647 h 304"/>
              <a:gd name="T4" fmla="*/ 2147483647 w 2219"/>
              <a:gd name="T5" fmla="*/ 2147483647 h 304"/>
              <a:gd name="T6" fmla="*/ 2147483647 w 2219"/>
              <a:gd name="T7" fmla="*/ 2147483647 h 304"/>
              <a:gd name="T8" fmla="*/ 2147483647 w 2219"/>
              <a:gd name="T9" fmla="*/ 2147483647 h 304"/>
              <a:gd name="T10" fmla="*/ 0 60000 65536"/>
              <a:gd name="T11" fmla="*/ 0 60000 65536"/>
              <a:gd name="T12" fmla="*/ 0 60000 65536"/>
              <a:gd name="T13" fmla="*/ 0 60000 65536"/>
              <a:gd name="T14" fmla="*/ 0 60000 65536"/>
              <a:gd name="T15" fmla="*/ 0 w 2219"/>
              <a:gd name="T16" fmla="*/ 0 h 304"/>
              <a:gd name="T17" fmla="*/ 2219 w 2219"/>
              <a:gd name="T18" fmla="*/ 304 h 304"/>
            </a:gdLst>
            <a:ahLst/>
            <a:cxnLst>
              <a:cxn ang="T10">
                <a:pos x="T0" y="T1"/>
              </a:cxn>
              <a:cxn ang="T11">
                <a:pos x="T2" y="T3"/>
              </a:cxn>
              <a:cxn ang="T12">
                <a:pos x="T4" y="T5"/>
              </a:cxn>
              <a:cxn ang="T13">
                <a:pos x="T6" y="T7"/>
              </a:cxn>
              <a:cxn ang="T14">
                <a:pos x="T8" y="T9"/>
              </a:cxn>
            </a:cxnLst>
            <a:rect l="T15" t="T16" r="T17" b="T18"/>
            <a:pathLst>
              <a:path w="2219" h="304">
                <a:moveTo>
                  <a:pt x="0" y="304"/>
                </a:moveTo>
                <a:cubicBezTo>
                  <a:pt x="41" y="293"/>
                  <a:pt x="82" y="283"/>
                  <a:pt x="180" y="237"/>
                </a:cubicBezTo>
                <a:cubicBezTo>
                  <a:pt x="278" y="191"/>
                  <a:pt x="308" y="60"/>
                  <a:pt x="586" y="30"/>
                </a:cubicBezTo>
                <a:cubicBezTo>
                  <a:pt x="864" y="0"/>
                  <a:pt x="1579" y="16"/>
                  <a:pt x="1851" y="58"/>
                </a:cubicBezTo>
                <a:cubicBezTo>
                  <a:pt x="2123" y="100"/>
                  <a:pt x="2171" y="192"/>
                  <a:pt x="2219" y="285"/>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5492" name="Group 37"/>
          <p:cNvGrpSpPr>
            <a:grpSpLocks/>
          </p:cNvGrpSpPr>
          <p:nvPr/>
        </p:nvGrpSpPr>
        <p:grpSpPr bwMode="auto">
          <a:xfrm>
            <a:off x="7512050" y="3127375"/>
            <a:ext cx="304800" cy="304800"/>
            <a:chOff x="3894" y="2760"/>
            <a:chExt cx="192" cy="192"/>
          </a:xfrm>
        </p:grpSpPr>
        <p:sp>
          <p:nvSpPr>
            <p:cNvPr id="105499" name="Oval 38"/>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5500" name="Oval 39"/>
            <p:cNvSpPr>
              <a:spLocks noChangeArrowheads="1"/>
            </p:cNvSpPr>
            <p:nvPr/>
          </p:nvSpPr>
          <p:spPr bwMode="auto">
            <a:xfrm>
              <a:off x="3989" y="2800"/>
              <a:ext cx="67" cy="58"/>
            </a:xfrm>
            <a:prstGeom prst="ellipse">
              <a:avLst/>
            </a:prstGeom>
            <a:solidFill>
              <a:srgbClr val="CC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05493" name="Group 40"/>
          <p:cNvGrpSpPr>
            <a:grpSpLocks/>
          </p:cNvGrpSpPr>
          <p:nvPr/>
        </p:nvGrpSpPr>
        <p:grpSpPr bwMode="auto">
          <a:xfrm>
            <a:off x="6380163" y="2109788"/>
            <a:ext cx="304800" cy="304800"/>
            <a:chOff x="3894" y="2760"/>
            <a:chExt cx="192" cy="192"/>
          </a:xfrm>
        </p:grpSpPr>
        <p:sp>
          <p:nvSpPr>
            <p:cNvPr id="105497" name="Oval 41"/>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5498" name="Oval 42"/>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81003" name="AutoShape 43"/>
          <p:cNvSpPr>
            <a:spLocks noChangeArrowheads="1"/>
          </p:cNvSpPr>
          <p:nvPr/>
        </p:nvSpPr>
        <p:spPr bwMode="auto">
          <a:xfrm>
            <a:off x="1704975" y="1574800"/>
            <a:ext cx="1492250" cy="1325563"/>
          </a:xfrm>
          <a:prstGeom prst="irregularSeal1">
            <a:avLst/>
          </a:prstGeom>
          <a:solidFill>
            <a:srgbClr val="FFFF00"/>
          </a:solidFill>
          <a:ln w="38100" algn="ctr">
            <a:solidFill>
              <a:schemeClr val="bg1"/>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sp>
        <p:nvSpPr>
          <p:cNvPr id="681004" name="AutoShape 44"/>
          <p:cNvSpPr>
            <a:spLocks noChangeArrowheads="1"/>
          </p:cNvSpPr>
          <p:nvPr/>
        </p:nvSpPr>
        <p:spPr bwMode="auto">
          <a:xfrm>
            <a:off x="3762375" y="1822450"/>
            <a:ext cx="1435100" cy="884238"/>
          </a:xfrm>
          <a:prstGeom prst="wedgeRoundRectCallout">
            <a:avLst>
              <a:gd name="adj1" fmla="val -47676"/>
              <a:gd name="adj2" fmla="val 215171"/>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681005" name="Text Box 45"/>
          <p:cNvSpPr txBox="1">
            <a:spLocks noChangeArrowheads="1"/>
          </p:cNvSpPr>
          <p:nvPr/>
        </p:nvSpPr>
        <p:spPr bwMode="auto">
          <a:xfrm>
            <a:off x="3043238" y="4216400"/>
            <a:ext cx="2082800" cy="519113"/>
          </a:xfrm>
          <a:prstGeom prst="rect">
            <a:avLst/>
          </a:prstGeom>
          <a:noFill/>
          <a:ln w="38100" algn="ctr">
            <a:no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Can recycle</a:t>
            </a:r>
          </a:p>
        </p:txBody>
      </p:sp>
      <p:grpSp>
        <p:nvGrpSpPr>
          <p:cNvPr id="2" name="Group 28">
            <a:extLst>
              <a:ext uri="{FF2B5EF4-FFF2-40B4-BE49-F238E27FC236}">
                <a16:creationId xmlns:a16="http://schemas.microsoft.com/office/drawing/2014/main" id="{D2489309-5705-A42F-F3A4-88257C8FD52C}"/>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99FDBEDB-F50E-2F2A-21F5-0AB84999178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0">
              <a:extLst>
                <a:ext uri="{FF2B5EF4-FFF2-40B4-BE49-F238E27FC236}">
                  <a16:creationId xmlns:a16="http://schemas.microsoft.com/office/drawing/2014/main" id="{01F1CD23-6A19-F65C-F248-79F3C0A8D30C}"/>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1">
              <a:extLst>
                <a:ext uri="{FF2B5EF4-FFF2-40B4-BE49-F238E27FC236}">
                  <a16:creationId xmlns:a16="http://schemas.microsoft.com/office/drawing/2014/main" id="{24AAEAE4-9E31-AD99-C43E-C6AFB98FFC8A}"/>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32">
              <a:extLst>
                <a:ext uri="{FF2B5EF4-FFF2-40B4-BE49-F238E27FC236}">
                  <a16:creationId xmlns:a16="http://schemas.microsoft.com/office/drawing/2014/main" id="{BEAD37B8-180A-8608-89D2-8830150B5A3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33">
              <a:extLst>
                <a:ext uri="{FF2B5EF4-FFF2-40B4-BE49-F238E27FC236}">
                  <a16:creationId xmlns:a16="http://schemas.microsoft.com/office/drawing/2014/main" id="{0ACB8810-E729-E9D7-5EE9-D50C417F839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34">
              <a:extLst>
                <a:ext uri="{FF2B5EF4-FFF2-40B4-BE49-F238E27FC236}">
                  <a16:creationId xmlns:a16="http://schemas.microsoft.com/office/drawing/2014/main" id="{E4ADC892-602E-BEA7-47C9-786EAD8A2F4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35">
              <a:extLst>
                <a:ext uri="{FF2B5EF4-FFF2-40B4-BE49-F238E27FC236}">
                  <a16:creationId xmlns:a16="http://schemas.microsoft.com/office/drawing/2014/main" id="{1483471B-4891-7665-8FCE-B749889A60CE}"/>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36">
              <a:extLst>
                <a:ext uri="{FF2B5EF4-FFF2-40B4-BE49-F238E27FC236}">
                  <a16:creationId xmlns:a16="http://schemas.microsoft.com/office/drawing/2014/main" id="{DC8B311E-9369-FE3D-5B15-387BD8F91792}"/>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37">
              <a:extLst>
                <a:ext uri="{FF2B5EF4-FFF2-40B4-BE49-F238E27FC236}">
                  <a16:creationId xmlns:a16="http://schemas.microsoft.com/office/drawing/2014/main" id="{9E757070-E549-2570-7A87-7BEC819B5F84}"/>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1003"/>
                                        </p:tgtEl>
                                        <p:attrNameLst>
                                          <p:attrName>style.visibility</p:attrName>
                                        </p:attrNameLst>
                                      </p:cBhvr>
                                      <p:to>
                                        <p:strVal val="visible"/>
                                      </p:to>
                                    </p:set>
                                    <p:animEffect transition="in" filter="blinds(horizontal)">
                                      <p:cBhvr>
                                        <p:cTn id="7" dur="500"/>
                                        <p:tgtEl>
                                          <p:spTgt spid="681003"/>
                                        </p:tgtEl>
                                      </p:cBhvr>
                                    </p:animEffect>
                                  </p:childTnLst>
                                </p:cTn>
                              </p:par>
                            </p:childTnLst>
                          </p:cTn>
                        </p:par>
                        <p:par>
                          <p:cTn id="8" fill="hold">
                            <p:stCondLst>
                              <p:cond delay="500"/>
                            </p:stCondLst>
                            <p:childTnLst>
                              <p:par>
                                <p:cTn id="9" presetID="3" presetClass="exit" presetSubtype="10" fill="hold" grpId="1" nodeType="afterEffect">
                                  <p:stCondLst>
                                    <p:cond delay="0"/>
                                  </p:stCondLst>
                                  <p:childTnLst>
                                    <p:animEffect transition="out" filter="blinds(horizontal)">
                                      <p:cBhvr>
                                        <p:cTn id="10" dur="500"/>
                                        <p:tgtEl>
                                          <p:spTgt spid="681003"/>
                                        </p:tgtEl>
                                      </p:cBhvr>
                                    </p:animEffect>
                                    <p:set>
                                      <p:cBhvr>
                                        <p:cTn id="11" dur="1" fill="hold">
                                          <p:stCondLst>
                                            <p:cond delay="499"/>
                                          </p:stCondLst>
                                        </p:cTn>
                                        <p:tgtEl>
                                          <p:spTgt spid="681003"/>
                                        </p:tgtEl>
                                        <p:attrNameLst>
                                          <p:attrName>style.visibility</p:attrName>
                                        </p:attrNameLst>
                                      </p:cBhvr>
                                      <p:to>
                                        <p:strVal val="hidden"/>
                                      </p:to>
                                    </p:set>
                                  </p:childTnLst>
                                </p:cTn>
                              </p:par>
                            </p:childTnLst>
                          </p:cTn>
                        </p:par>
                        <p:par>
                          <p:cTn id="12" fill="hold">
                            <p:stCondLst>
                              <p:cond delay="1000"/>
                            </p:stCondLst>
                            <p:childTnLst>
                              <p:par>
                                <p:cTn id="13" presetID="3" presetClass="exit" presetSubtype="10" fill="hold" grpId="0" nodeType="afterEffect">
                                  <p:stCondLst>
                                    <p:cond delay="0"/>
                                  </p:stCondLst>
                                  <p:childTnLst>
                                    <p:animEffect transition="out" filter="blinds(horizontal)">
                                      <p:cBhvr>
                                        <p:cTn id="14" dur="500"/>
                                        <p:tgtEl>
                                          <p:spTgt spid="680980"/>
                                        </p:tgtEl>
                                      </p:cBhvr>
                                    </p:animEffect>
                                    <p:set>
                                      <p:cBhvr>
                                        <p:cTn id="15" dur="1" fill="hold">
                                          <p:stCondLst>
                                            <p:cond delay="499"/>
                                          </p:stCondLst>
                                        </p:cTn>
                                        <p:tgtEl>
                                          <p:spTgt spid="680980"/>
                                        </p:tgtEl>
                                        <p:attrNameLst>
                                          <p:attrName>style.visibility</p:attrName>
                                        </p:attrNameLst>
                                      </p:cBhvr>
                                      <p:to>
                                        <p:strVal val="hidden"/>
                                      </p:to>
                                    </p:se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680996"/>
                                        </p:tgtEl>
                                        <p:attrNameLst>
                                          <p:attrName>style.visibility</p:attrName>
                                        </p:attrNameLst>
                                      </p:cBhvr>
                                      <p:to>
                                        <p:strVal val="visible"/>
                                      </p:to>
                                    </p:set>
                                    <p:animEffect transition="in" filter="blinds(horizontal)">
                                      <p:cBhvr>
                                        <p:cTn id="19" dur="500"/>
                                        <p:tgtEl>
                                          <p:spTgt spid="680996"/>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681004"/>
                                        </p:tgtEl>
                                        <p:attrNameLst>
                                          <p:attrName>style.visibility</p:attrName>
                                        </p:attrNameLst>
                                      </p:cBhvr>
                                      <p:to>
                                        <p:strVal val="visible"/>
                                      </p:to>
                                    </p:set>
                                    <p:animEffect transition="in" filter="blinds(horizontal)">
                                      <p:cBhvr>
                                        <p:cTn id="23" dur="500"/>
                                        <p:tgtEl>
                                          <p:spTgt spid="68100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681005"/>
                                        </p:tgtEl>
                                        <p:attrNameLst>
                                          <p:attrName>style.visibility</p:attrName>
                                        </p:attrNameLst>
                                      </p:cBhvr>
                                      <p:to>
                                        <p:strVal val="visible"/>
                                      </p:to>
                                    </p:set>
                                    <p:animEffect transition="in" filter="blinds(horizontal)">
                                      <p:cBhvr>
                                        <p:cTn id="26" dur="500"/>
                                        <p:tgtEl>
                                          <p:spTgt spid="681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980" grpId="0" animBg="1"/>
      <p:bldP spid="680996" grpId="0" animBg="1"/>
      <p:bldP spid="681003" grpId="0" animBg="1"/>
      <p:bldP spid="681003" grpId="1" animBg="1"/>
      <p:bldP spid="681004" grpId="0" animBg="1"/>
      <p:bldP spid="68100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1" name="Rectangle 2"/>
          <p:cNvSpPr>
            <a:spLocks noGrp="1" noChangeArrowheads="1"/>
          </p:cNvSpPr>
          <p:nvPr>
            <p:ph type="title"/>
          </p:nvPr>
        </p:nvSpPr>
        <p:spPr/>
        <p:txBody>
          <a:bodyPr/>
          <a:lstStyle/>
          <a:p>
            <a:r>
              <a:rPr lang="en-US" dirty="0"/>
              <a:t>Simple Solution</a:t>
            </a:r>
          </a:p>
        </p:txBody>
      </p:sp>
      <p:sp>
        <p:nvSpPr>
          <p:cNvPr id="106498" name="Footer Placeholder 1"/>
          <p:cNvSpPr>
            <a:spLocks noGrp="1"/>
          </p:cNvSpPr>
          <p:nvPr>
            <p:ph type="ftr" sz="quarter" idx="10"/>
          </p:nvPr>
        </p:nvSpPr>
        <p:spPr>
          <a:noFill/>
        </p:spPr>
        <p:txBody>
          <a:bodyPr/>
          <a:lstStyle/>
          <a:p>
            <a:r>
              <a:rPr lang="en-US" dirty="0"/>
              <a:t>Art of Multiprocessor Programming</a:t>
            </a:r>
          </a:p>
        </p:txBody>
      </p:sp>
      <p:sp>
        <p:nvSpPr>
          <p:cNvPr id="106499" name="Slide Number Placeholder 2"/>
          <p:cNvSpPr>
            <a:spLocks noGrp="1"/>
          </p:cNvSpPr>
          <p:nvPr>
            <p:ph type="sldNum" sz="quarter" idx="11"/>
          </p:nvPr>
        </p:nvSpPr>
        <p:spPr>
          <a:noFill/>
        </p:spPr>
        <p:txBody>
          <a:bodyPr/>
          <a:lstStyle/>
          <a:p>
            <a:fld id="{BB8DE1FC-6AA3-4030-B861-880A308F7BA3}" type="slidenum">
              <a:rPr lang="x-none" smtClean="0">
                <a:cs typeface="Arial" pitchFamily="34" charset="0"/>
              </a:rPr>
              <a:pPr/>
              <a:t>69</a:t>
            </a:fld>
            <a:endParaRPr lang="en-US" dirty="0">
              <a:cs typeface="Arial" pitchFamily="34" charset="0"/>
            </a:endParaRPr>
          </a:p>
        </p:txBody>
      </p:sp>
      <p:sp>
        <p:nvSpPr>
          <p:cNvPr id="10650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CC0B6D1-726C-4871-9C58-99D97DE4EB58}" type="slidenum">
              <a:rPr lang="x-none" sz="1400">
                <a:solidFill>
                  <a:schemeClr val="tx1"/>
                </a:solidFill>
                <a:latin typeface="Arial" pitchFamily="34" charset="0"/>
                <a:cs typeface="Arial" pitchFamily="34" charset="0"/>
              </a:rPr>
              <a:pPr/>
              <a:t>69</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502070EB-3AE8-682E-B3D2-6D468CC8FEAC}"/>
              </a:ext>
            </a:extLst>
          </p:cNvPr>
          <p:cNvSpPr txBox="1"/>
          <p:nvPr/>
        </p:nvSpPr>
        <p:spPr bwMode="auto">
          <a:xfrm>
            <a:off x="423726" y="2184380"/>
            <a:ext cx="848214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Each thread has a free list of unused queue nodes</a:t>
            </a:r>
          </a:p>
        </p:txBody>
      </p:sp>
      <p:sp>
        <p:nvSpPr>
          <p:cNvPr id="3" name="TextBox 2">
            <a:extLst>
              <a:ext uri="{FF2B5EF4-FFF2-40B4-BE49-F238E27FC236}">
                <a16:creationId xmlns:a16="http://schemas.microsoft.com/office/drawing/2014/main" id="{8CB10663-183F-25D8-415F-BB541384045B}"/>
              </a:ext>
            </a:extLst>
          </p:cNvPr>
          <p:cNvSpPr txBox="1"/>
          <p:nvPr/>
        </p:nvSpPr>
        <p:spPr bwMode="auto">
          <a:xfrm>
            <a:off x="423726" y="4140318"/>
            <a:ext cx="424903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Free node: push onto list</a:t>
            </a:r>
          </a:p>
        </p:txBody>
      </p:sp>
      <p:sp>
        <p:nvSpPr>
          <p:cNvPr id="4" name="TextBox 3">
            <a:extLst>
              <a:ext uri="{FF2B5EF4-FFF2-40B4-BE49-F238E27FC236}">
                <a16:creationId xmlns:a16="http://schemas.microsoft.com/office/drawing/2014/main" id="{A18BA576-9313-39CE-B66E-783845BF2591}"/>
              </a:ext>
            </a:extLst>
          </p:cNvPr>
          <p:cNvSpPr txBox="1"/>
          <p:nvPr/>
        </p:nvSpPr>
        <p:spPr bwMode="auto">
          <a:xfrm>
            <a:off x="423726" y="3162349"/>
            <a:ext cx="4619052"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Allocate node: pop from list</a:t>
            </a:r>
          </a:p>
        </p:txBody>
      </p:sp>
      <p:sp>
        <p:nvSpPr>
          <p:cNvPr id="5" name="TextBox 4">
            <a:extLst>
              <a:ext uri="{FF2B5EF4-FFF2-40B4-BE49-F238E27FC236}">
                <a16:creationId xmlns:a16="http://schemas.microsoft.com/office/drawing/2014/main" id="{6DA9FAD1-B61F-1F70-6F7D-9F5A734A061A}"/>
              </a:ext>
            </a:extLst>
          </p:cNvPr>
          <p:cNvSpPr txBox="1"/>
          <p:nvPr/>
        </p:nvSpPr>
        <p:spPr bwMode="auto">
          <a:xfrm>
            <a:off x="423726" y="5118286"/>
            <a:ext cx="597707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Deal with corner cases somehow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oter Placeholder 1"/>
          <p:cNvSpPr>
            <a:spLocks noGrp="1"/>
          </p:cNvSpPr>
          <p:nvPr>
            <p:ph type="ftr" sz="quarter" idx="10"/>
          </p:nvPr>
        </p:nvSpPr>
        <p:spPr>
          <a:noFill/>
        </p:spPr>
        <p:txBody>
          <a:bodyPr/>
          <a:lstStyle/>
          <a:p>
            <a:r>
              <a:rPr lang="en-US" dirty="0"/>
              <a:t>Art of Multiprocessor Programming</a:t>
            </a:r>
          </a:p>
        </p:txBody>
      </p:sp>
      <p:sp>
        <p:nvSpPr>
          <p:cNvPr id="107523" name="Slide Number Placeholder 2"/>
          <p:cNvSpPr>
            <a:spLocks noGrp="1"/>
          </p:cNvSpPr>
          <p:nvPr>
            <p:ph type="sldNum" sz="quarter" idx="11"/>
          </p:nvPr>
        </p:nvSpPr>
        <p:spPr>
          <a:noFill/>
        </p:spPr>
        <p:txBody>
          <a:bodyPr/>
          <a:lstStyle/>
          <a:p>
            <a:fld id="{F32A21F7-B813-42FA-8865-EF9267B37E4A}" type="slidenum">
              <a:rPr lang="x-none" smtClean="0"/>
              <a:pPr/>
              <a:t>70</a:t>
            </a:fld>
            <a:endParaRPr lang="en-US" dirty="0"/>
          </a:p>
        </p:txBody>
      </p:sp>
      <p:sp>
        <p:nvSpPr>
          <p:cNvPr id="10752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9F92264C-FD75-4489-A438-A8BC198B3C0D}" type="slidenum">
              <a:rPr lang="x-none" sz="1400">
                <a:solidFill>
                  <a:schemeClr val="tx1"/>
                </a:solidFill>
                <a:latin typeface="Arial" pitchFamily="34" charset="0"/>
                <a:cs typeface="Arial" pitchFamily="34" charset="0"/>
              </a:rPr>
              <a:pPr/>
              <a:t>70</a:t>
            </a:fld>
            <a:endParaRPr lang="en-US" sz="1400" dirty="0">
              <a:solidFill>
                <a:schemeClr val="tx1"/>
              </a:solidFill>
              <a:latin typeface="Arial" pitchFamily="34" charset="0"/>
              <a:cs typeface="Arial" pitchFamily="34" charset="0"/>
            </a:endParaRPr>
          </a:p>
        </p:txBody>
      </p:sp>
      <p:sp>
        <p:nvSpPr>
          <p:cNvPr id="533554" name="AutoShape 50"/>
          <p:cNvSpPr>
            <a:spLocks noChangeArrowheads="1"/>
          </p:cNvSpPr>
          <p:nvPr/>
        </p:nvSpPr>
        <p:spPr bwMode="auto">
          <a:xfrm>
            <a:off x="1730375" y="1574800"/>
            <a:ext cx="1412875" cy="739775"/>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7526" name="Rectangle 2"/>
          <p:cNvSpPr>
            <a:spLocks noGrp="1" noChangeArrowheads="1"/>
          </p:cNvSpPr>
          <p:nvPr>
            <p:ph type="title" idx="4294967295"/>
          </p:nvPr>
        </p:nvSpPr>
        <p:spPr/>
        <p:txBody>
          <a:bodyPr/>
          <a:lstStyle/>
          <a:p>
            <a:r>
              <a:rPr lang="en-US" dirty="0"/>
              <a:t>Why Recycling is Hard</a:t>
            </a:r>
          </a:p>
        </p:txBody>
      </p:sp>
      <p:sp>
        <p:nvSpPr>
          <p:cNvPr id="107527" name="Freeform 5"/>
          <p:cNvSpPr>
            <a:spLocks/>
          </p:cNvSpPr>
          <p:nvPr/>
        </p:nvSpPr>
        <p:spPr bwMode="auto">
          <a:xfrm>
            <a:off x="2254250" y="1944688"/>
            <a:ext cx="620713" cy="1516062"/>
          </a:xfrm>
          <a:custGeom>
            <a:avLst/>
            <a:gdLst>
              <a:gd name="T0" fmla="*/ 2147483647 w 391"/>
              <a:gd name="T1" fmla="*/ 0 h 955"/>
              <a:gd name="T2" fmla="*/ 2147483647 w 391"/>
              <a:gd name="T3" fmla="*/ 2147483647 h 955"/>
              <a:gd name="T4" fmla="*/ 2147483647 w 391"/>
              <a:gd name="T5" fmla="*/ 2147483647 h 955"/>
              <a:gd name="T6" fmla="*/ 2147483647 w 391"/>
              <a:gd name="T7" fmla="*/ 2147483647 h 955"/>
              <a:gd name="T8" fmla="*/ 0 60000 65536"/>
              <a:gd name="T9" fmla="*/ 0 60000 65536"/>
              <a:gd name="T10" fmla="*/ 0 60000 65536"/>
              <a:gd name="T11" fmla="*/ 0 60000 65536"/>
              <a:gd name="T12" fmla="*/ 0 w 391"/>
              <a:gd name="T13" fmla="*/ 0 h 955"/>
              <a:gd name="T14" fmla="*/ 391 w 391"/>
              <a:gd name="T15" fmla="*/ 955 h 955"/>
            </a:gdLst>
            <a:ahLst/>
            <a:cxnLst>
              <a:cxn ang="T8">
                <a:pos x="T0" y="T1"/>
              </a:cxn>
              <a:cxn ang="T9">
                <a:pos x="T2" y="T3"/>
              </a:cxn>
              <a:cxn ang="T10">
                <a:pos x="T4" y="T5"/>
              </a:cxn>
              <a:cxn ang="T11">
                <a:pos x="T6" y="T7"/>
              </a:cxn>
            </a:cxnLst>
            <a:rect l="T12" t="T13" r="T14" b="T15"/>
            <a:pathLst>
              <a:path w="391" h="955">
                <a:moveTo>
                  <a:pt x="36" y="0"/>
                </a:moveTo>
                <a:cubicBezTo>
                  <a:pt x="19" y="236"/>
                  <a:pt x="2" y="472"/>
                  <a:pt x="7" y="624"/>
                </a:cubicBezTo>
                <a:cubicBezTo>
                  <a:pt x="12" y="776"/>
                  <a:pt x="0" y="869"/>
                  <a:pt x="64" y="912"/>
                </a:cubicBezTo>
                <a:cubicBezTo>
                  <a:pt x="128" y="955"/>
                  <a:pt x="259" y="919"/>
                  <a:pt x="391" y="884"/>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33510" name="Freeform 6"/>
          <p:cNvSpPr>
            <a:spLocks/>
          </p:cNvSpPr>
          <p:nvPr/>
        </p:nvSpPr>
        <p:spPr bwMode="auto">
          <a:xfrm>
            <a:off x="2752725" y="1778000"/>
            <a:ext cx="3767138" cy="1104900"/>
          </a:xfrm>
          <a:custGeom>
            <a:avLst/>
            <a:gdLst>
              <a:gd name="T0" fmla="*/ 0 w 2373"/>
              <a:gd name="T1" fmla="*/ 2147483647 h 696"/>
              <a:gd name="T2" fmla="*/ 2147483647 w 2373"/>
              <a:gd name="T3" fmla="*/ 2147483647 h 696"/>
              <a:gd name="T4" fmla="*/ 2147483647 w 2373"/>
              <a:gd name="T5" fmla="*/ 2147483647 h 696"/>
              <a:gd name="T6" fmla="*/ 0 60000 65536"/>
              <a:gd name="T7" fmla="*/ 0 60000 65536"/>
              <a:gd name="T8" fmla="*/ 0 60000 65536"/>
              <a:gd name="T9" fmla="*/ 0 w 2373"/>
              <a:gd name="T10" fmla="*/ 0 h 696"/>
              <a:gd name="T11" fmla="*/ 2373 w 2373"/>
              <a:gd name="T12" fmla="*/ 696 h 696"/>
            </a:gdLst>
            <a:ahLst/>
            <a:cxnLst>
              <a:cxn ang="T6">
                <a:pos x="T0" y="T1"/>
              </a:cxn>
              <a:cxn ang="T7">
                <a:pos x="T2" y="T3"/>
              </a:cxn>
              <a:cxn ang="T8">
                <a:pos x="T4" y="T5"/>
              </a:cxn>
            </a:cxnLst>
            <a:rect l="T9" t="T10" r="T11" b="T12"/>
            <a:pathLst>
              <a:path w="2373" h="696">
                <a:moveTo>
                  <a:pt x="0" y="144"/>
                </a:moveTo>
                <a:cubicBezTo>
                  <a:pt x="330" y="135"/>
                  <a:pt x="1585" y="0"/>
                  <a:pt x="1979" y="92"/>
                </a:cubicBezTo>
                <a:cubicBezTo>
                  <a:pt x="2373" y="184"/>
                  <a:pt x="2283" y="570"/>
                  <a:pt x="2363" y="69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2" name="Group 7"/>
          <p:cNvGrpSpPr>
            <a:grpSpLocks/>
          </p:cNvGrpSpPr>
          <p:nvPr/>
        </p:nvGrpSpPr>
        <p:grpSpPr bwMode="auto">
          <a:xfrm>
            <a:off x="6084888" y="3038475"/>
            <a:ext cx="976312" cy="609600"/>
            <a:chOff x="3833" y="1914"/>
            <a:chExt cx="615" cy="384"/>
          </a:xfrm>
        </p:grpSpPr>
        <p:grpSp>
          <p:nvGrpSpPr>
            <p:cNvPr id="107570" name="Group 8"/>
            <p:cNvGrpSpPr>
              <a:grpSpLocks/>
            </p:cNvGrpSpPr>
            <p:nvPr/>
          </p:nvGrpSpPr>
          <p:grpSpPr bwMode="auto">
            <a:xfrm>
              <a:off x="3833" y="1914"/>
              <a:ext cx="615" cy="384"/>
              <a:chOff x="3417" y="2938"/>
              <a:chExt cx="615" cy="384"/>
            </a:xfrm>
          </p:grpSpPr>
          <p:sp>
            <p:nvSpPr>
              <p:cNvPr id="533513" name="AutoShape 9"/>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7576" name="Line 10"/>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07571" name="Line 11"/>
            <p:cNvSpPr>
              <a:spLocks noChangeShapeType="1"/>
            </p:cNvSpPr>
            <p:nvPr/>
          </p:nvSpPr>
          <p:spPr bwMode="auto">
            <a:xfrm>
              <a:off x="4141" y="1914"/>
              <a:ext cx="307"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07572" name="Group 12"/>
            <p:cNvGrpSpPr>
              <a:grpSpLocks/>
            </p:cNvGrpSpPr>
            <p:nvPr/>
          </p:nvGrpSpPr>
          <p:grpSpPr bwMode="auto">
            <a:xfrm>
              <a:off x="3883" y="2010"/>
              <a:ext cx="192" cy="192"/>
              <a:chOff x="3894" y="2760"/>
              <a:chExt cx="192" cy="192"/>
            </a:xfrm>
          </p:grpSpPr>
          <p:sp>
            <p:nvSpPr>
              <p:cNvPr id="107573" name="Oval 13"/>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7574" name="Oval 14"/>
              <p:cNvSpPr>
                <a:spLocks noChangeArrowheads="1"/>
              </p:cNvSpPr>
              <p:nvPr/>
            </p:nvSpPr>
            <p:spPr bwMode="auto">
              <a:xfrm>
                <a:off x="3989" y="2800"/>
                <a:ext cx="67" cy="58"/>
              </a:xfrm>
              <a:prstGeom prst="ellipse">
                <a:avLst/>
              </a:prstGeom>
              <a:solidFill>
                <a:srgbClr val="66FF99"/>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5" name="Group 15"/>
          <p:cNvGrpSpPr>
            <a:grpSpLocks/>
          </p:cNvGrpSpPr>
          <p:nvPr/>
        </p:nvGrpSpPr>
        <p:grpSpPr bwMode="auto">
          <a:xfrm>
            <a:off x="2981325" y="3013075"/>
            <a:ext cx="3103563" cy="609600"/>
            <a:chOff x="1878" y="1898"/>
            <a:chExt cx="1955" cy="384"/>
          </a:xfrm>
        </p:grpSpPr>
        <p:grpSp>
          <p:nvGrpSpPr>
            <p:cNvPr id="107556" name="Group 16"/>
            <p:cNvGrpSpPr>
              <a:grpSpLocks/>
            </p:cNvGrpSpPr>
            <p:nvPr/>
          </p:nvGrpSpPr>
          <p:grpSpPr bwMode="auto">
            <a:xfrm>
              <a:off x="1878" y="1898"/>
              <a:ext cx="615" cy="384"/>
              <a:chOff x="3417" y="2938"/>
              <a:chExt cx="615" cy="384"/>
            </a:xfrm>
          </p:grpSpPr>
          <p:sp>
            <p:nvSpPr>
              <p:cNvPr id="533521" name="AutoShape 1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7569" name="Line 18"/>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07557" name="Group 19"/>
            <p:cNvGrpSpPr>
              <a:grpSpLocks/>
            </p:cNvGrpSpPr>
            <p:nvPr/>
          </p:nvGrpSpPr>
          <p:grpSpPr bwMode="auto">
            <a:xfrm>
              <a:off x="2867" y="1898"/>
              <a:ext cx="615" cy="384"/>
              <a:chOff x="3417" y="2938"/>
              <a:chExt cx="615" cy="384"/>
            </a:xfrm>
          </p:grpSpPr>
          <p:sp>
            <p:nvSpPr>
              <p:cNvPr id="533524" name="AutoShape 20"/>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7567" name="Line 21"/>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07558" name="Line 22"/>
            <p:cNvSpPr>
              <a:spLocks noChangeShapeType="1"/>
            </p:cNvSpPr>
            <p:nvPr/>
          </p:nvSpPr>
          <p:spPr bwMode="auto">
            <a:xfrm>
              <a:off x="2342" y="2090"/>
              <a:ext cx="525"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7559" name="Group 23"/>
            <p:cNvGrpSpPr>
              <a:grpSpLocks/>
            </p:cNvGrpSpPr>
            <p:nvPr/>
          </p:nvGrpSpPr>
          <p:grpSpPr bwMode="auto">
            <a:xfrm>
              <a:off x="2917" y="1994"/>
              <a:ext cx="192" cy="192"/>
              <a:chOff x="3894" y="2760"/>
              <a:chExt cx="192" cy="192"/>
            </a:xfrm>
          </p:grpSpPr>
          <p:sp>
            <p:nvSpPr>
              <p:cNvPr id="107564" name="Oval 24"/>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7565" name="Oval 25"/>
              <p:cNvSpPr>
                <a:spLocks noChangeArrowheads="1"/>
              </p:cNvSpPr>
              <p:nvPr/>
            </p:nvSpPr>
            <p:spPr bwMode="auto">
              <a:xfrm>
                <a:off x="3989" y="2800"/>
                <a:ext cx="67" cy="58"/>
              </a:xfrm>
              <a:prstGeom prst="ellipse">
                <a:avLst/>
              </a:prstGeom>
              <a:solidFill>
                <a:srgbClr val="FF9999"/>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7560" name="Line 26"/>
            <p:cNvSpPr>
              <a:spLocks noChangeShapeType="1"/>
            </p:cNvSpPr>
            <p:nvPr/>
          </p:nvSpPr>
          <p:spPr bwMode="auto">
            <a:xfrm>
              <a:off x="3308" y="2106"/>
              <a:ext cx="525"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7561" name="Group 27"/>
            <p:cNvGrpSpPr>
              <a:grpSpLocks/>
            </p:cNvGrpSpPr>
            <p:nvPr/>
          </p:nvGrpSpPr>
          <p:grpSpPr bwMode="auto">
            <a:xfrm>
              <a:off x="1938" y="2004"/>
              <a:ext cx="192" cy="192"/>
              <a:chOff x="3894" y="2760"/>
              <a:chExt cx="192" cy="192"/>
            </a:xfrm>
          </p:grpSpPr>
          <p:sp>
            <p:nvSpPr>
              <p:cNvPr id="107562" name="Oval 28"/>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7563" name="Oval 29"/>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07531" name="Group 30"/>
          <p:cNvGrpSpPr>
            <a:grpSpLocks/>
          </p:cNvGrpSpPr>
          <p:nvPr/>
        </p:nvGrpSpPr>
        <p:grpSpPr bwMode="auto">
          <a:xfrm>
            <a:off x="1616075" y="5046663"/>
            <a:ext cx="725488" cy="750887"/>
            <a:chOff x="3600" y="2864"/>
            <a:chExt cx="688" cy="712"/>
          </a:xfrm>
          <a:effectLst>
            <a:glow rad="101600">
              <a:schemeClr val="accent3">
                <a:satMod val="175000"/>
                <a:alpha val="40000"/>
              </a:schemeClr>
            </a:glow>
          </a:effectLst>
        </p:grpSpPr>
        <p:sp>
          <p:nvSpPr>
            <p:cNvPr id="107545" name="Rectangle 31"/>
            <p:cNvSpPr>
              <a:spLocks noChangeArrowheads="1"/>
            </p:cNvSpPr>
            <p:nvPr/>
          </p:nvSpPr>
          <p:spPr bwMode="auto">
            <a:xfrm>
              <a:off x="3704" y="3432"/>
              <a:ext cx="480" cy="136"/>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nvGrpSpPr>
            <p:cNvPr id="107546" name="Group 32"/>
            <p:cNvGrpSpPr>
              <a:grpSpLocks/>
            </p:cNvGrpSpPr>
            <p:nvPr/>
          </p:nvGrpSpPr>
          <p:grpSpPr bwMode="auto">
            <a:xfrm>
              <a:off x="3600" y="3232"/>
              <a:ext cx="688" cy="344"/>
              <a:chOff x="3600" y="3232"/>
              <a:chExt cx="688" cy="344"/>
            </a:xfrm>
          </p:grpSpPr>
          <p:sp>
            <p:nvSpPr>
              <p:cNvPr id="107554" name="Freeform 33"/>
              <p:cNvSpPr>
                <a:spLocks/>
              </p:cNvSpPr>
              <p:nvPr/>
            </p:nvSpPr>
            <p:spPr bwMode="auto">
              <a:xfrm>
                <a:off x="4152"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7555" name="Freeform 34"/>
              <p:cNvSpPr>
                <a:spLocks/>
              </p:cNvSpPr>
              <p:nvPr/>
            </p:nvSpPr>
            <p:spPr bwMode="auto">
              <a:xfrm flipH="1">
                <a:off x="360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07547" name="Group 35"/>
            <p:cNvGrpSpPr>
              <a:grpSpLocks/>
            </p:cNvGrpSpPr>
            <p:nvPr/>
          </p:nvGrpSpPr>
          <p:grpSpPr bwMode="auto">
            <a:xfrm>
              <a:off x="3629" y="3088"/>
              <a:ext cx="630" cy="312"/>
              <a:chOff x="3637" y="3088"/>
              <a:chExt cx="630" cy="312"/>
            </a:xfrm>
          </p:grpSpPr>
          <p:sp>
            <p:nvSpPr>
              <p:cNvPr id="107552" name="Freeform 36"/>
              <p:cNvSpPr>
                <a:spLocks/>
              </p:cNvSpPr>
              <p:nvPr/>
            </p:nvSpPr>
            <p:spPr bwMode="auto">
              <a:xfrm>
                <a:off x="4144"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7553" name="Freeform 37"/>
              <p:cNvSpPr>
                <a:spLocks/>
              </p:cNvSpPr>
              <p:nvPr/>
            </p:nvSpPr>
            <p:spPr bwMode="auto">
              <a:xfrm flipH="1">
                <a:off x="3637"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07548" name="Group 38"/>
            <p:cNvGrpSpPr>
              <a:grpSpLocks/>
            </p:cNvGrpSpPr>
            <p:nvPr/>
          </p:nvGrpSpPr>
          <p:grpSpPr bwMode="auto">
            <a:xfrm>
              <a:off x="3661" y="2944"/>
              <a:ext cx="566" cy="320"/>
              <a:chOff x="3657" y="2944"/>
              <a:chExt cx="566" cy="320"/>
            </a:xfrm>
          </p:grpSpPr>
          <p:sp>
            <p:nvSpPr>
              <p:cNvPr id="107550" name="Freeform 39"/>
              <p:cNvSpPr>
                <a:spLocks/>
              </p:cNvSpPr>
              <p:nvPr/>
            </p:nvSpPr>
            <p:spPr bwMode="auto">
              <a:xfrm>
                <a:off x="4096"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7551" name="Freeform 40"/>
              <p:cNvSpPr>
                <a:spLocks/>
              </p:cNvSpPr>
              <p:nvPr/>
            </p:nvSpPr>
            <p:spPr bwMode="auto">
              <a:xfrm flipH="1">
                <a:off x="3657"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7549" name="AutoShape 41"/>
            <p:cNvSpPr>
              <a:spLocks noChangeArrowheads="1"/>
            </p:cNvSpPr>
            <p:nvPr/>
          </p:nvSpPr>
          <p:spPr bwMode="auto">
            <a:xfrm flipV="1">
              <a:off x="3708" y="2864"/>
              <a:ext cx="472"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83 w 21600"/>
                <a:gd name="T13" fmla="*/ 2888 h 21600"/>
                <a:gd name="T14" fmla="*/ 18717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6" y="21600"/>
                  </a:lnTo>
                  <a:lnTo>
                    <a:pt x="19404" y="21600"/>
                  </a:lnTo>
                  <a:lnTo>
                    <a:pt x="21600" y="0"/>
                  </a:lnTo>
                  <a:close/>
                </a:path>
              </a:pathLst>
            </a:cu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sp>
        <p:nvSpPr>
          <p:cNvPr id="107532" name="Rectangle 42"/>
          <p:cNvSpPr>
            <a:spLocks noChangeArrowheads="1"/>
          </p:cNvSpPr>
          <p:nvPr/>
        </p:nvSpPr>
        <p:spPr bwMode="auto">
          <a:xfrm>
            <a:off x="2454275" y="5048250"/>
            <a:ext cx="517525" cy="331788"/>
          </a:xfrm>
          <a:prstGeom prst="rect">
            <a:avLst/>
          </a:prstGeom>
          <a:noFill/>
          <a:ln w="38100" algn="ctr">
            <a:solidFill>
              <a:schemeClr val="accent1"/>
            </a:solidFill>
            <a:miter lim="800000"/>
            <a:headEnd/>
            <a:tailEnd/>
          </a:ln>
        </p:spPr>
        <p:txBody>
          <a:bodyPr wrap="none" anchor="ctr"/>
          <a:lstStyle/>
          <a:p>
            <a:endParaRPr lang="en-US" dirty="0">
              <a:latin typeface="Arial" pitchFamily="34" charset="0"/>
              <a:cs typeface="Arial" pitchFamily="34" charset="0"/>
            </a:endParaRPr>
          </a:p>
        </p:txBody>
      </p:sp>
      <p:sp>
        <p:nvSpPr>
          <p:cNvPr id="533547" name="Freeform 43"/>
          <p:cNvSpPr>
            <a:spLocks/>
          </p:cNvSpPr>
          <p:nvPr/>
        </p:nvSpPr>
        <p:spPr bwMode="auto">
          <a:xfrm>
            <a:off x="2743200" y="3749675"/>
            <a:ext cx="1028700" cy="1704975"/>
          </a:xfrm>
          <a:custGeom>
            <a:avLst/>
            <a:gdLst>
              <a:gd name="T0" fmla="*/ 0 w 648"/>
              <a:gd name="T1" fmla="*/ 2147483647 h 1074"/>
              <a:gd name="T2" fmla="*/ 2147483647 w 648"/>
              <a:gd name="T3" fmla="*/ 2147483647 h 1074"/>
              <a:gd name="T4" fmla="*/ 2147483647 w 648"/>
              <a:gd name="T5" fmla="*/ 0 h 1074"/>
              <a:gd name="T6" fmla="*/ 0 60000 65536"/>
              <a:gd name="T7" fmla="*/ 0 60000 65536"/>
              <a:gd name="T8" fmla="*/ 0 60000 65536"/>
              <a:gd name="T9" fmla="*/ 0 w 648"/>
              <a:gd name="T10" fmla="*/ 0 h 1074"/>
              <a:gd name="T11" fmla="*/ 648 w 648"/>
              <a:gd name="T12" fmla="*/ 1074 h 1074"/>
            </a:gdLst>
            <a:ahLst/>
            <a:cxnLst>
              <a:cxn ang="T6">
                <a:pos x="T0" y="T1"/>
              </a:cxn>
              <a:cxn ang="T7">
                <a:pos x="T2" y="T3"/>
              </a:cxn>
              <a:cxn ang="T8">
                <a:pos x="T4" y="T5"/>
              </a:cxn>
            </a:cxnLst>
            <a:rect l="T9" t="T10" r="T11" b="T12"/>
            <a:pathLst>
              <a:path w="648" h="1074">
                <a:moveTo>
                  <a:pt x="0" y="921"/>
                </a:moveTo>
                <a:cubicBezTo>
                  <a:pt x="91" y="921"/>
                  <a:pt x="466" y="1074"/>
                  <a:pt x="557" y="921"/>
                </a:cubicBezTo>
                <a:cubicBezTo>
                  <a:pt x="648" y="768"/>
                  <a:pt x="549" y="192"/>
                  <a:pt x="547"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7534" name="Rectangle 44"/>
          <p:cNvSpPr>
            <a:spLocks noChangeArrowheads="1"/>
          </p:cNvSpPr>
          <p:nvPr/>
        </p:nvSpPr>
        <p:spPr bwMode="auto">
          <a:xfrm>
            <a:off x="2468563" y="5641975"/>
            <a:ext cx="517525" cy="331788"/>
          </a:xfrm>
          <a:prstGeom prst="rect">
            <a:avLst/>
          </a:prstGeom>
          <a:noFill/>
          <a:ln w="38100" algn="ctr">
            <a:solidFill>
              <a:schemeClr val="accent1"/>
            </a:solidFill>
            <a:miter lim="800000"/>
            <a:headEnd/>
            <a:tailEnd/>
          </a:ln>
        </p:spPr>
        <p:txBody>
          <a:bodyPr wrap="none" anchor="ctr"/>
          <a:lstStyle/>
          <a:p>
            <a:endParaRPr lang="en-US" dirty="0">
              <a:latin typeface="Arial" pitchFamily="34" charset="0"/>
              <a:cs typeface="Arial" pitchFamily="34" charset="0"/>
            </a:endParaRPr>
          </a:p>
        </p:txBody>
      </p:sp>
      <p:sp>
        <p:nvSpPr>
          <p:cNvPr id="533549" name="Freeform 45"/>
          <p:cNvSpPr>
            <a:spLocks/>
          </p:cNvSpPr>
          <p:nvPr/>
        </p:nvSpPr>
        <p:spPr bwMode="auto">
          <a:xfrm>
            <a:off x="2789238" y="3763963"/>
            <a:ext cx="1766887" cy="2413000"/>
          </a:xfrm>
          <a:custGeom>
            <a:avLst/>
            <a:gdLst>
              <a:gd name="T0" fmla="*/ 0 w 1113"/>
              <a:gd name="T1" fmla="*/ 2147483647 h 1520"/>
              <a:gd name="T2" fmla="*/ 2147483647 w 1113"/>
              <a:gd name="T3" fmla="*/ 2147483647 h 1520"/>
              <a:gd name="T4" fmla="*/ 2147483647 w 1113"/>
              <a:gd name="T5" fmla="*/ 0 h 1520"/>
              <a:gd name="T6" fmla="*/ 0 60000 65536"/>
              <a:gd name="T7" fmla="*/ 0 60000 65536"/>
              <a:gd name="T8" fmla="*/ 0 60000 65536"/>
              <a:gd name="T9" fmla="*/ 0 w 1113"/>
              <a:gd name="T10" fmla="*/ 0 h 1520"/>
              <a:gd name="T11" fmla="*/ 1113 w 1113"/>
              <a:gd name="T12" fmla="*/ 1520 h 1520"/>
            </a:gdLst>
            <a:ahLst/>
            <a:cxnLst>
              <a:cxn ang="T6">
                <a:pos x="T0" y="T1"/>
              </a:cxn>
              <a:cxn ang="T7">
                <a:pos x="T2" y="T3"/>
              </a:cxn>
              <a:cxn ang="T8">
                <a:pos x="T4" y="T5"/>
              </a:cxn>
            </a:cxnLst>
            <a:rect l="T9" t="T10" r="T11" b="T12"/>
            <a:pathLst>
              <a:path w="1113" h="1520">
                <a:moveTo>
                  <a:pt x="0" y="1286"/>
                </a:moveTo>
                <a:cubicBezTo>
                  <a:pt x="126" y="1289"/>
                  <a:pt x="573" y="1520"/>
                  <a:pt x="758" y="1306"/>
                </a:cubicBezTo>
                <a:cubicBezTo>
                  <a:pt x="943" y="1092"/>
                  <a:pt x="1039" y="272"/>
                  <a:pt x="111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7536" name="AutoShape 46"/>
          <p:cNvSpPr>
            <a:spLocks noChangeArrowheads="1"/>
          </p:cNvSpPr>
          <p:nvPr/>
        </p:nvSpPr>
        <p:spPr bwMode="auto">
          <a:xfrm>
            <a:off x="5456238" y="4098925"/>
            <a:ext cx="3443287" cy="2057400"/>
          </a:xfrm>
          <a:prstGeom prst="roundRect">
            <a:avLst>
              <a:gd name="adj" fmla="val 16667"/>
            </a:avLst>
          </a:prstGeom>
          <a:noFill/>
          <a:ln w="38100" algn="ctr">
            <a:solidFill>
              <a:srgbClr val="00B0F0"/>
            </a:solidFill>
            <a:prstDash val="dashDot"/>
            <a:round/>
            <a:headEnd/>
            <a:tailEnd/>
          </a:ln>
        </p:spPr>
        <p:txBody>
          <a:bodyPr wrap="none" anchor="ctr"/>
          <a:lstStyle/>
          <a:p>
            <a:endParaRPr lang="en-US" dirty="0">
              <a:latin typeface="Arial" pitchFamily="34" charset="0"/>
              <a:cs typeface="Arial" pitchFamily="34" charset="0"/>
            </a:endParaRPr>
          </a:p>
        </p:txBody>
      </p:sp>
      <p:sp>
        <p:nvSpPr>
          <p:cNvPr id="107537" name="Text Box 47"/>
          <p:cNvSpPr txBox="1">
            <a:spLocks noChangeArrowheads="1"/>
          </p:cNvSpPr>
          <p:nvPr/>
        </p:nvSpPr>
        <p:spPr bwMode="auto">
          <a:xfrm>
            <a:off x="6445250" y="5621338"/>
            <a:ext cx="1730375" cy="519112"/>
          </a:xfrm>
          <a:prstGeom prst="rect">
            <a:avLst/>
          </a:prstGeom>
          <a:noFill/>
          <a:ln w="38100" algn="ctr">
            <a:noFill/>
            <a:miter lim="800000"/>
            <a:headEnd/>
            <a:tailEnd/>
          </a:ln>
        </p:spPr>
        <p:txBody>
          <a:bodyPr wrap="none">
            <a:spAutoFit/>
          </a:bodyPr>
          <a:lstStyle/>
          <a:p>
            <a:pPr algn="ctr"/>
            <a:r>
              <a:rPr lang="en-US" sz="2800" dirty="0">
                <a:solidFill>
                  <a:srgbClr val="00B0F0"/>
                </a:solidFill>
                <a:latin typeface="Arial" pitchFamily="34" charset="0"/>
                <a:cs typeface="Arial" pitchFamily="34" charset="0"/>
              </a:rPr>
              <a:t>Free pool</a:t>
            </a:r>
          </a:p>
        </p:txBody>
      </p:sp>
      <p:sp>
        <p:nvSpPr>
          <p:cNvPr id="533552" name="Freeform 48"/>
          <p:cNvSpPr>
            <a:spLocks/>
          </p:cNvSpPr>
          <p:nvPr/>
        </p:nvSpPr>
        <p:spPr bwMode="auto">
          <a:xfrm>
            <a:off x="2803525" y="1946275"/>
            <a:ext cx="808038" cy="979488"/>
          </a:xfrm>
          <a:custGeom>
            <a:avLst/>
            <a:gdLst>
              <a:gd name="T0" fmla="*/ 0 w 509"/>
              <a:gd name="T1" fmla="*/ 2147483647 h 617"/>
              <a:gd name="T2" fmla="*/ 2147483647 w 509"/>
              <a:gd name="T3" fmla="*/ 2147483647 h 617"/>
              <a:gd name="T4" fmla="*/ 2147483647 w 509"/>
              <a:gd name="T5" fmla="*/ 2147483647 h 617"/>
              <a:gd name="T6" fmla="*/ 0 60000 65536"/>
              <a:gd name="T7" fmla="*/ 0 60000 65536"/>
              <a:gd name="T8" fmla="*/ 0 60000 65536"/>
              <a:gd name="T9" fmla="*/ 0 w 509"/>
              <a:gd name="T10" fmla="*/ 0 h 617"/>
              <a:gd name="T11" fmla="*/ 509 w 509"/>
              <a:gd name="T12" fmla="*/ 617 h 617"/>
            </a:gdLst>
            <a:ahLst/>
            <a:cxnLst>
              <a:cxn ang="T6">
                <a:pos x="T0" y="T1"/>
              </a:cxn>
              <a:cxn ang="T7">
                <a:pos x="T2" y="T3"/>
              </a:cxn>
              <a:cxn ang="T8">
                <a:pos x="T4" y="T5"/>
              </a:cxn>
            </a:cxnLst>
            <a:rect l="T9" t="T10" r="T11" b="T12"/>
            <a:pathLst>
              <a:path w="509" h="617">
                <a:moveTo>
                  <a:pt x="0" y="22"/>
                </a:moveTo>
                <a:cubicBezTo>
                  <a:pt x="169" y="11"/>
                  <a:pt x="338" y="0"/>
                  <a:pt x="423" y="99"/>
                </a:cubicBezTo>
                <a:cubicBezTo>
                  <a:pt x="508" y="198"/>
                  <a:pt x="508" y="407"/>
                  <a:pt x="509" y="61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7539" name="Text Box 51"/>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head</a:t>
            </a:r>
          </a:p>
        </p:txBody>
      </p:sp>
      <p:sp>
        <p:nvSpPr>
          <p:cNvPr id="107540" name="Text Box 52"/>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tail</a:t>
            </a:r>
          </a:p>
        </p:txBody>
      </p:sp>
      <p:sp>
        <p:nvSpPr>
          <p:cNvPr id="533557" name="Freeform 53"/>
          <p:cNvSpPr>
            <a:spLocks/>
          </p:cNvSpPr>
          <p:nvPr/>
        </p:nvSpPr>
        <p:spPr bwMode="auto">
          <a:xfrm>
            <a:off x="2743200" y="4508500"/>
            <a:ext cx="2713038" cy="812800"/>
          </a:xfrm>
          <a:custGeom>
            <a:avLst/>
            <a:gdLst>
              <a:gd name="T0" fmla="*/ 0 w 1709"/>
              <a:gd name="T1" fmla="*/ 2147483647 h 512"/>
              <a:gd name="T2" fmla="*/ 2147483647 w 1709"/>
              <a:gd name="T3" fmla="*/ 2147483647 h 512"/>
              <a:gd name="T4" fmla="*/ 2147483647 w 1709"/>
              <a:gd name="T5" fmla="*/ 2147483647 h 512"/>
              <a:gd name="T6" fmla="*/ 2147483647 w 1709"/>
              <a:gd name="T7" fmla="*/ 2147483647 h 512"/>
              <a:gd name="T8" fmla="*/ 0 60000 65536"/>
              <a:gd name="T9" fmla="*/ 0 60000 65536"/>
              <a:gd name="T10" fmla="*/ 0 60000 65536"/>
              <a:gd name="T11" fmla="*/ 0 60000 65536"/>
              <a:gd name="T12" fmla="*/ 0 w 1709"/>
              <a:gd name="T13" fmla="*/ 0 h 512"/>
              <a:gd name="T14" fmla="*/ 1709 w 1709"/>
              <a:gd name="T15" fmla="*/ 512 h 512"/>
            </a:gdLst>
            <a:ahLst/>
            <a:cxnLst>
              <a:cxn ang="T8">
                <a:pos x="T0" y="T1"/>
              </a:cxn>
              <a:cxn ang="T9">
                <a:pos x="T2" y="T3"/>
              </a:cxn>
              <a:cxn ang="T10">
                <a:pos x="T4" y="T5"/>
              </a:cxn>
              <a:cxn ang="T11">
                <a:pos x="T6" y="T7"/>
              </a:cxn>
            </a:cxnLst>
            <a:rect l="T12" t="T13" r="T14" b="T15"/>
            <a:pathLst>
              <a:path w="1709" h="512">
                <a:moveTo>
                  <a:pt x="0" y="443"/>
                </a:moveTo>
                <a:cubicBezTo>
                  <a:pt x="91" y="443"/>
                  <a:pt x="450" y="512"/>
                  <a:pt x="557" y="443"/>
                </a:cubicBezTo>
                <a:cubicBezTo>
                  <a:pt x="664" y="374"/>
                  <a:pt x="451" y="60"/>
                  <a:pt x="643" y="30"/>
                </a:cubicBezTo>
                <a:cubicBezTo>
                  <a:pt x="835" y="0"/>
                  <a:pt x="1487" y="213"/>
                  <a:pt x="1709" y="261"/>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33558" name="Freeform 54"/>
          <p:cNvSpPr>
            <a:spLocks/>
          </p:cNvSpPr>
          <p:nvPr/>
        </p:nvSpPr>
        <p:spPr bwMode="auto">
          <a:xfrm>
            <a:off x="2881313" y="4230688"/>
            <a:ext cx="4221162" cy="1827212"/>
          </a:xfrm>
          <a:custGeom>
            <a:avLst/>
            <a:gdLst>
              <a:gd name="T0" fmla="*/ 0 w 2659"/>
              <a:gd name="T1" fmla="*/ 2147483647 h 1151"/>
              <a:gd name="T2" fmla="*/ 2147483647 w 2659"/>
              <a:gd name="T3" fmla="*/ 2147483647 h 1151"/>
              <a:gd name="T4" fmla="*/ 2147483647 w 2659"/>
              <a:gd name="T5" fmla="*/ 2147483647 h 1151"/>
              <a:gd name="T6" fmla="*/ 2147483647 w 2659"/>
              <a:gd name="T7" fmla="*/ 2147483647 h 1151"/>
              <a:gd name="T8" fmla="*/ 2147483647 w 2659"/>
              <a:gd name="T9" fmla="*/ 2147483647 h 1151"/>
              <a:gd name="T10" fmla="*/ 0 60000 65536"/>
              <a:gd name="T11" fmla="*/ 0 60000 65536"/>
              <a:gd name="T12" fmla="*/ 0 60000 65536"/>
              <a:gd name="T13" fmla="*/ 0 60000 65536"/>
              <a:gd name="T14" fmla="*/ 0 60000 65536"/>
              <a:gd name="T15" fmla="*/ 0 w 2659"/>
              <a:gd name="T16" fmla="*/ 0 h 1151"/>
              <a:gd name="T17" fmla="*/ 2659 w 2659"/>
              <a:gd name="T18" fmla="*/ 1151 h 1151"/>
            </a:gdLst>
            <a:ahLst/>
            <a:cxnLst>
              <a:cxn ang="T10">
                <a:pos x="T0" y="T1"/>
              </a:cxn>
              <a:cxn ang="T11">
                <a:pos x="T2" y="T3"/>
              </a:cxn>
              <a:cxn ang="T12">
                <a:pos x="T4" y="T5"/>
              </a:cxn>
              <a:cxn ang="T13">
                <a:pos x="T6" y="T7"/>
              </a:cxn>
              <a:cxn ang="T14">
                <a:pos x="T8" y="T9"/>
              </a:cxn>
            </a:cxnLst>
            <a:rect l="T15" t="T16" r="T17" b="T18"/>
            <a:pathLst>
              <a:path w="2659" h="1151">
                <a:moveTo>
                  <a:pt x="0" y="992"/>
                </a:moveTo>
                <a:cubicBezTo>
                  <a:pt x="126" y="995"/>
                  <a:pt x="597" y="1151"/>
                  <a:pt x="758" y="1012"/>
                </a:cubicBezTo>
                <a:cubicBezTo>
                  <a:pt x="919" y="873"/>
                  <a:pt x="780" y="314"/>
                  <a:pt x="969" y="157"/>
                </a:cubicBezTo>
                <a:cubicBezTo>
                  <a:pt x="1158" y="0"/>
                  <a:pt x="1609" y="29"/>
                  <a:pt x="1891" y="71"/>
                </a:cubicBezTo>
                <a:cubicBezTo>
                  <a:pt x="2173" y="113"/>
                  <a:pt x="2499" y="337"/>
                  <a:pt x="2659" y="40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33564" name="AutoShape 60"/>
          <p:cNvSpPr>
            <a:spLocks noChangeArrowheads="1"/>
          </p:cNvSpPr>
          <p:nvPr/>
        </p:nvSpPr>
        <p:spPr bwMode="auto">
          <a:xfrm>
            <a:off x="157163" y="2314575"/>
            <a:ext cx="2449512" cy="2066925"/>
          </a:xfrm>
          <a:prstGeom prst="cloudCallout">
            <a:avLst>
              <a:gd name="adj1" fmla="val 13565"/>
              <a:gd name="adj2" fmla="val 64815"/>
            </a:avLst>
          </a:prstGeom>
          <a:solidFill>
            <a:schemeClr val="tx1"/>
          </a:solidFill>
          <a:ln w="38100">
            <a:solidFill>
              <a:schemeClr val="accent1"/>
            </a:solidFill>
            <a:round/>
            <a:headEnd/>
            <a:tailEnd/>
          </a:ln>
        </p:spPr>
        <p:txBody>
          <a:bodyPr/>
          <a:lstStyle/>
          <a:p>
            <a:pPr algn="ctr"/>
            <a:r>
              <a:rPr lang="en-US" sz="2000" dirty="0">
                <a:solidFill>
                  <a:srgbClr val="FFFF00"/>
                </a:solidFill>
                <a:latin typeface="Arial" pitchFamily="34" charset="0"/>
                <a:cs typeface="Arial" pitchFamily="34" charset="0"/>
              </a:rPr>
              <a:t>Want to redirect head from gray to red </a:t>
            </a:r>
          </a:p>
        </p:txBody>
      </p:sp>
      <p:sp>
        <p:nvSpPr>
          <p:cNvPr id="533565" name="AutoShape 61"/>
          <p:cNvSpPr>
            <a:spLocks noChangeArrowheads="1"/>
          </p:cNvSpPr>
          <p:nvPr/>
        </p:nvSpPr>
        <p:spPr bwMode="auto">
          <a:xfrm>
            <a:off x="974725" y="3763963"/>
            <a:ext cx="1603375" cy="968375"/>
          </a:xfrm>
          <a:prstGeom prst="cloudCallout">
            <a:avLst>
              <a:gd name="adj1" fmla="val 5546"/>
              <a:gd name="adj2" fmla="val 91806"/>
            </a:avLst>
          </a:prstGeom>
          <a:solidFill>
            <a:schemeClr val="tx1"/>
          </a:solidFill>
          <a:ln w="38100">
            <a:solidFill>
              <a:schemeClr val="accent1"/>
            </a:solidFill>
            <a:round/>
            <a:headEnd/>
            <a:tailEnd/>
          </a:ln>
        </p:spPr>
        <p:txBody>
          <a:bodyPr/>
          <a:lstStyle/>
          <a:p>
            <a:pPr algn="ctr"/>
            <a:r>
              <a:rPr lang="en-US" dirty="0">
                <a:solidFill>
                  <a:srgbClr val="FFFF00"/>
                </a:solidFill>
                <a:latin typeface="Arial" pitchFamily="34" charset="0"/>
                <a:cs typeface="Arial" pitchFamily="34" charset="0"/>
              </a:rPr>
              <a:t>zzz…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335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3356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5335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2.5E-6 -4.44444E-6 C 0.00173 0.0963 0.00347 0.19259 0.05347 0.23773 C 0.10347 0.28287 0.25885 0.26551 0.3 0.27107 " pathEditMode="relative" ptsTypes="aaA">
                                      <p:cBhvr>
                                        <p:cTn id="18" dur="2000" fill="hold"/>
                                        <p:tgtEl>
                                          <p:spTgt spid="5"/>
                                        </p:tgtEl>
                                        <p:attrNameLst>
                                          <p:attrName>ppt_x</p:attrName>
                                          <p:attrName>ppt_y</p:attrName>
                                        </p:attrNameLst>
                                      </p:cBhvr>
                                    </p:animMotion>
                                  </p:childTnLst>
                                </p:cTn>
                              </p:par>
                            </p:childTnLst>
                          </p:cTn>
                        </p:par>
                        <p:par>
                          <p:cTn id="19" fill="hold">
                            <p:stCondLst>
                              <p:cond delay="2000"/>
                            </p:stCondLst>
                            <p:childTnLst>
                              <p:par>
                                <p:cTn id="20" presetID="0" presetClass="path" presetSubtype="0" accel="50000" decel="50000" fill="hold" nodeType="afterEffect">
                                  <p:stCondLst>
                                    <p:cond delay="0"/>
                                  </p:stCondLst>
                                  <p:childTnLst>
                                    <p:animMotion origin="layout" path="M -2.77778E-6 -7.40741E-7 L -0.34166 -7.40741E-7 " pathEditMode="relative" ptsTypes="AA">
                                      <p:cBhvr>
                                        <p:cTn id="21" dur="2000" fill="hold"/>
                                        <p:tgtEl>
                                          <p:spTgt spid="2"/>
                                        </p:tgtEl>
                                        <p:attrNameLst>
                                          <p:attrName>ppt_x</p:attrName>
                                          <p:attrName>ppt_y</p:attrName>
                                        </p:attrNameLst>
                                      </p:cBhvr>
                                    </p:animMotion>
                                  </p:childTnLst>
                                </p:cTn>
                              </p:par>
                            </p:childTnLst>
                          </p:cTn>
                        </p:par>
                        <p:par>
                          <p:cTn id="22" fill="hold">
                            <p:stCondLst>
                              <p:cond delay="4000"/>
                            </p:stCondLst>
                            <p:childTnLst>
                              <p:par>
                                <p:cTn id="23" presetID="3" presetClass="exit" presetSubtype="10" fill="hold" grpId="0" nodeType="afterEffect">
                                  <p:stCondLst>
                                    <p:cond delay="0"/>
                                  </p:stCondLst>
                                  <p:childTnLst>
                                    <p:animEffect transition="out" filter="blinds(horizontal)">
                                      <p:cBhvr>
                                        <p:cTn id="24" dur="500"/>
                                        <p:tgtEl>
                                          <p:spTgt spid="533510"/>
                                        </p:tgtEl>
                                      </p:cBhvr>
                                    </p:animEffect>
                                    <p:set>
                                      <p:cBhvr>
                                        <p:cTn id="25" dur="1" fill="hold">
                                          <p:stCondLst>
                                            <p:cond delay="499"/>
                                          </p:stCondLst>
                                        </p:cTn>
                                        <p:tgtEl>
                                          <p:spTgt spid="533510"/>
                                        </p:tgtEl>
                                        <p:attrNameLst>
                                          <p:attrName>style.visibility</p:attrName>
                                        </p:attrNameLst>
                                      </p:cBhvr>
                                      <p:to>
                                        <p:strVal val="hidden"/>
                                      </p:to>
                                    </p:set>
                                  </p:childTnLst>
                                </p:cTn>
                              </p:par>
                            </p:childTnLst>
                          </p:cTn>
                        </p:par>
                        <p:par>
                          <p:cTn id="26" fill="hold">
                            <p:stCondLst>
                              <p:cond delay="4500"/>
                            </p:stCondLst>
                            <p:childTnLst>
                              <p:par>
                                <p:cTn id="27" presetID="3" presetClass="exit" presetSubtype="10" fill="hold" grpId="0" nodeType="afterEffect">
                                  <p:stCondLst>
                                    <p:cond delay="0"/>
                                  </p:stCondLst>
                                  <p:childTnLst>
                                    <p:animEffect transition="out" filter="blinds(horizontal)">
                                      <p:cBhvr>
                                        <p:cTn id="28" dur="500"/>
                                        <p:tgtEl>
                                          <p:spTgt spid="533547"/>
                                        </p:tgtEl>
                                      </p:cBhvr>
                                    </p:animEffect>
                                    <p:set>
                                      <p:cBhvr>
                                        <p:cTn id="29" dur="1" fill="hold">
                                          <p:stCondLst>
                                            <p:cond delay="499"/>
                                          </p:stCondLst>
                                        </p:cTn>
                                        <p:tgtEl>
                                          <p:spTgt spid="533547"/>
                                        </p:tgtEl>
                                        <p:attrNameLst>
                                          <p:attrName>style.visibility</p:attrName>
                                        </p:attrNameLst>
                                      </p:cBhvr>
                                      <p:to>
                                        <p:strVal val="hidden"/>
                                      </p:to>
                                    </p:set>
                                  </p:childTnLst>
                                </p:cTn>
                              </p:par>
                              <p:par>
                                <p:cTn id="30" presetID="3" presetClass="exit" presetSubtype="10" fill="hold" grpId="0" nodeType="withEffect">
                                  <p:stCondLst>
                                    <p:cond delay="0"/>
                                  </p:stCondLst>
                                  <p:childTnLst>
                                    <p:animEffect transition="out" filter="blinds(horizontal)">
                                      <p:cBhvr>
                                        <p:cTn id="31" dur="500"/>
                                        <p:tgtEl>
                                          <p:spTgt spid="533549"/>
                                        </p:tgtEl>
                                      </p:cBhvr>
                                    </p:animEffect>
                                    <p:set>
                                      <p:cBhvr>
                                        <p:cTn id="32" dur="1" fill="hold">
                                          <p:stCondLst>
                                            <p:cond delay="499"/>
                                          </p:stCondLst>
                                        </p:cTn>
                                        <p:tgtEl>
                                          <p:spTgt spid="533549"/>
                                        </p:tgtEl>
                                        <p:attrNameLst>
                                          <p:attrName>style.visibility</p:attrName>
                                        </p:attrNameLst>
                                      </p:cBhvr>
                                      <p:to>
                                        <p:strVal val="hidden"/>
                                      </p:to>
                                    </p:set>
                                  </p:childTnLst>
                                </p:cTn>
                              </p:par>
                            </p:childTnLst>
                          </p:cTn>
                        </p:par>
                        <p:par>
                          <p:cTn id="33" fill="hold">
                            <p:stCondLst>
                              <p:cond delay="5000"/>
                            </p:stCondLst>
                            <p:childTnLst>
                              <p:par>
                                <p:cTn id="34" presetID="3" presetClass="entr" presetSubtype="10" fill="hold" grpId="0" nodeType="afterEffect">
                                  <p:stCondLst>
                                    <p:cond delay="0"/>
                                  </p:stCondLst>
                                  <p:childTnLst>
                                    <p:set>
                                      <p:cBhvr>
                                        <p:cTn id="35" dur="1" fill="hold">
                                          <p:stCondLst>
                                            <p:cond delay="0"/>
                                          </p:stCondLst>
                                        </p:cTn>
                                        <p:tgtEl>
                                          <p:spTgt spid="533552"/>
                                        </p:tgtEl>
                                        <p:attrNameLst>
                                          <p:attrName>style.visibility</p:attrName>
                                        </p:attrNameLst>
                                      </p:cBhvr>
                                      <p:to>
                                        <p:strVal val="visible"/>
                                      </p:to>
                                    </p:set>
                                    <p:animEffect transition="in" filter="blinds(horizontal)">
                                      <p:cBhvr>
                                        <p:cTn id="36" dur="500"/>
                                        <p:tgtEl>
                                          <p:spTgt spid="533552"/>
                                        </p:tgtEl>
                                      </p:cBhvr>
                                    </p:animEffect>
                                  </p:childTnLst>
                                </p:cTn>
                              </p:par>
                            </p:childTnLst>
                          </p:cTn>
                        </p:par>
                        <p:par>
                          <p:cTn id="37" fill="hold">
                            <p:stCondLst>
                              <p:cond delay="5500"/>
                            </p:stCondLst>
                            <p:childTnLst>
                              <p:par>
                                <p:cTn id="38" presetID="3" presetClass="entr" presetSubtype="10" fill="hold" grpId="0" nodeType="afterEffect">
                                  <p:stCondLst>
                                    <p:cond delay="0"/>
                                  </p:stCondLst>
                                  <p:childTnLst>
                                    <p:set>
                                      <p:cBhvr>
                                        <p:cTn id="39" dur="1" fill="hold">
                                          <p:stCondLst>
                                            <p:cond delay="0"/>
                                          </p:stCondLst>
                                        </p:cTn>
                                        <p:tgtEl>
                                          <p:spTgt spid="533557"/>
                                        </p:tgtEl>
                                        <p:attrNameLst>
                                          <p:attrName>style.visibility</p:attrName>
                                        </p:attrNameLst>
                                      </p:cBhvr>
                                      <p:to>
                                        <p:strVal val="visible"/>
                                      </p:to>
                                    </p:set>
                                    <p:animEffect transition="in" filter="blinds(horizontal)">
                                      <p:cBhvr>
                                        <p:cTn id="40" dur="500"/>
                                        <p:tgtEl>
                                          <p:spTgt spid="533557"/>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533558"/>
                                        </p:tgtEl>
                                        <p:attrNameLst>
                                          <p:attrName>style.visibility</p:attrName>
                                        </p:attrNameLst>
                                      </p:cBhvr>
                                      <p:to>
                                        <p:strVal val="visible"/>
                                      </p:to>
                                    </p:set>
                                    <p:animEffect transition="in" filter="blinds(horizontal)">
                                      <p:cBhvr>
                                        <p:cTn id="43" dur="500"/>
                                        <p:tgtEl>
                                          <p:spTgt spid="533558"/>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1" nodeType="clickEffect">
                                  <p:stCondLst>
                                    <p:cond delay="0"/>
                                  </p:stCondLst>
                                  <p:childTnLst>
                                    <p:set>
                                      <p:cBhvr>
                                        <p:cTn id="47" dur="1" fill="hold">
                                          <p:stCondLst>
                                            <p:cond delay="0"/>
                                          </p:stCondLst>
                                        </p:cTn>
                                        <p:tgtEl>
                                          <p:spTgt spid="533565"/>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53356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3510" grpId="0" animBg="1"/>
      <p:bldP spid="533547" grpId="0" animBg="1"/>
      <p:bldP spid="533549" grpId="0" animBg="1"/>
      <p:bldP spid="533552" grpId="0" animBg="1"/>
      <p:bldP spid="533557" grpId="0" animBg="1"/>
      <p:bldP spid="533558" grpId="0" animBg="1"/>
      <p:bldP spid="533564" grpId="0" animBg="1"/>
      <p:bldP spid="533564" grpId="1" animBg="1"/>
      <p:bldP spid="533565" grpId="0" animBg="1"/>
      <p:bldP spid="533565" grpId="1" animBg="1"/>
      <p:bldP spid="533565" grpId="2"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oter Placeholder 1"/>
          <p:cNvSpPr>
            <a:spLocks noGrp="1"/>
          </p:cNvSpPr>
          <p:nvPr>
            <p:ph type="ftr" sz="quarter" idx="10"/>
          </p:nvPr>
        </p:nvSpPr>
        <p:spPr>
          <a:noFill/>
        </p:spPr>
        <p:txBody>
          <a:bodyPr/>
          <a:lstStyle/>
          <a:p>
            <a:r>
              <a:rPr lang="en-US" dirty="0"/>
              <a:t>Art of Multiprocessor Programming</a:t>
            </a:r>
          </a:p>
        </p:txBody>
      </p:sp>
      <p:sp>
        <p:nvSpPr>
          <p:cNvPr id="108547" name="Slide Number Placeholder 2"/>
          <p:cNvSpPr>
            <a:spLocks noGrp="1"/>
          </p:cNvSpPr>
          <p:nvPr>
            <p:ph type="sldNum" sz="quarter" idx="11"/>
          </p:nvPr>
        </p:nvSpPr>
        <p:spPr>
          <a:noFill/>
        </p:spPr>
        <p:txBody>
          <a:bodyPr/>
          <a:lstStyle/>
          <a:p>
            <a:fld id="{955311C7-827F-4EB3-852D-FF8572595F57}" type="slidenum">
              <a:rPr lang="x-none" smtClean="0"/>
              <a:pPr/>
              <a:t>71</a:t>
            </a:fld>
            <a:endParaRPr lang="en-US" dirty="0"/>
          </a:p>
        </p:txBody>
      </p:sp>
      <p:sp>
        <p:nvSpPr>
          <p:cNvPr id="10854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E088C94B-886F-4F98-B879-16E6FA7A45C4}" type="slidenum">
              <a:rPr lang="x-none" sz="1400">
                <a:solidFill>
                  <a:schemeClr val="tx1"/>
                </a:solidFill>
                <a:latin typeface="Arial" pitchFamily="34" charset="0"/>
                <a:cs typeface="Arial" pitchFamily="34" charset="0"/>
              </a:rPr>
              <a:pPr/>
              <a:t>71</a:t>
            </a:fld>
            <a:endParaRPr lang="en-US" sz="1400" dirty="0">
              <a:solidFill>
                <a:schemeClr val="tx1"/>
              </a:solidFill>
              <a:latin typeface="Arial" pitchFamily="34" charset="0"/>
              <a:cs typeface="Arial" pitchFamily="34" charset="0"/>
            </a:endParaRPr>
          </a:p>
        </p:txBody>
      </p:sp>
      <p:sp>
        <p:nvSpPr>
          <p:cNvPr id="534577" name="AutoShape 49"/>
          <p:cNvSpPr>
            <a:spLocks noChangeArrowheads="1"/>
          </p:cNvSpPr>
          <p:nvPr/>
        </p:nvSpPr>
        <p:spPr bwMode="auto">
          <a:xfrm>
            <a:off x="1730375" y="1574800"/>
            <a:ext cx="1412875" cy="739775"/>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8550" name="Rectangle 2"/>
          <p:cNvSpPr>
            <a:spLocks noGrp="1" noChangeArrowheads="1"/>
          </p:cNvSpPr>
          <p:nvPr>
            <p:ph type="title" idx="4294967295"/>
          </p:nvPr>
        </p:nvSpPr>
        <p:spPr/>
        <p:txBody>
          <a:bodyPr/>
          <a:lstStyle/>
          <a:p>
            <a:r>
              <a:rPr lang="en-US" dirty="0"/>
              <a:t>Both Nodes Reclaimed</a:t>
            </a:r>
          </a:p>
        </p:txBody>
      </p:sp>
      <p:sp>
        <p:nvSpPr>
          <p:cNvPr id="108551" name="Freeform 5"/>
          <p:cNvSpPr>
            <a:spLocks/>
          </p:cNvSpPr>
          <p:nvPr/>
        </p:nvSpPr>
        <p:spPr bwMode="auto">
          <a:xfrm>
            <a:off x="2254250" y="1944688"/>
            <a:ext cx="620713" cy="1516062"/>
          </a:xfrm>
          <a:custGeom>
            <a:avLst/>
            <a:gdLst>
              <a:gd name="T0" fmla="*/ 2147483647 w 391"/>
              <a:gd name="T1" fmla="*/ 0 h 955"/>
              <a:gd name="T2" fmla="*/ 2147483647 w 391"/>
              <a:gd name="T3" fmla="*/ 2147483647 h 955"/>
              <a:gd name="T4" fmla="*/ 2147483647 w 391"/>
              <a:gd name="T5" fmla="*/ 2147483647 h 955"/>
              <a:gd name="T6" fmla="*/ 2147483647 w 391"/>
              <a:gd name="T7" fmla="*/ 2147483647 h 955"/>
              <a:gd name="T8" fmla="*/ 0 60000 65536"/>
              <a:gd name="T9" fmla="*/ 0 60000 65536"/>
              <a:gd name="T10" fmla="*/ 0 60000 65536"/>
              <a:gd name="T11" fmla="*/ 0 60000 65536"/>
              <a:gd name="T12" fmla="*/ 0 w 391"/>
              <a:gd name="T13" fmla="*/ 0 h 955"/>
              <a:gd name="T14" fmla="*/ 391 w 391"/>
              <a:gd name="T15" fmla="*/ 955 h 955"/>
            </a:gdLst>
            <a:ahLst/>
            <a:cxnLst>
              <a:cxn ang="T8">
                <a:pos x="T0" y="T1"/>
              </a:cxn>
              <a:cxn ang="T9">
                <a:pos x="T2" y="T3"/>
              </a:cxn>
              <a:cxn ang="T10">
                <a:pos x="T4" y="T5"/>
              </a:cxn>
              <a:cxn ang="T11">
                <a:pos x="T6" y="T7"/>
              </a:cxn>
            </a:cxnLst>
            <a:rect l="T12" t="T13" r="T14" b="T15"/>
            <a:pathLst>
              <a:path w="391" h="955">
                <a:moveTo>
                  <a:pt x="36" y="0"/>
                </a:moveTo>
                <a:cubicBezTo>
                  <a:pt x="19" y="236"/>
                  <a:pt x="2" y="472"/>
                  <a:pt x="7" y="624"/>
                </a:cubicBezTo>
                <a:cubicBezTo>
                  <a:pt x="12" y="776"/>
                  <a:pt x="0" y="869"/>
                  <a:pt x="64" y="912"/>
                </a:cubicBezTo>
                <a:cubicBezTo>
                  <a:pt x="128" y="955"/>
                  <a:pt x="259" y="919"/>
                  <a:pt x="391" y="884"/>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2" name="Group 6"/>
          <p:cNvGrpSpPr>
            <a:grpSpLocks/>
          </p:cNvGrpSpPr>
          <p:nvPr/>
        </p:nvGrpSpPr>
        <p:grpSpPr bwMode="auto">
          <a:xfrm>
            <a:off x="3067050" y="3038475"/>
            <a:ext cx="976313" cy="609600"/>
            <a:chOff x="3833" y="1914"/>
            <a:chExt cx="615" cy="384"/>
          </a:xfrm>
        </p:grpSpPr>
        <p:grpSp>
          <p:nvGrpSpPr>
            <p:cNvPr id="108590" name="Group 7"/>
            <p:cNvGrpSpPr>
              <a:grpSpLocks/>
            </p:cNvGrpSpPr>
            <p:nvPr/>
          </p:nvGrpSpPr>
          <p:grpSpPr bwMode="auto">
            <a:xfrm>
              <a:off x="3833" y="1914"/>
              <a:ext cx="615" cy="384"/>
              <a:chOff x="3417" y="2938"/>
              <a:chExt cx="615" cy="384"/>
            </a:xfrm>
          </p:grpSpPr>
          <p:sp>
            <p:nvSpPr>
              <p:cNvPr id="534536" name="AutoShape 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8596" name="Line 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08591" name="Line 10"/>
            <p:cNvSpPr>
              <a:spLocks noChangeShapeType="1"/>
            </p:cNvSpPr>
            <p:nvPr/>
          </p:nvSpPr>
          <p:spPr bwMode="auto">
            <a:xfrm>
              <a:off x="4141" y="1914"/>
              <a:ext cx="307"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08592" name="Group 11"/>
            <p:cNvGrpSpPr>
              <a:grpSpLocks/>
            </p:cNvGrpSpPr>
            <p:nvPr/>
          </p:nvGrpSpPr>
          <p:grpSpPr bwMode="auto">
            <a:xfrm>
              <a:off x="3883" y="2010"/>
              <a:ext cx="192" cy="192"/>
              <a:chOff x="3894" y="2760"/>
              <a:chExt cx="192" cy="192"/>
            </a:xfrm>
          </p:grpSpPr>
          <p:sp>
            <p:nvSpPr>
              <p:cNvPr id="108593" name="Oval 12"/>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8594" name="Oval 13"/>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grpSp>
        <p:nvGrpSpPr>
          <p:cNvPr id="108553" name="Group 14"/>
          <p:cNvGrpSpPr>
            <a:grpSpLocks/>
          </p:cNvGrpSpPr>
          <p:nvPr/>
        </p:nvGrpSpPr>
        <p:grpSpPr bwMode="auto">
          <a:xfrm>
            <a:off x="7112000" y="4872038"/>
            <a:ext cx="976313" cy="609600"/>
            <a:chOff x="3417" y="2938"/>
            <a:chExt cx="615" cy="384"/>
          </a:xfrm>
        </p:grpSpPr>
        <p:sp>
          <p:nvSpPr>
            <p:cNvPr id="534543" name="AutoShape 1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8589" name="Line 1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08554" name="Line 17"/>
          <p:cNvSpPr>
            <a:spLocks noChangeShapeType="1"/>
          </p:cNvSpPr>
          <p:nvPr/>
        </p:nvSpPr>
        <p:spPr bwMode="auto">
          <a:xfrm>
            <a:off x="6278563" y="5176838"/>
            <a:ext cx="83343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8555" name="Group 18"/>
          <p:cNvGrpSpPr>
            <a:grpSpLocks/>
          </p:cNvGrpSpPr>
          <p:nvPr/>
        </p:nvGrpSpPr>
        <p:grpSpPr bwMode="auto">
          <a:xfrm>
            <a:off x="7191375" y="5024438"/>
            <a:ext cx="304800" cy="304800"/>
            <a:chOff x="3894" y="2760"/>
            <a:chExt cx="192" cy="192"/>
          </a:xfrm>
        </p:grpSpPr>
        <p:sp>
          <p:nvSpPr>
            <p:cNvPr id="108586" name="Oval 19"/>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8587" name="Oval 20"/>
            <p:cNvSpPr>
              <a:spLocks noChangeArrowheads="1"/>
            </p:cNvSpPr>
            <p:nvPr/>
          </p:nvSpPr>
          <p:spPr bwMode="auto">
            <a:xfrm>
              <a:off x="3989" y="2800"/>
              <a:ext cx="67" cy="58"/>
            </a:xfrm>
            <a:prstGeom prst="ellipse">
              <a:avLst/>
            </a:prstGeom>
            <a:solidFill>
              <a:srgbClr val="FF9999"/>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8556" name="Line 21"/>
          <p:cNvSpPr>
            <a:spLocks noChangeShapeType="1"/>
          </p:cNvSpPr>
          <p:nvPr/>
        </p:nvSpPr>
        <p:spPr bwMode="auto">
          <a:xfrm>
            <a:off x="7812088" y="5202238"/>
            <a:ext cx="83343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7" name="Group 22"/>
          <p:cNvGrpSpPr>
            <a:grpSpLocks/>
          </p:cNvGrpSpPr>
          <p:nvPr/>
        </p:nvGrpSpPr>
        <p:grpSpPr bwMode="auto">
          <a:xfrm>
            <a:off x="5541963" y="4872038"/>
            <a:ext cx="976312" cy="609600"/>
            <a:chOff x="3491" y="3069"/>
            <a:chExt cx="615" cy="384"/>
          </a:xfrm>
        </p:grpSpPr>
        <p:grpSp>
          <p:nvGrpSpPr>
            <p:cNvPr id="108580" name="Group 23"/>
            <p:cNvGrpSpPr>
              <a:grpSpLocks/>
            </p:cNvGrpSpPr>
            <p:nvPr/>
          </p:nvGrpSpPr>
          <p:grpSpPr bwMode="auto">
            <a:xfrm>
              <a:off x="3491" y="3069"/>
              <a:ext cx="615" cy="384"/>
              <a:chOff x="3417" y="2938"/>
              <a:chExt cx="615" cy="384"/>
            </a:xfrm>
          </p:grpSpPr>
          <p:sp>
            <p:nvSpPr>
              <p:cNvPr id="534552" name="AutoShape 2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8585" name="Line 2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08581" name="Group 26"/>
            <p:cNvGrpSpPr>
              <a:grpSpLocks/>
            </p:cNvGrpSpPr>
            <p:nvPr/>
          </p:nvGrpSpPr>
          <p:grpSpPr bwMode="auto">
            <a:xfrm>
              <a:off x="3551" y="3175"/>
              <a:ext cx="192" cy="192"/>
              <a:chOff x="3894" y="2760"/>
              <a:chExt cx="192" cy="192"/>
            </a:xfrm>
          </p:grpSpPr>
          <p:sp>
            <p:nvSpPr>
              <p:cNvPr id="108582" name="Oval 27"/>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8583" name="Oval 28"/>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sp>
        <p:nvSpPr>
          <p:cNvPr id="108559" name="Rectangle 41"/>
          <p:cNvSpPr>
            <a:spLocks noChangeArrowheads="1"/>
          </p:cNvSpPr>
          <p:nvPr/>
        </p:nvSpPr>
        <p:spPr bwMode="auto">
          <a:xfrm>
            <a:off x="2454275" y="5048250"/>
            <a:ext cx="517525" cy="331788"/>
          </a:xfrm>
          <a:prstGeom prst="rect">
            <a:avLst/>
          </a:prstGeom>
          <a:noFill/>
          <a:ln w="38100" algn="ctr">
            <a:solidFill>
              <a:schemeClr val="accent1"/>
            </a:solidFill>
            <a:miter lim="800000"/>
            <a:headEnd/>
            <a:tailEnd/>
          </a:ln>
        </p:spPr>
        <p:txBody>
          <a:bodyPr wrap="none" anchor="ctr"/>
          <a:lstStyle/>
          <a:p>
            <a:endParaRPr lang="en-US" dirty="0">
              <a:latin typeface="Arial" pitchFamily="34" charset="0"/>
              <a:cs typeface="Arial" pitchFamily="34" charset="0"/>
            </a:endParaRPr>
          </a:p>
        </p:txBody>
      </p:sp>
      <p:sp>
        <p:nvSpPr>
          <p:cNvPr id="108560" name="Freeform 42"/>
          <p:cNvSpPr>
            <a:spLocks/>
          </p:cNvSpPr>
          <p:nvPr/>
        </p:nvSpPr>
        <p:spPr bwMode="auto">
          <a:xfrm>
            <a:off x="2743200" y="4508500"/>
            <a:ext cx="2713038" cy="812800"/>
          </a:xfrm>
          <a:custGeom>
            <a:avLst/>
            <a:gdLst>
              <a:gd name="T0" fmla="*/ 0 w 1709"/>
              <a:gd name="T1" fmla="*/ 2147483647 h 512"/>
              <a:gd name="T2" fmla="*/ 2147483647 w 1709"/>
              <a:gd name="T3" fmla="*/ 2147483647 h 512"/>
              <a:gd name="T4" fmla="*/ 2147483647 w 1709"/>
              <a:gd name="T5" fmla="*/ 2147483647 h 512"/>
              <a:gd name="T6" fmla="*/ 2147483647 w 1709"/>
              <a:gd name="T7" fmla="*/ 2147483647 h 512"/>
              <a:gd name="T8" fmla="*/ 0 60000 65536"/>
              <a:gd name="T9" fmla="*/ 0 60000 65536"/>
              <a:gd name="T10" fmla="*/ 0 60000 65536"/>
              <a:gd name="T11" fmla="*/ 0 60000 65536"/>
              <a:gd name="T12" fmla="*/ 0 w 1709"/>
              <a:gd name="T13" fmla="*/ 0 h 512"/>
              <a:gd name="T14" fmla="*/ 1709 w 1709"/>
              <a:gd name="T15" fmla="*/ 512 h 512"/>
            </a:gdLst>
            <a:ahLst/>
            <a:cxnLst>
              <a:cxn ang="T8">
                <a:pos x="T0" y="T1"/>
              </a:cxn>
              <a:cxn ang="T9">
                <a:pos x="T2" y="T3"/>
              </a:cxn>
              <a:cxn ang="T10">
                <a:pos x="T4" y="T5"/>
              </a:cxn>
              <a:cxn ang="T11">
                <a:pos x="T6" y="T7"/>
              </a:cxn>
            </a:cxnLst>
            <a:rect l="T12" t="T13" r="T14" b="T15"/>
            <a:pathLst>
              <a:path w="1709" h="512">
                <a:moveTo>
                  <a:pt x="0" y="443"/>
                </a:moveTo>
                <a:cubicBezTo>
                  <a:pt x="91" y="443"/>
                  <a:pt x="450" y="512"/>
                  <a:pt x="557" y="443"/>
                </a:cubicBezTo>
                <a:cubicBezTo>
                  <a:pt x="664" y="374"/>
                  <a:pt x="451" y="60"/>
                  <a:pt x="643" y="30"/>
                </a:cubicBezTo>
                <a:cubicBezTo>
                  <a:pt x="835" y="0"/>
                  <a:pt x="1487" y="213"/>
                  <a:pt x="1709" y="261"/>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8561" name="Rectangle 43"/>
          <p:cNvSpPr>
            <a:spLocks noChangeArrowheads="1"/>
          </p:cNvSpPr>
          <p:nvPr/>
        </p:nvSpPr>
        <p:spPr bwMode="auto">
          <a:xfrm>
            <a:off x="2468563" y="5641975"/>
            <a:ext cx="517525" cy="331788"/>
          </a:xfrm>
          <a:prstGeom prst="rect">
            <a:avLst/>
          </a:prstGeom>
          <a:noFill/>
          <a:ln w="38100" algn="ctr">
            <a:solidFill>
              <a:schemeClr val="accent1"/>
            </a:solidFill>
            <a:miter lim="800000"/>
            <a:headEnd/>
            <a:tailEnd/>
          </a:ln>
        </p:spPr>
        <p:txBody>
          <a:bodyPr wrap="none" anchor="ctr"/>
          <a:lstStyle/>
          <a:p>
            <a:endParaRPr lang="en-US" dirty="0">
              <a:latin typeface="Arial" pitchFamily="34" charset="0"/>
              <a:cs typeface="Arial" pitchFamily="34" charset="0"/>
            </a:endParaRPr>
          </a:p>
        </p:txBody>
      </p:sp>
      <p:sp>
        <p:nvSpPr>
          <p:cNvPr id="108562" name="Freeform 44"/>
          <p:cNvSpPr>
            <a:spLocks/>
          </p:cNvSpPr>
          <p:nvPr/>
        </p:nvSpPr>
        <p:spPr bwMode="auto">
          <a:xfrm>
            <a:off x="2881313" y="4230688"/>
            <a:ext cx="4221162" cy="1827212"/>
          </a:xfrm>
          <a:custGeom>
            <a:avLst/>
            <a:gdLst>
              <a:gd name="T0" fmla="*/ 0 w 2659"/>
              <a:gd name="T1" fmla="*/ 2147483647 h 1151"/>
              <a:gd name="T2" fmla="*/ 2147483647 w 2659"/>
              <a:gd name="T3" fmla="*/ 2147483647 h 1151"/>
              <a:gd name="T4" fmla="*/ 2147483647 w 2659"/>
              <a:gd name="T5" fmla="*/ 2147483647 h 1151"/>
              <a:gd name="T6" fmla="*/ 2147483647 w 2659"/>
              <a:gd name="T7" fmla="*/ 2147483647 h 1151"/>
              <a:gd name="T8" fmla="*/ 2147483647 w 2659"/>
              <a:gd name="T9" fmla="*/ 2147483647 h 1151"/>
              <a:gd name="T10" fmla="*/ 0 60000 65536"/>
              <a:gd name="T11" fmla="*/ 0 60000 65536"/>
              <a:gd name="T12" fmla="*/ 0 60000 65536"/>
              <a:gd name="T13" fmla="*/ 0 60000 65536"/>
              <a:gd name="T14" fmla="*/ 0 60000 65536"/>
              <a:gd name="T15" fmla="*/ 0 w 2659"/>
              <a:gd name="T16" fmla="*/ 0 h 1151"/>
              <a:gd name="T17" fmla="*/ 2659 w 2659"/>
              <a:gd name="T18" fmla="*/ 1151 h 1151"/>
            </a:gdLst>
            <a:ahLst/>
            <a:cxnLst>
              <a:cxn ang="T10">
                <a:pos x="T0" y="T1"/>
              </a:cxn>
              <a:cxn ang="T11">
                <a:pos x="T2" y="T3"/>
              </a:cxn>
              <a:cxn ang="T12">
                <a:pos x="T4" y="T5"/>
              </a:cxn>
              <a:cxn ang="T13">
                <a:pos x="T6" y="T7"/>
              </a:cxn>
              <a:cxn ang="T14">
                <a:pos x="T8" y="T9"/>
              </a:cxn>
            </a:cxnLst>
            <a:rect l="T15" t="T16" r="T17" b="T18"/>
            <a:pathLst>
              <a:path w="2659" h="1151">
                <a:moveTo>
                  <a:pt x="0" y="992"/>
                </a:moveTo>
                <a:cubicBezTo>
                  <a:pt x="126" y="995"/>
                  <a:pt x="597" y="1151"/>
                  <a:pt x="758" y="1012"/>
                </a:cubicBezTo>
                <a:cubicBezTo>
                  <a:pt x="919" y="873"/>
                  <a:pt x="780" y="314"/>
                  <a:pt x="969" y="157"/>
                </a:cubicBezTo>
                <a:cubicBezTo>
                  <a:pt x="1158" y="0"/>
                  <a:pt x="1609" y="29"/>
                  <a:pt x="1891" y="71"/>
                </a:cubicBezTo>
                <a:cubicBezTo>
                  <a:pt x="2173" y="113"/>
                  <a:pt x="2499" y="337"/>
                  <a:pt x="2659" y="40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8563" name="AutoShape 45"/>
          <p:cNvSpPr>
            <a:spLocks noChangeArrowheads="1"/>
          </p:cNvSpPr>
          <p:nvPr/>
        </p:nvSpPr>
        <p:spPr bwMode="auto">
          <a:xfrm>
            <a:off x="5456238" y="4098925"/>
            <a:ext cx="3443287" cy="2057400"/>
          </a:xfrm>
          <a:prstGeom prst="roundRect">
            <a:avLst>
              <a:gd name="adj" fmla="val 16667"/>
            </a:avLst>
          </a:prstGeom>
          <a:noFill/>
          <a:ln w="38100" algn="ctr">
            <a:solidFill>
              <a:srgbClr val="00B0F0"/>
            </a:solidFill>
            <a:prstDash val="dashDot"/>
            <a:round/>
            <a:headEnd/>
            <a:tailEnd/>
          </a:ln>
        </p:spPr>
        <p:txBody>
          <a:bodyPr wrap="none" anchor="ctr"/>
          <a:lstStyle/>
          <a:p>
            <a:endParaRPr lang="en-US" dirty="0">
              <a:latin typeface="Arial" pitchFamily="34" charset="0"/>
              <a:cs typeface="Arial" pitchFamily="34" charset="0"/>
            </a:endParaRPr>
          </a:p>
        </p:txBody>
      </p:sp>
      <p:sp>
        <p:nvSpPr>
          <p:cNvPr id="108564" name="Text Box 46"/>
          <p:cNvSpPr txBox="1">
            <a:spLocks noChangeArrowheads="1"/>
          </p:cNvSpPr>
          <p:nvPr/>
        </p:nvSpPr>
        <p:spPr bwMode="auto">
          <a:xfrm>
            <a:off x="6445250" y="5621338"/>
            <a:ext cx="1730375" cy="519112"/>
          </a:xfrm>
          <a:prstGeom prst="rect">
            <a:avLst/>
          </a:prstGeom>
          <a:noFill/>
          <a:ln w="38100" algn="ctr">
            <a:noFill/>
            <a:miter lim="800000"/>
            <a:headEnd/>
            <a:tailEnd/>
          </a:ln>
        </p:spPr>
        <p:txBody>
          <a:bodyPr wrap="none">
            <a:spAutoFit/>
          </a:bodyPr>
          <a:lstStyle/>
          <a:p>
            <a:pPr algn="ctr"/>
            <a:r>
              <a:rPr lang="en-US" sz="2800" dirty="0">
                <a:solidFill>
                  <a:srgbClr val="00B0F0"/>
                </a:solidFill>
                <a:latin typeface="Arial" pitchFamily="34" charset="0"/>
                <a:cs typeface="Arial" pitchFamily="34" charset="0"/>
              </a:rPr>
              <a:t>Free pool</a:t>
            </a:r>
          </a:p>
        </p:txBody>
      </p:sp>
      <p:sp>
        <p:nvSpPr>
          <p:cNvPr id="108565" name="AutoShape 47"/>
          <p:cNvSpPr>
            <a:spLocks noChangeArrowheads="1"/>
          </p:cNvSpPr>
          <p:nvPr/>
        </p:nvSpPr>
        <p:spPr bwMode="auto">
          <a:xfrm>
            <a:off x="525408" y="3618706"/>
            <a:ext cx="1204912" cy="960438"/>
          </a:xfrm>
          <a:prstGeom prst="cloudCallout">
            <a:avLst>
              <a:gd name="adj1" fmla="val 34718"/>
              <a:gd name="adj2" fmla="val 87356"/>
            </a:avLst>
          </a:prstGeom>
          <a:solidFill>
            <a:schemeClr val="tx1"/>
          </a:solidFill>
          <a:ln w="38100">
            <a:solidFill>
              <a:schemeClr val="accent1"/>
            </a:solidFill>
            <a:round/>
            <a:headEnd/>
            <a:tailEnd/>
          </a:ln>
        </p:spPr>
        <p:txBody>
          <a:bodyPr/>
          <a:lstStyle/>
          <a:p>
            <a:pPr algn="ctr"/>
            <a:r>
              <a:rPr lang="en-US" sz="2800" dirty="0">
                <a:solidFill>
                  <a:srgbClr val="FFFF00"/>
                </a:solidFill>
                <a:latin typeface="Arial" pitchFamily="34" charset="0"/>
                <a:cs typeface="Arial" pitchFamily="34" charset="0"/>
              </a:rPr>
              <a:t>zzz</a:t>
            </a:r>
          </a:p>
        </p:txBody>
      </p:sp>
      <p:sp>
        <p:nvSpPr>
          <p:cNvPr id="108566" name="Freeform 48"/>
          <p:cNvSpPr>
            <a:spLocks/>
          </p:cNvSpPr>
          <p:nvPr/>
        </p:nvSpPr>
        <p:spPr bwMode="auto">
          <a:xfrm>
            <a:off x="2803525" y="1946275"/>
            <a:ext cx="808038" cy="979488"/>
          </a:xfrm>
          <a:custGeom>
            <a:avLst/>
            <a:gdLst>
              <a:gd name="T0" fmla="*/ 0 w 509"/>
              <a:gd name="T1" fmla="*/ 2147483647 h 617"/>
              <a:gd name="T2" fmla="*/ 2147483647 w 509"/>
              <a:gd name="T3" fmla="*/ 2147483647 h 617"/>
              <a:gd name="T4" fmla="*/ 2147483647 w 509"/>
              <a:gd name="T5" fmla="*/ 2147483647 h 617"/>
              <a:gd name="T6" fmla="*/ 0 60000 65536"/>
              <a:gd name="T7" fmla="*/ 0 60000 65536"/>
              <a:gd name="T8" fmla="*/ 0 60000 65536"/>
              <a:gd name="T9" fmla="*/ 0 w 509"/>
              <a:gd name="T10" fmla="*/ 0 h 617"/>
              <a:gd name="T11" fmla="*/ 509 w 509"/>
              <a:gd name="T12" fmla="*/ 617 h 617"/>
            </a:gdLst>
            <a:ahLst/>
            <a:cxnLst>
              <a:cxn ang="T6">
                <a:pos x="T0" y="T1"/>
              </a:cxn>
              <a:cxn ang="T7">
                <a:pos x="T2" y="T3"/>
              </a:cxn>
              <a:cxn ang="T8">
                <a:pos x="T4" y="T5"/>
              </a:cxn>
            </a:cxnLst>
            <a:rect l="T9" t="T10" r="T11" b="T12"/>
            <a:pathLst>
              <a:path w="509" h="617">
                <a:moveTo>
                  <a:pt x="0" y="22"/>
                </a:moveTo>
                <a:cubicBezTo>
                  <a:pt x="169" y="11"/>
                  <a:pt x="338" y="0"/>
                  <a:pt x="423" y="99"/>
                </a:cubicBezTo>
                <a:cubicBezTo>
                  <a:pt x="508" y="198"/>
                  <a:pt x="508" y="407"/>
                  <a:pt x="509" y="61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8567" name="Text Box 50"/>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head</a:t>
            </a:r>
          </a:p>
        </p:txBody>
      </p:sp>
      <p:sp>
        <p:nvSpPr>
          <p:cNvPr id="108568" name="Text Box 51"/>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tail</a:t>
            </a:r>
          </a:p>
        </p:txBody>
      </p:sp>
      <p:grpSp>
        <p:nvGrpSpPr>
          <p:cNvPr id="16" name="Group 30">
            <a:extLst>
              <a:ext uri="{FF2B5EF4-FFF2-40B4-BE49-F238E27FC236}">
                <a16:creationId xmlns:a16="http://schemas.microsoft.com/office/drawing/2014/main" id="{045B7251-FE4C-098B-ADC3-71F107CE2F0E}"/>
              </a:ext>
            </a:extLst>
          </p:cNvPr>
          <p:cNvGrpSpPr>
            <a:grpSpLocks/>
          </p:cNvGrpSpPr>
          <p:nvPr/>
        </p:nvGrpSpPr>
        <p:grpSpPr bwMode="auto">
          <a:xfrm>
            <a:off x="1616075" y="5046663"/>
            <a:ext cx="725488" cy="750887"/>
            <a:chOff x="3600" y="2864"/>
            <a:chExt cx="688" cy="712"/>
          </a:xfrm>
          <a:effectLst>
            <a:glow rad="101600">
              <a:schemeClr val="accent3">
                <a:satMod val="175000"/>
                <a:alpha val="40000"/>
              </a:schemeClr>
            </a:glow>
          </a:effectLst>
        </p:grpSpPr>
        <p:sp>
          <p:nvSpPr>
            <p:cNvPr id="17" name="Rectangle 31">
              <a:extLst>
                <a:ext uri="{FF2B5EF4-FFF2-40B4-BE49-F238E27FC236}">
                  <a16:creationId xmlns:a16="http://schemas.microsoft.com/office/drawing/2014/main" id="{C80A59B0-E913-C44D-6105-912007A4A502}"/>
                </a:ext>
              </a:extLst>
            </p:cNvPr>
            <p:cNvSpPr>
              <a:spLocks noChangeArrowheads="1"/>
            </p:cNvSpPr>
            <p:nvPr/>
          </p:nvSpPr>
          <p:spPr bwMode="auto">
            <a:xfrm>
              <a:off x="3704" y="3432"/>
              <a:ext cx="480" cy="136"/>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nvGrpSpPr>
            <p:cNvPr id="18" name="Group 32">
              <a:extLst>
                <a:ext uri="{FF2B5EF4-FFF2-40B4-BE49-F238E27FC236}">
                  <a16:creationId xmlns:a16="http://schemas.microsoft.com/office/drawing/2014/main" id="{3A77E02B-AD66-312A-3B99-FEC2909B6DB3}"/>
                </a:ext>
              </a:extLst>
            </p:cNvPr>
            <p:cNvGrpSpPr>
              <a:grpSpLocks/>
            </p:cNvGrpSpPr>
            <p:nvPr/>
          </p:nvGrpSpPr>
          <p:grpSpPr bwMode="auto">
            <a:xfrm>
              <a:off x="3600" y="3232"/>
              <a:ext cx="688" cy="344"/>
              <a:chOff x="3600" y="3232"/>
              <a:chExt cx="688" cy="344"/>
            </a:xfrm>
          </p:grpSpPr>
          <p:sp>
            <p:nvSpPr>
              <p:cNvPr id="26" name="Freeform 33">
                <a:extLst>
                  <a:ext uri="{FF2B5EF4-FFF2-40B4-BE49-F238E27FC236}">
                    <a16:creationId xmlns:a16="http://schemas.microsoft.com/office/drawing/2014/main" id="{3764CB61-3AA0-D3D0-70EC-2B61980F3CFC}"/>
                  </a:ext>
                </a:extLst>
              </p:cNvPr>
              <p:cNvSpPr>
                <a:spLocks/>
              </p:cNvSpPr>
              <p:nvPr/>
            </p:nvSpPr>
            <p:spPr bwMode="auto">
              <a:xfrm>
                <a:off x="4152"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7" name="Freeform 34">
                <a:extLst>
                  <a:ext uri="{FF2B5EF4-FFF2-40B4-BE49-F238E27FC236}">
                    <a16:creationId xmlns:a16="http://schemas.microsoft.com/office/drawing/2014/main" id="{21353F11-DB9B-E3CE-683B-DAAF747D7279}"/>
                  </a:ext>
                </a:extLst>
              </p:cNvPr>
              <p:cNvSpPr>
                <a:spLocks/>
              </p:cNvSpPr>
              <p:nvPr/>
            </p:nvSpPr>
            <p:spPr bwMode="auto">
              <a:xfrm flipH="1">
                <a:off x="360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9" name="Group 35">
              <a:extLst>
                <a:ext uri="{FF2B5EF4-FFF2-40B4-BE49-F238E27FC236}">
                  <a16:creationId xmlns:a16="http://schemas.microsoft.com/office/drawing/2014/main" id="{8202B9F7-5EA6-909F-45C8-40D702EB3EB3}"/>
                </a:ext>
              </a:extLst>
            </p:cNvPr>
            <p:cNvGrpSpPr>
              <a:grpSpLocks/>
            </p:cNvGrpSpPr>
            <p:nvPr/>
          </p:nvGrpSpPr>
          <p:grpSpPr bwMode="auto">
            <a:xfrm>
              <a:off x="3629" y="3088"/>
              <a:ext cx="630" cy="312"/>
              <a:chOff x="3637" y="3088"/>
              <a:chExt cx="630" cy="312"/>
            </a:xfrm>
          </p:grpSpPr>
          <p:sp>
            <p:nvSpPr>
              <p:cNvPr id="24" name="Freeform 36">
                <a:extLst>
                  <a:ext uri="{FF2B5EF4-FFF2-40B4-BE49-F238E27FC236}">
                    <a16:creationId xmlns:a16="http://schemas.microsoft.com/office/drawing/2014/main" id="{A339268B-5EA2-43C4-BC9B-3D882BD9887A}"/>
                  </a:ext>
                </a:extLst>
              </p:cNvPr>
              <p:cNvSpPr>
                <a:spLocks/>
              </p:cNvSpPr>
              <p:nvPr/>
            </p:nvSpPr>
            <p:spPr bwMode="auto">
              <a:xfrm>
                <a:off x="4144"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5" name="Freeform 37">
                <a:extLst>
                  <a:ext uri="{FF2B5EF4-FFF2-40B4-BE49-F238E27FC236}">
                    <a16:creationId xmlns:a16="http://schemas.microsoft.com/office/drawing/2014/main" id="{B198F414-53C3-F507-4EA4-BD7FF61E3527}"/>
                  </a:ext>
                </a:extLst>
              </p:cNvPr>
              <p:cNvSpPr>
                <a:spLocks/>
              </p:cNvSpPr>
              <p:nvPr/>
            </p:nvSpPr>
            <p:spPr bwMode="auto">
              <a:xfrm flipH="1">
                <a:off x="3637"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20" name="Group 38">
              <a:extLst>
                <a:ext uri="{FF2B5EF4-FFF2-40B4-BE49-F238E27FC236}">
                  <a16:creationId xmlns:a16="http://schemas.microsoft.com/office/drawing/2014/main" id="{08C89221-9E83-CF47-2DA4-565D214A0513}"/>
                </a:ext>
              </a:extLst>
            </p:cNvPr>
            <p:cNvGrpSpPr>
              <a:grpSpLocks/>
            </p:cNvGrpSpPr>
            <p:nvPr/>
          </p:nvGrpSpPr>
          <p:grpSpPr bwMode="auto">
            <a:xfrm>
              <a:off x="3661" y="2944"/>
              <a:ext cx="566" cy="320"/>
              <a:chOff x="3657" y="2944"/>
              <a:chExt cx="566" cy="320"/>
            </a:xfrm>
          </p:grpSpPr>
          <p:sp>
            <p:nvSpPr>
              <p:cNvPr id="22" name="Freeform 39">
                <a:extLst>
                  <a:ext uri="{FF2B5EF4-FFF2-40B4-BE49-F238E27FC236}">
                    <a16:creationId xmlns:a16="http://schemas.microsoft.com/office/drawing/2014/main" id="{79AFCC89-2D09-C1E0-E739-2DD91687BCEC}"/>
                  </a:ext>
                </a:extLst>
              </p:cNvPr>
              <p:cNvSpPr>
                <a:spLocks/>
              </p:cNvSpPr>
              <p:nvPr/>
            </p:nvSpPr>
            <p:spPr bwMode="auto">
              <a:xfrm>
                <a:off x="4096"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23" name="Freeform 40">
                <a:extLst>
                  <a:ext uri="{FF2B5EF4-FFF2-40B4-BE49-F238E27FC236}">
                    <a16:creationId xmlns:a16="http://schemas.microsoft.com/office/drawing/2014/main" id="{D6388E9D-6F38-0650-E768-0D9E9B64661E}"/>
                  </a:ext>
                </a:extLst>
              </p:cNvPr>
              <p:cNvSpPr>
                <a:spLocks/>
              </p:cNvSpPr>
              <p:nvPr/>
            </p:nvSpPr>
            <p:spPr bwMode="auto">
              <a:xfrm flipH="1">
                <a:off x="3657"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21" name="AutoShape 41">
              <a:extLst>
                <a:ext uri="{FF2B5EF4-FFF2-40B4-BE49-F238E27FC236}">
                  <a16:creationId xmlns:a16="http://schemas.microsoft.com/office/drawing/2014/main" id="{7657E42D-F00F-0724-739C-015DE10DF0EC}"/>
                </a:ext>
              </a:extLst>
            </p:cNvPr>
            <p:cNvSpPr>
              <a:spLocks noChangeArrowheads="1"/>
            </p:cNvSpPr>
            <p:nvPr/>
          </p:nvSpPr>
          <p:spPr bwMode="auto">
            <a:xfrm flipV="1">
              <a:off x="3708" y="2864"/>
              <a:ext cx="472"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83 w 21600"/>
                <a:gd name="T13" fmla="*/ 2888 h 21600"/>
                <a:gd name="T14" fmla="*/ 18717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6" y="21600"/>
                  </a:lnTo>
                  <a:lnTo>
                    <a:pt x="19404" y="21600"/>
                  </a:lnTo>
                  <a:lnTo>
                    <a:pt x="21600" y="0"/>
                  </a:lnTo>
                  <a:close/>
                </a:path>
              </a:pathLst>
            </a:cu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38889E-6 -4.07407E-6 C 0.06111 -0.01296 0.12222 -0.02592 0.1967 0.00672 C 0.27118 0.03936 0.35885 0.11737 0.4467 0.19561 " pathEditMode="relative" ptsTypes="aaA">
                                      <p:cBhvr>
                                        <p:cTn id="6" dur="2000" fill="hold"/>
                                        <p:tgtEl>
                                          <p:spTgt spid="2"/>
                                        </p:tgtEl>
                                        <p:attrNameLst>
                                          <p:attrName>ppt_x</p:attrName>
                                          <p:attrName>ppt_y</p:attrName>
                                        </p:attrNameLst>
                                      </p:cBhvr>
                                    </p:animMotion>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1.66667E-6 -7.40741E-7 C -0.0434 0.01736 -0.08681 0.03472 -0.1316 -0.01111 C -0.1764 -0.05694 -0.2224 -0.1662 -0.26841 -0.27546 " pathEditMode="relative" ptsTypes="aaA">
                                      <p:cBhvr>
                                        <p:cTn id="9" dur="2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a:extLst>
              <a:ext uri="{FF2B5EF4-FFF2-40B4-BE49-F238E27FC236}">
                <a16:creationId xmlns:a16="http://schemas.microsoft.com/office/drawing/2014/main" id="{E50A7D2B-3BA1-5400-0B6C-68F5B073C0E5}"/>
              </a:ext>
            </a:extLst>
          </p:cNvPr>
          <p:cNvGrpSpPr>
            <a:grpSpLocks/>
          </p:cNvGrpSpPr>
          <p:nvPr/>
        </p:nvGrpSpPr>
        <p:grpSpPr bwMode="auto">
          <a:xfrm>
            <a:off x="1616075" y="5046663"/>
            <a:ext cx="725488" cy="750887"/>
            <a:chOff x="3600" y="2864"/>
            <a:chExt cx="688" cy="712"/>
          </a:xfrm>
          <a:effectLst>
            <a:glow rad="101600">
              <a:schemeClr val="accent3">
                <a:satMod val="175000"/>
                <a:alpha val="40000"/>
              </a:schemeClr>
            </a:glow>
          </a:effectLst>
        </p:grpSpPr>
        <p:sp>
          <p:nvSpPr>
            <p:cNvPr id="3" name="Rectangle 31">
              <a:extLst>
                <a:ext uri="{FF2B5EF4-FFF2-40B4-BE49-F238E27FC236}">
                  <a16:creationId xmlns:a16="http://schemas.microsoft.com/office/drawing/2014/main" id="{9496652E-10C5-ED29-67D3-57AA1CB682F8}"/>
                </a:ext>
              </a:extLst>
            </p:cNvPr>
            <p:cNvSpPr>
              <a:spLocks noChangeArrowheads="1"/>
            </p:cNvSpPr>
            <p:nvPr/>
          </p:nvSpPr>
          <p:spPr bwMode="auto">
            <a:xfrm>
              <a:off x="3704" y="3432"/>
              <a:ext cx="480" cy="136"/>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nvGrpSpPr>
            <p:cNvPr id="4" name="Group 32">
              <a:extLst>
                <a:ext uri="{FF2B5EF4-FFF2-40B4-BE49-F238E27FC236}">
                  <a16:creationId xmlns:a16="http://schemas.microsoft.com/office/drawing/2014/main" id="{FE4B2560-15D3-DE05-5A7C-039843929BE1}"/>
                </a:ext>
              </a:extLst>
            </p:cNvPr>
            <p:cNvGrpSpPr>
              <a:grpSpLocks/>
            </p:cNvGrpSpPr>
            <p:nvPr/>
          </p:nvGrpSpPr>
          <p:grpSpPr bwMode="auto">
            <a:xfrm>
              <a:off x="3600" y="3232"/>
              <a:ext cx="688" cy="344"/>
              <a:chOff x="3600" y="3232"/>
              <a:chExt cx="688" cy="344"/>
            </a:xfrm>
          </p:grpSpPr>
          <p:sp>
            <p:nvSpPr>
              <p:cNvPr id="12" name="Freeform 33">
                <a:extLst>
                  <a:ext uri="{FF2B5EF4-FFF2-40B4-BE49-F238E27FC236}">
                    <a16:creationId xmlns:a16="http://schemas.microsoft.com/office/drawing/2014/main" id="{3F218425-35AE-3DBF-D488-56C8678BA37C}"/>
                  </a:ext>
                </a:extLst>
              </p:cNvPr>
              <p:cNvSpPr>
                <a:spLocks/>
              </p:cNvSpPr>
              <p:nvPr/>
            </p:nvSpPr>
            <p:spPr bwMode="auto">
              <a:xfrm>
                <a:off x="4152"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34">
                <a:extLst>
                  <a:ext uri="{FF2B5EF4-FFF2-40B4-BE49-F238E27FC236}">
                    <a16:creationId xmlns:a16="http://schemas.microsoft.com/office/drawing/2014/main" id="{EAC3DA75-65A3-ADEA-74DF-343ED40262F9}"/>
                  </a:ext>
                </a:extLst>
              </p:cNvPr>
              <p:cNvSpPr>
                <a:spLocks/>
              </p:cNvSpPr>
              <p:nvPr/>
            </p:nvSpPr>
            <p:spPr bwMode="auto">
              <a:xfrm flipH="1">
                <a:off x="360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5" name="Group 35">
              <a:extLst>
                <a:ext uri="{FF2B5EF4-FFF2-40B4-BE49-F238E27FC236}">
                  <a16:creationId xmlns:a16="http://schemas.microsoft.com/office/drawing/2014/main" id="{ED6C765A-A730-665A-148F-A5804FABBA4D}"/>
                </a:ext>
              </a:extLst>
            </p:cNvPr>
            <p:cNvGrpSpPr>
              <a:grpSpLocks/>
            </p:cNvGrpSpPr>
            <p:nvPr/>
          </p:nvGrpSpPr>
          <p:grpSpPr bwMode="auto">
            <a:xfrm>
              <a:off x="3629" y="3088"/>
              <a:ext cx="630" cy="312"/>
              <a:chOff x="3637" y="3088"/>
              <a:chExt cx="630" cy="312"/>
            </a:xfrm>
          </p:grpSpPr>
          <p:sp>
            <p:nvSpPr>
              <p:cNvPr id="10" name="Freeform 36">
                <a:extLst>
                  <a:ext uri="{FF2B5EF4-FFF2-40B4-BE49-F238E27FC236}">
                    <a16:creationId xmlns:a16="http://schemas.microsoft.com/office/drawing/2014/main" id="{5D8D98B5-216C-9E6C-8B81-9500E7148002}"/>
                  </a:ext>
                </a:extLst>
              </p:cNvPr>
              <p:cNvSpPr>
                <a:spLocks/>
              </p:cNvSpPr>
              <p:nvPr/>
            </p:nvSpPr>
            <p:spPr bwMode="auto">
              <a:xfrm>
                <a:off x="4144"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37">
                <a:extLst>
                  <a:ext uri="{FF2B5EF4-FFF2-40B4-BE49-F238E27FC236}">
                    <a16:creationId xmlns:a16="http://schemas.microsoft.com/office/drawing/2014/main" id="{3AF75692-F6A0-7358-9D53-FA10D83E42B9}"/>
                  </a:ext>
                </a:extLst>
              </p:cNvPr>
              <p:cNvSpPr>
                <a:spLocks/>
              </p:cNvSpPr>
              <p:nvPr/>
            </p:nvSpPr>
            <p:spPr bwMode="auto">
              <a:xfrm flipH="1">
                <a:off x="3637"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38">
              <a:extLst>
                <a:ext uri="{FF2B5EF4-FFF2-40B4-BE49-F238E27FC236}">
                  <a16:creationId xmlns:a16="http://schemas.microsoft.com/office/drawing/2014/main" id="{C62CE9BB-4FAB-4EC7-0CD3-99BCD9DEA797}"/>
                </a:ext>
              </a:extLst>
            </p:cNvPr>
            <p:cNvGrpSpPr>
              <a:grpSpLocks/>
            </p:cNvGrpSpPr>
            <p:nvPr/>
          </p:nvGrpSpPr>
          <p:grpSpPr bwMode="auto">
            <a:xfrm>
              <a:off x="3661" y="2944"/>
              <a:ext cx="566" cy="320"/>
              <a:chOff x="3657" y="2944"/>
              <a:chExt cx="566" cy="320"/>
            </a:xfrm>
          </p:grpSpPr>
          <p:sp>
            <p:nvSpPr>
              <p:cNvPr id="8" name="Freeform 39">
                <a:extLst>
                  <a:ext uri="{FF2B5EF4-FFF2-40B4-BE49-F238E27FC236}">
                    <a16:creationId xmlns:a16="http://schemas.microsoft.com/office/drawing/2014/main" id="{4B35930B-8C79-7EAB-CACE-82024F615C5A}"/>
                  </a:ext>
                </a:extLst>
              </p:cNvPr>
              <p:cNvSpPr>
                <a:spLocks/>
              </p:cNvSpPr>
              <p:nvPr/>
            </p:nvSpPr>
            <p:spPr bwMode="auto">
              <a:xfrm>
                <a:off x="4096"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Freeform 40">
                <a:extLst>
                  <a:ext uri="{FF2B5EF4-FFF2-40B4-BE49-F238E27FC236}">
                    <a16:creationId xmlns:a16="http://schemas.microsoft.com/office/drawing/2014/main" id="{83067607-343C-5CF4-E327-0C7F1F4BE09C}"/>
                  </a:ext>
                </a:extLst>
              </p:cNvPr>
              <p:cNvSpPr>
                <a:spLocks/>
              </p:cNvSpPr>
              <p:nvPr/>
            </p:nvSpPr>
            <p:spPr bwMode="auto">
              <a:xfrm flipH="1">
                <a:off x="3657"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7" name="AutoShape 41">
              <a:extLst>
                <a:ext uri="{FF2B5EF4-FFF2-40B4-BE49-F238E27FC236}">
                  <a16:creationId xmlns:a16="http://schemas.microsoft.com/office/drawing/2014/main" id="{B839E103-E95C-C1C5-5786-19DC2E1AE204}"/>
                </a:ext>
              </a:extLst>
            </p:cNvPr>
            <p:cNvSpPr>
              <a:spLocks noChangeArrowheads="1"/>
            </p:cNvSpPr>
            <p:nvPr/>
          </p:nvSpPr>
          <p:spPr bwMode="auto">
            <a:xfrm flipV="1">
              <a:off x="3708" y="2864"/>
              <a:ext cx="472"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83 w 21600"/>
                <a:gd name="T13" fmla="*/ 2888 h 21600"/>
                <a:gd name="T14" fmla="*/ 18717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6" y="21600"/>
                  </a:lnTo>
                  <a:lnTo>
                    <a:pt x="19404" y="21600"/>
                  </a:lnTo>
                  <a:lnTo>
                    <a:pt x="21600" y="0"/>
                  </a:lnTo>
                  <a:close/>
                </a:path>
              </a:pathLst>
            </a:cu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sp>
        <p:nvSpPr>
          <p:cNvPr id="109570" name="Footer Placeholder 1"/>
          <p:cNvSpPr>
            <a:spLocks noGrp="1"/>
          </p:cNvSpPr>
          <p:nvPr>
            <p:ph type="ftr" sz="quarter" idx="10"/>
          </p:nvPr>
        </p:nvSpPr>
        <p:spPr>
          <a:noFill/>
        </p:spPr>
        <p:txBody>
          <a:bodyPr/>
          <a:lstStyle/>
          <a:p>
            <a:r>
              <a:rPr lang="en-US" dirty="0"/>
              <a:t>Art of Multiprocessor Programming</a:t>
            </a:r>
          </a:p>
        </p:txBody>
      </p:sp>
      <p:sp>
        <p:nvSpPr>
          <p:cNvPr id="109571" name="Slide Number Placeholder 2"/>
          <p:cNvSpPr>
            <a:spLocks noGrp="1"/>
          </p:cNvSpPr>
          <p:nvPr>
            <p:ph type="sldNum" sz="quarter" idx="11"/>
          </p:nvPr>
        </p:nvSpPr>
        <p:spPr>
          <a:noFill/>
        </p:spPr>
        <p:txBody>
          <a:bodyPr/>
          <a:lstStyle/>
          <a:p>
            <a:fld id="{55FB33D7-EC48-4FB2-91FD-F39F7E3068F5}" type="slidenum">
              <a:rPr lang="x-none" smtClean="0"/>
              <a:pPr/>
              <a:t>72</a:t>
            </a:fld>
            <a:endParaRPr lang="en-US" dirty="0"/>
          </a:p>
        </p:txBody>
      </p:sp>
      <p:sp>
        <p:nvSpPr>
          <p:cNvPr id="10957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86D25142-2BC1-4C38-9916-6124EF1BD5FE}" type="slidenum">
              <a:rPr lang="x-none" sz="1400">
                <a:solidFill>
                  <a:srgbClr val="FFFF00"/>
                </a:solidFill>
                <a:latin typeface="Arial" pitchFamily="34" charset="0"/>
                <a:cs typeface="Arial" pitchFamily="34" charset="0"/>
              </a:rPr>
              <a:pPr/>
              <a:t>72</a:t>
            </a:fld>
            <a:endParaRPr lang="en-US" sz="1400" dirty="0">
              <a:solidFill>
                <a:srgbClr val="FFFF00"/>
              </a:solidFill>
              <a:latin typeface="Arial" pitchFamily="34" charset="0"/>
              <a:cs typeface="Arial" pitchFamily="34" charset="0"/>
            </a:endParaRPr>
          </a:p>
        </p:txBody>
      </p:sp>
      <p:sp>
        <p:nvSpPr>
          <p:cNvPr id="535601" name="AutoShape 49"/>
          <p:cNvSpPr>
            <a:spLocks noChangeArrowheads="1"/>
          </p:cNvSpPr>
          <p:nvPr/>
        </p:nvSpPr>
        <p:spPr bwMode="auto">
          <a:xfrm>
            <a:off x="1730375" y="1574800"/>
            <a:ext cx="1412875" cy="739775"/>
          </a:xfrm>
          <a:prstGeom prst="roundRect">
            <a:avLst>
              <a:gd name="adj" fmla="val 16667"/>
            </a:avLst>
          </a:prstGeom>
          <a:solidFill>
            <a:schemeClr val="hlink"/>
          </a:solidFill>
          <a:ln w="38100" algn="ctr">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9574" name="Rectangle 2"/>
          <p:cNvSpPr>
            <a:spLocks noGrp="1" noChangeArrowheads="1"/>
          </p:cNvSpPr>
          <p:nvPr>
            <p:ph type="title" idx="4294967295"/>
          </p:nvPr>
        </p:nvSpPr>
        <p:spPr/>
        <p:txBody>
          <a:bodyPr/>
          <a:lstStyle/>
          <a:p>
            <a:r>
              <a:rPr lang="en-US" dirty="0"/>
              <a:t>One Node Recycled</a:t>
            </a:r>
          </a:p>
        </p:txBody>
      </p:sp>
      <p:sp>
        <p:nvSpPr>
          <p:cNvPr id="109575" name="Freeform 5"/>
          <p:cNvSpPr>
            <a:spLocks/>
          </p:cNvSpPr>
          <p:nvPr/>
        </p:nvSpPr>
        <p:spPr bwMode="auto">
          <a:xfrm>
            <a:off x="2254250" y="1944688"/>
            <a:ext cx="620713" cy="1516062"/>
          </a:xfrm>
          <a:custGeom>
            <a:avLst/>
            <a:gdLst>
              <a:gd name="T0" fmla="*/ 2147483647 w 391"/>
              <a:gd name="T1" fmla="*/ 0 h 955"/>
              <a:gd name="T2" fmla="*/ 2147483647 w 391"/>
              <a:gd name="T3" fmla="*/ 2147483647 h 955"/>
              <a:gd name="T4" fmla="*/ 2147483647 w 391"/>
              <a:gd name="T5" fmla="*/ 2147483647 h 955"/>
              <a:gd name="T6" fmla="*/ 2147483647 w 391"/>
              <a:gd name="T7" fmla="*/ 2147483647 h 955"/>
              <a:gd name="T8" fmla="*/ 0 60000 65536"/>
              <a:gd name="T9" fmla="*/ 0 60000 65536"/>
              <a:gd name="T10" fmla="*/ 0 60000 65536"/>
              <a:gd name="T11" fmla="*/ 0 60000 65536"/>
              <a:gd name="T12" fmla="*/ 0 w 391"/>
              <a:gd name="T13" fmla="*/ 0 h 955"/>
              <a:gd name="T14" fmla="*/ 391 w 391"/>
              <a:gd name="T15" fmla="*/ 955 h 955"/>
            </a:gdLst>
            <a:ahLst/>
            <a:cxnLst>
              <a:cxn ang="T8">
                <a:pos x="T0" y="T1"/>
              </a:cxn>
              <a:cxn ang="T9">
                <a:pos x="T2" y="T3"/>
              </a:cxn>
              <a:cxn ang="T10">
                <a:pos x="T4" y="T5"/>
              </a:cxn>
              <a:cxn ang="T11">
                <a:pos x="T6" y="T7"/>
              </a:cxn>
            </a:cxnLst>
            <a:rect l="T12" t="T13" r="T14" b="T15"/>
            <a:pathLst>
              <a:path w="391" h="955">
                <a:moveTo>
                  <a:pt x="36" y="0"/>
                </a:moveTo>
                <a:cubicBezTo>
                  <a:pt x="19" y="236"/>
                  <a:pt x="2" y="472"/>
                  <a:pt x="7" y="624"/>
                </a:cubicBezTo>
                <a:cubicBezTo>
                  <a:pt x="12" y="776"/>
                  <a:pt x="0" y="869"/>
                  <a:pt x="64" y="912"/>
                </a:cubicBezTo>
                <a:cubicBezTo>
                  <a:pt x="128" y="955"/>
                  <a:pt x="259" y="919"/>
                  <a:pt x="391" y="884"/>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9576" name="Group 6"/>
          <p:cNvGrpSpPr>
            <a:grpSpLocks/>
          </p:cNvGrpSpPr>
          <p:nvPr/>
        </p:nvGrpSpPr>
        <p:grpSpPr bwMode="auto">
          <a:xfrm>
            <a:off x="7272338" y="4441825"/>
            <a:ext cx="976312" cy="609600"/>
            <a:chOff x="3833" y="1914"/>
            <a:chExt cx="615" cy="384"/>
          </a:xfrm>
        </p:grpSpPr>
        <p:grpSp>
          <p:nvGrpSpPr>
            <p:cNvPr id="109614" name="Group 7"/>
            <p:cNvGrpSpPr>
              <a:grpSpLocks/>
            </p:cNvGrpSpPr>
            <p:nvPr/>
          </p:nvGrpSpPr>
          <p:grpSpPr bwMode="auto">
            <a:xfrm>
              <a:off x="3833" y="1914"/>
              <a:ext cx="615" cy="384"/>
              <a:chOff x="3417" y="2938"/>
              <a:chExt cx="615" cy="384"/>
            </a:xfrm>
          </p:grpSpPr>
          <p:sp>
            <p:nvSpPr>
              <p:cNvPr id="535560" name="AutoShape 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9620" name="Line 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09615" name="Line 10"/>
            <p:cNvSpPr>
              <a:spLocks noChangeShapeType="1"/>
            </p:cNvSpPr>
            <p:nvPr/>
          </p:nvSpPr>
          <p:spPr bwMode="auto">
            <a:xfrm>
              <a:off x="4141" y="1914"/>
              <a:ext cx="307"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09616" name="Group 11"/>
            <p:cNvGrpSpPr>
              <a:grpSpLocks/>
            </p:cNvGrpSpPr>
            <p:nvPr/>
          </p:nvGrpSpPr>
          <p:grpSpPr bwMode="auto">
            <a:xfrm>
              <a:off x="3883" y="2010"/>
              <a:ext cx="192" cy="192"/>
              <a:chOff x="3894" y="2760"/>
              <a:chExt cx="192" cy="192"/>
            </a:xfrm>
          </p:grpSpPr>
          <p:sp>
            <p:nvSpPr>
              <p:cNvPr id="109617" name="Oval 12"/>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9618" name="Oval 13"/>
              <p:cNvSpPr>
                <a:spLocks noChangeArrowheads="1"/>
              </p:cNvSpPr>
              <p:nvPr/>
            </p:nvSpPr>
            <p:spPr bwMode="auto">
              <a:xfrm>
                <a:off x="3989" y="2800"/>
                <a:ext cx="67" cy="58"/>
              </a:xfrm>
              <a:prstGeom prst="ellipse">
                <a:avLst/>
              </a:prstGeom>
              <a:solidFill>
                <a:srgbClr val="66FF99"/>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grpSp>
        <p:nvGrpSpPr>
          <p:cNvPr id="109577" name="Group 14"/>
          <p:cNvGrpSpPr>
            <a:grpSpLocks/>
          </p:cNvGrpSpPr>
          <p:nvPr/>
        </p:nvGrpSpPr>
        <p:grpSpPr bwMode="auto">
          <a:xfrm>
            <a:off x="7112000" y="4872038"/>
            <a:ext cx="976313" cy="609600"/>
            <a:chOff x="3417" y="2938"/>
            <a:chExt cx="615" cy="384"/>
          </a:xfrm>
        </p:grpSpPr>
        <p:sp>
          <p:nvSpPr>
            <p:cNvPr id="535567" name="AutoShape 1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9613" name="Line 1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09578" name="Group 17"/>
          <p:cNvGrpSpPr>
            <a:grpSpLocks/>
          </p:cNvGrpSpPr>
          <p:nvPr/>
        </p:nvGrpSpPr>
        <p:grpSpPr bwMode="auto">
          <a:xfrm>
            <a:off x="7191375" y="5024438"/>
            <a:ext cx="304800" cy="304800"/>
            <a:chOff x="3894" y="2760"/>
            <a:chExt cx="192" cy="192"/>
          </a:xfrm>
        </p:grpSpPr>
        <p:sp>
          <p:nvSpPr>
            <p:cNvPr id="109610" name="Oval 18"/>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9611" name="Oval 19"/>
            <p:cNvSpPr>
              <a:spLocks noChangeArrowheads="1"/>
            </p:cNvSpPr>
            <p:nvPr/>
          </p:nvSpPr>
          <p:spPr bwMode="auto">
            <a:xfrm>
              <a:off x="3989" y="2800"/>
              <a:ext cx="67" cy="58"/>
            </a:xfrm>
            <a:prstGeom prst="ellipse">
              <a:avLst/>
            </a:prstGeom>
            <a:solidFill>
              <a:srgbClr val="FF9999"/>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9579" name="Line 20"/>
          <p:cNvSpPr>
            <a:spLocks noChangeShapeType="1"/>
          </p:cNvSpPr>
          <p:nvPr/>
        </p:nvSpPr>
        <p:spPr bwMode="auto">
          <a:xfrm>
            <a:off x="7812088" y="5202238"/>
            <a:ext cx="83343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09580" name="Group 21"/>
          <p:cNvGrpSpPr>
            <a:grpSpLocks/>
          </p:cNvGrpSpPr>
          <p:nvPr/>
        </p:nvGrpSpPr>
        <p:grpSpPr bwMode="auto">
          <a:xfrm>
            <a:off x="2981325" y="3013075"/>
            <a:ext cx="976313" cy="609600"/>
            <a:chOff x="3491" y="3069"/>
            <a:chExt cx="615" cy="384"/>
          </a:xfrm>
        </p:grpSpPr>
        <p:grpSp>
          <p:nvGrpSpPr>
            <p:cNvPr id="109604" name="Group 22"/>
            <p:cNvGrpSpPr>
              <a:grpSpLocks/>
            </p:cNvGrpSpPr>
            <p:nvPr/>
          </p:nvGrpSpPr>
          <p:grpSpPr bwMode="auto">
            <a:xfrm>
              <a:off x="3491" y="3069"/>
              <a:ext cx="615" cy="384"/>
              <a:chOff x="3417" y="2938"/>
              <a:chExt cx="615" cy="384"/>
            </a:xfrm>
          </p:grpSpPr>
          <p:sp>
            <p:nvSpPr>
              <p:cNvPr id="535575" name="AutoShape 23"/>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09609" name="Line 24"/>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09605" name="Group 25"/>
            <p:cNvGrpSpPr>
              <a:grpSpLocks/>
            </p:cNvGrpSpPr>
            <p:nvPr/>
          </p:nvGrpSpPr>
          <p:grpSpPr bwMode="auto">
            <a:xfrm>
              <a:off x="3551" y="3175"/>
              <a:ext cx="192" cy="192"/>
              <a:chOff x="3894" y="2760"/>
              <a:chExt cx="192" cy="192"/>
            </a:xfrm>
          </p:grpSpPr>
          <p:sp>
            <p:nvSpPr>
              <p:cNvPr id="109606" name="Oval 2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09607" name="Oval 27"/>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sp>
        <p:nvSpPr>
          <p:cNvPr id="109582" name="Rectangle 40"/>
          <p:cNvSpPr>
            <a:spLocks noChangeArrowheads="1"/>
          </p:cNvSpPr>
          <p:nvPr/>
        </p:nvSpPr>
        <p:spPr bwMode="auto">
          <a:xfrm>
            <a:off x="2454275" y="5048250"/>
            <a:ext cx="517525" cy="331788"/>
          </a:xfrm>
          <a:prstGeom prst="rect">
            <a:avLst/>
          </a:prstGeom>
          <a:noFill/>
          <a:ln w="38100" algn="ctr">
            <a:solidFill>
              <a:schemeClr val="accent1"/>
            </a:solidFill>
            <a:miter lim="800000"/>
            <a:headEnd/>
            <a:tailEnd/>
          </a:ln>
        </p:spPr>
        <p:txBody>
          <a:bodyPr wrap="none" anchor="ctr"/>
          <a:lstStyle/>
          <a:p>
            <a:endParaRPr lang="en-US" dirty="0">
              <a:latin typeface="Arial" pitchFamily="34" charset="0"/>
              <a:cs typeface="Arial" pitchFamily="34" charset="0"/>
            </a:endParaRPr>
          </a:p>
        </p:txBody>
      </p:sp>
      <p:sp>
        <p:nvSpPr>
          <p:cNvPr id="109583" name="Rectangle 41"/>
          <p:cNvSpPr>
            <a:spLocks noChangeArrowheads="1"/>
          </p:cNvSpPr>
          <p:nvPr/>
        </p:nvSpPr>
        <p:spPr bwMode="auto">
          <a:xfrm>
            <a:off x="2468563" y="5641975"/>
            <a:ext cx="517525" cy="331788"/>
          </a:xfrm>
          <a:prstGeom prst="rect">
            <a:avLst/>
          </a:prstGeom>
          <a:noFill/>
          <a:ln w="38100" algn="ctr">
            <a:solidFill>
              <a:schemeClr val="accent1"/>
            </a:solidFill>
            <a:miter lim="800000"/>
            <a:headEnd/>
            <a:tailEnd/>
          </a:ln>
        </p:spPr>
        <p:txBody>
          <a:bodyPr wrap="none" anchor="ctr"/>
          <a:lstStyle/>
          <a:p>
            <a:endParaRPr lang="en-US" dirty="0">
              <a:latin typeface="Arial" pitchFamily="34" charset="0"/>
              <a:cs typeface="Arial" pitchFamily="34" charset="0"/>
            </a:endParaRPr>
          </a:p>
        </p:txBody>
      </p:sp>
      <p:sp>
        <p:nvSpPr>
          <p:cNvPr id="109584" name="Freeform 42"/>
          <p:cNvSpPr>
            <a:spLocks/>
          </p:cNvSpPr>
          <p:nvPr/>
        </p:nvSpPr>
        <p:spPr bwMode="auto">
          <a:xfrm>
            <a:off x="2881313" y="4230688"/>
            <a:ext cx="4221162" cy="1827212"/>
          </a:xfrm>
          <a:custGeom>
            <a:avLst/>
            <a:gdLst>
              <a:gd name="T0" fmla="*/ 0 w 2659"/>
              <a:gd name="T1" fmla="*/ 2147483647 h 1151"/>
              <a:gd name="T2" fmla="*/ 2147483647 w 2659"/>
              <a:gd name="T3" fmla="*/ 2147483647 h 1151"/>
              <a:gd name="T4" fmla="*/ 2147483647 w 2659"/>
              <a:gd name="T5" fmla="*/ 2147483647 h 1151"/>
              <a:gd name="T6" fmla="*/ 2147483647 w 2659"/>
              <a:gd name="T7" fmla="*/ 2147483647 h 1151"/>
              <a:gd name="T8" fmla="*/ 2147483647 w 2659"/>
              <a:gd name="T9" fmla="*/ 2147483647 h 1151"/>
              <a:gd name="T10" fmla="*/ 0 60000 65536"/>
              <a:gd name="T11" fmla="*/ 0 60000 65536"/>
              <a:gd name="T12" fmla="*/ 0 60000 65536"/>
              <a:gd name="T13" fmla="*/ 0 60000 65536"/>
              <a:gd name="T14" fmla="*/ 0 60000 65536"/>
              <a:gd name="T15" fmla="*/ 0 w 2659"/>
              <a:gd name="T16" fmla="*/ 0 h 1151"/>
              <a:gd name="T17" fmla="*/ 2659 w 2659"/>
              <a:gd name="T18" fmla="*/ 1151 h 1151"/>
            </a:gdLst>
            <a:ahLst/>
            <a:cxnLst>
              <a:cxn ang="T10">
                <a:pos x="T0" y="T1"/>
              </a:cxn>
              <a:cxn ang="T11">
                <a:pos x="T2" y="T3"/>
              </a:cxn>
              <a:cxn ang="T12">
                <a:pos x="T4" y="T5"/>
              </a:cxn>
              <a:cxn ang="T13">
                <a:pos x="T6" y="T7"/>
              </a:cxn>
              <a:cxn ang="T14">
                <a:pos x="T8" y="T9"/>
              </a:cxn>
            </a:cxnLst>
            <a:rect l="T15" t="T16" r="T17" b="T18"/>
            <a:pathLst>
              <a:path w="2659" h="1151">
                <a:moveTo>
                  <a:pt x="0" y="992"/>
                </a:moveTo>
                <a:cubicBezTo>
                  <a:pt x="126" y="995"/>
                  <a:pt x="597" y="1151"/>
                  <a:pt x="758" y="1012"/>
                </a:cubicBezTo>
                <a:cubicBezTo>
                  <a:pt x="919" y="873"/>
                  <a:pt x="780" y="314"/>
                  <a:pt x="969" y="157"/>
                </a:cubicBezTo>
                <a:cubicBezTo>
                  <a:pt x="1158" y="0"/>
                  <a:pt x="1609" y="29"/>
                  <a:pt x="1891" y="71"/>
                </a:cubicBezTo>
                <a:cubicBezTo>
                  <a:pt x="2173" y="113"/>
                  <a:pt x="2499" y="337"/>
                  <a:pt x="2659" y="40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9585" name="AutoShape 43"/>
          <p:cNvSpPr>
            <a:spLocks noChangeArrowheads="1"/>
          </p:cNvSpPr>
          <p:nvPr/>
        </p:nvSpPr>
        <p:spPr bwMode="auto">
          <a:xfrm>
            <a:off x="5456238" y="4098925"/>
            <a:ext cx="3443287" cy="2057400"/>
          </a:xfrm>
          <a:prstGeom prst="roundRect">
            <a:avLst>
              <a:gd name="adj" fmla="val 16667"/>
            </a:avLst>
          </a:prstGeom>
          <a:noFill/>
          <a:ln w="38100" algn="ctr">
            <a:solidFill>
              <a:srgbClr val="00B0F0"/>
            </a:solidFill>
            <a:prstDash val="dashDot"/>
            <a:round/>
            <a:headEnd/>
            <a:tailEnd/>
          </a:ln>
        </p:spPr>
        <p:txBody>
          <a:bodyPr wrap="none" anchor="ctr"/>
          <a:lstStyle/>
          <a:p>
            <a:endParaRPr lang="en-US" dirty="0">
              <a:latin typeface="Arial" pitchFamily="34" charset="0"/>
              <a:cs typeface="Arial" pitchFamily="34" charset="0"/>
            </a:endParaRPr>
          </a:p>
        </p:txBody>
      </p:sp>
      <p:sp>
        <p:nvSpPr>
          <p:cNvPr id="109586" name="Text Box 44"/>
          <p:cNvSpPr txBox="1">
            <a:spLocks noChangeArrowheads="1"/>
          </p:cNvSpPr>
          <p:nvPr/>
        </p:nvSpPr>
        <p:spPr bwMode="auto">
          <a:xfrm>
            <a:off x="6445250" y="5621338"/>
            <a:ext cx="1730375" cy="519112"/>
          </a:xfrm>
          <a:prstGeom prst="rect">
            <a:avLst/>
          </a:prstGeom>
          <a:noFill/>
          <a:ln w="38100" algn="ctr">
            <a:noFill/>
            <a:miter lim="800000"/>
            <a:headEnd/>
            <a:tailEnd/>
          </a:ln>
        </p:spPr>
        <p:txBody>
          <a:bodyPr wrap="none">
            <a:spAutoFit/>
          </a:bodyPr>
          <a:lstStyle/>
          <a:p>
            <a:pPr algn="ctr"/>
            <a:r>
              <a:rPr lang="en-US" sz="2800" dirty="0">
                <a:solidFill>
                  <a:srgbClr val="00B0F0"/>
                </a:solidFill>
                <a:latin typeface="Arial" pitchFamily="34" charset="0"/>
                <a:cs typeface="Arial" pitchFamily="34" charset="0"/>
              </a:rPr>
              <a:t>Free pool</a:t>
            </a:r>
          </a:p>
        </p:txBody>
      </p:sp>
      <p:sp>
        <p:nvSpPr>
          <p:cNvPr id="109587" name="AutoShape 45"/>
          <p:cNvSpPr>
            <a:spLocks noChangeArrowheads="1"/>
          </p:cNvSpPr>
          <p:nvPr/>
        </p:nvSpPr>
        <p:spPr bwMode="auto">
          <a:xfrm>
            <a:off x="441325" y="4068763"/>
            <a:ext cx="2058988" cy="960437"/>
          </a:xfrm>
          <a:prstGeom prst="cloudCallout">
            <a:avLst>
              <a:gd name="adj1" fmla="val 18079"/>
              <a:gd name="adj2" fmla="val 82560"/>
            </a:avLst>
          </a:prstGeom>
          <a:solidFill>
            <a:schemeClr val="tx1"/>
          </a:solidFill>
          <a:ln w="38100">
            <a:solidFill>
              <a:schemeClr val="accent1"/>
            </a:solidFill>
            <a:round/>
            <a:headEnd/>
            <a:tailEnd/>
          </a:ln>
        </p:spPr>
        <p:txBody>
          <a:bodyPr/>
          <a:lstStyle/>
          <a:p>
            <a:pPr algn="ctr"/>
            <a:r>
              <a:rPr lang="en-US" sz="2800" dirty="0">
                <a:solidFill>
                  <a:srgbClr val="FFFF00"/>
                </a:solidFill>
                <a:latin typeface="Arial" pitchFamily="34" charset="0"/>
                <a:cs typeface="Arial" pitchFamily="34" charset="0"/>
              </a:rPr>
              <a:t>Yawn!</a:t>
            </a:r>
          </a:p>
        </p:txBody>
      </p:sp>
      <p:sp>
        <p:nvSpPr>
          <p:cNvPr id="109588" name="Freeform 46"/>
          <p:cNvSpPr>
            <a:spLocks/>
          </p:cNvSpPr>
          <p:nvPr/>
        </p:nvSpPr>
        <p:spPr bwMode="auto">
          <a:xfrm>
            <a:off x="2803525" y="1946275"/>
            <a:ext cx="808038" cy="979488"/>
          </a:xfrm>
          <a:custGeom>
            <a:avLst/>
            <a:gdLst>
              <a:gd name="T0" fmla="*/ 0 w 509"/>
              <a:gd name="T1" fmla="*/ 2147483647 h 617"/>
              <a:gd name="T2" fmla="*/ 2147483647 w 509"/>
              <a:gd name="T3" fmla="*/ 2147483647 h 617"/>
              <a:gd name="T4" fmla="*/ 2147483647 w 509"/>
              <a:gd name="T5" fmla="*/ 2147483647 h 617"/>
              <a:gd name="T6" fmla="*/ 0 60000 65536"/>
              <a:gd name="T7" fmla="*/ 0 60000 65536"/>
              <a:gd name="T8" fmla="*/ 0 60000 65536"/>
              <a:gd name="T9" fmla="*/ 0 w 509"/>
              <a:gd name="T10" fmla="*/ 0 h 617"/>
              <a:gd name="T11" fmla="*/ 509 w 509"/>
              <a:gd name="T12" fmla="*/ 617 h 617"/>
            </a:gdLst>
            <a:ahLst/>
            <a:cxnLst>
              <a:cxn ang="T6">
                <a:pos x="T0" y="T1"/>
              </a:cxn>
              <a:cxn ang="T7">
                <a:pos x="T2" y="T3"/>
              </a:cxn>
              <a:cxn ang="T8">
                <a:pos x="T4" y="T5"/>
              </a:cxn>
            </a:cxnLst>
            <a:rect l="T9" t="T10" r="T11" b="T12"/>
            <a:pathLst>
              <a:path w="509" h="617">
                <a:moveTo>
                  <a:pt x="0" y="22"/>
                </a:moveTo>
                <a:cubicBezTo>
                  <a:pt x="169" y="11"/>
                  <a:pt x="338" y="0"/>
                  <a:pt x="423" y="99"/>
                </a:cubicBezTo>
                <a:cubicBezTo>
                  <a:pt x="508" y="198"/>
                  <a:pt x="508" y="407"/>
                  <a:pt x="509" y="61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9589" name="Line 47"/>
          <p:cNvSpPr>
            <a:spLocks noChangeShapeType="1"/>
          </p:cNvSpPr>
          <p:nvPr/>
        </p:nvSpPr>
        <p:spPr bwMode="auto">
          <a:xfrm>
            <a:off x="3506788" y="3032125"/>
            <a:ext cx="379412" cy="56515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109590" name="Freeform 48"/>
          <p:cNvSpPr>
            <a:spLocks/>
          </p:cNvSpPr>
          <p:nvPr/>
        </p:nvSpPr>
        <p:spPr bwMode="auto">
          <a:xfrm>
            <a:off x="2743200" y="3749675"/>
            <a:ext cx="1028700" cy="1704975"/>
          </a:xfrm>
          <a:custGeom>
            <a:avLst/>
            <a:gdLst>
              <a:gd name="T0" fmla="*/ 0 w 648"/>
              <a:gd name="T1" fmla="*/ 2147483647 h 1074"/>
              <a:gd name="T2" fmla="*/ 2147483647 w 648"/>
              <a:gd name="T3" fmla="*/ 2147483647 h 1074"/>
              <a:gd name="T4" fmla="*/ 2147483647 w 648"/>
              <a:gd name="T5" fmla="*/ 0 h 1074"/>
              <a:gd name="T6" fmla="*/ 0 60000 65536"/>
              <a:gd name="T7" fmla="*/ 0 60000 65536"/>
              <a:gd name="T8" fmla="*/ 0 60000 65536"/>
              <a:gd name="T9" fmla="*/ 0 w 648"/>
              <a:gd name="T10" fmla="*/ 0 h 1074"/>
              <a:gd name="T11" fmla="*/ 648 w 648"/>
              <a:gd name="T12" fmla="*/ 1074 h 1074"/>
            </a:gdLst>
            <a:ahLst/>
            <a:cxnLst>
              <a:cxn ang="T6">
                <a:pos x="T0" y="T1"/>
              </a:cxn>
              <a:cxn ang="T7">
                <a:pos x="T2" y="T3"/>
              </a:cxn>
              <a:cxn ang="T8">
                <a:pos x="T4" y="T5"/>
              </a:cxn>
            </a:cxnLst>
            <a:rect l="T9" t="T10" r="T11" b="T12"/>
            <a:pathLst>
              <a:path w="648" h="1074">
                <a:moveTo>
                  <a:pt x="0" y="921"/>
                </a:moveTo>
                <a:cubicBezTo>
                  <a:pt x="91" y="921"/>
                  <a:pt x="466" y="1074"/>
                  <a:pt x="557" y="921"/>
                </a:cubicBezTo>
                <a:cubicBezTo>
                  <a:pt x="648" y="768"/>
                  <a:pt x="549" y="192"/>
                  <a:pt x="547"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09591" name="Text Box 50"/>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head</a:t>
            </a:r>
          </a:p>
        </p:txBody>
      </p:sp>
      <p:sp>
        <p:nvSpPr>
          <p:cNvPr id="109592" name="Text Box 51"/>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tail</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Footer Placeholder 1"/>
          <p:cNvSpPr>
            <a:spLocks noGrp="1"/>
          </p:cNvSpPr>
          <p:nvPr>
            <p:ph type="ftr" sz="quarter" idx="10"/>
          </p:nvPr>
        </p:nvSpPr>
        <p:spPr>
          <a:noFill/>
        </p:spPr>
        <p:txBody>
          <a:bodyPr/>
          <a:lstStyle/>
          <a:p>
            <a:r>
              <a:rPr lang="en-US" dirty="0"/>
              <a:t>Art of Multiprocessor Programming</a:t>
            </a:r>
          </a:p>
        </p:txBody>
      </p:sp>
      <p:sp>
        <p:nvSpPr>
          <p:cNvPr id="110595" name="Slide Number Placeholder 2"/>
          <p:cNvSpPr>
            <a:spLocks noGrp="1"/>
          </p:cNvSpPr>
          <p:nvPr>
            <p:ph type="sldNum" sz="quarter" idx="11"/>
          </p:nvPr>
        </p:nvSpPr>
        <p:spPr>
          <a:noFill/>
        </p:spPr>
        <p:txBody>
          <a:bodyPr/>
          <a:lstStyle/>
          <a:p>
            <a:fld id="{EB8A87D7-75DF-4EF7-8FD8-9BB144529C86}" type="slidenum">
              <a:rPr lang="x-none" smtClean="0"/>
              <a:pPr/>
              <a:t>73</a:t>
            </a:fld>
            <a:endParaRPr lang="en-US" dirty="0"/>
          </a:p>
        </p:txBody>
      </p:sp>
      <p:sp>
        <p:nvSpPr>
          <p:cNvPr id="11059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51C605CD-7AAF-4037-AD4F-9F311982BD88}" type="slidenum">
              <a:rPr lang="x-none" sz="1400">
                <a:solidFill>
                  <a:schemeClr val="tx1"/>
                </a:solidFill>
                <a:latin typeface="Arial" pitchFamily="34" charset="0"/>
                <a:cs typeface="Arial" pitchFamily="34" charset="0"/>
              </a:rPr>
              <a:pPr/>
              <a:t>73</a:t>
            </a:fld>
            <a:endParaRPr lang="en-US" sz="1400" dirty="0">
              <a:solidFill>
                <a:schemeClr val="tx1"/>
              </a:solidFill>
              <a:latin typeface="Arial" pitchFamily="34" charset="0"/>
              <a:cs typeface="Arial" pitchFamily="34" charset="0"/>
            </a:endParaRPr>
          </a:p>
        </p:txBody>
      </p:sp>
      <p:sp>
        <p:nvSpPr>
          <p:cNvPr id="536626" name="AutoShape 50"/>
          <p:cNvSpPr>
            <a:spLocks noChangeArrowheads="1"/>
          </p:cNvSpPr>
          <p:nvPr/>
        </p:nvSpPr>
        <p:spPr bwMode="auto">
          <a:xfrm>
            <a:off x="1730375" y="1574800"/>
            <a:ext cx="1412875" cy="739775"/>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0598" name="Rectangle 2"/>
          <p:cNvSpPr>
            <a:spLocks noGrp="1" noChangeArrowheads="1"/>
          </p:cNvSpPr>
          <p:nvPr>
            <p:ph type="title" idx="4294967295"/>
          </p:nvPr>
        </p:nvSpPr>
        <p:spPr/>
        <p:txBody>
          <a:bodyPr/>
          <a:lstStyle/>
          <a:p>
            <a:r>
              <a:rPr lang="en-US" dirty="0"/>
              <a:t>Why Recycling is Hard</a:t>
            </a:r>
          </a:p>
        </p:txBody>
      </p:sp>
      <p:sp>
        <p:nvSpPr>
          <p:cNvPr id="536581" name="Freeform 5"/>
          <p:cNvSpPr>
            <a:spLocks/>
          </p:cNvSpPr>
          <p:nvPr/>
        </p:nvSpPr>
        <p:spPr bwMode="auto">
          <a:xfrm>
            <a:off x="2254250" y="1944688"/>
            <a:ext cx="620713" cy="1516062"/>
          </a:xfrm>
          <a:custGeom>
            <a:avLst/>
            <a:gdLst>
              <a:gd name="T0" fmla="*/ 2147483647 w 391"/>
              <a:gd name="T1" fmla="*/ 0 h 955"/>
              <a:gd name="T2" fmla="*/ 2147483647 w 391"/>
              <a:gd name="T3" fmla="*/ 2147483647 h 955"/>
              <a:gd name="T4" fmla="*/ 2147483647 w 391"/>
              <a:gd name="T5" fmla="*/ 2147483647 h 955"/>
              <a:gd name="T6" fmla="*/ 2147483647 w 391"/>
              <a:gd name="T7" fmla="*/ 2147483647 h 955"/>
              <a:gd name="T8" fmla="*/ 0 60000 65536"/>
              <a:gd name="T9" fmla="*/ 0 60000 65536"/>
              <a:gd name="T10" fmla="*/ 0 60000 65536"/>
              <a:gd name="T11" fmla="*/ 0 60000 65536"/>
              <a:gd name="T12" fmla="*/ 0 w 391"/>
              <a:gd name="T13" fmla="*/ 0 h 955"/>
              <a:gd name="T14" fmla="*/ 391 w 391"/>
              <a:gd name="T15" fmla="*/ 955 h 955"/>
            </a:gdLst>
            <a:ahLst/>
            <a:cxnLst>
              <a:cxn ang="T8">
                <a:pos x="T0" y="T1"/>
              </a:cxn>
              <a:cxn ang="T9">
                <a:pos x="T2" y="T3"/>
              </a:cxn>
              <a:cxn ang="T10">
                <a:pos x="T4" y="T5"/>
              </a:cxn>
              <a:cxn ang="T11">
                <a:pos x="T6" y="T7"/>
              </a:cxn>
            </a:cxnLst>
            <a:rect l="T12" t="T13" r="T14" b="T15"/>
            <a:pathLst>
              <a:path w="391" h="955">
                <a:moveTo>
                  <a:pt x="36" y="0"/>
                </a:moveTo>
                <a:cubicBezTo>
                  <a:pt x="19" y="236"/>
                  <a:pt x="2" y="472"/>
                  <a:pt x="7" y="624"/>
                </a:cubicBezTo>
                <a:cubicBezTo>
                  <a:pt x="12" y="776"/>
                  <a:pt x="0" y="869"/>
                  <a:pt x="64" y="912"/>
                </a:cubicBezTo>
                <a:cubicBezTo>
                  <a:pt x="128" y="955"/>
                  <a:pt x="259" y="919"/>
                  <a:pt x="391" y="884"/>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10600" name="Group 6"/>
          <p:cNvGrpSpPr>
            <a:grpSpLocks/>
          </p:cNvGrpSpPr>
          <p:nvPr/>
        </p:nvGrpSpPr>
        <p:grpSpPr bwMode="auto">
          <a:xfrm>
            <a:off x="7272338" y="4441825"/>
            <a:ext cx="976312" cy="609600"/>
            <a:chOff x="3833" y="1914"/>
            <a:chExt cx="615" cy="384"/>
          </a:xfrm>
        </p:grpSpPr>
        <p:grpSp>
          <p:nvGrpSpPr>
            <p:cNvPr id="110640" name="Group 7"/>
            <p:cNvGrpSpPr>
              <a:grpSpLocks/>
            </p:cNvGrpSpPr>
            <p:nvPr/>
          </p:nvGrpSpPr>
          <p:grpSpPr bwMode="auto">
            <a:xfrm>
              <a:off x="3833" y="1914"/>
              <a:ext cx="615" cy="384"/>
              <a:chOff x="3417" y="2938"/>
              <a:chExt cx="615" cy="384"/>
            </a:xfrm>
          </p:grpSpPr>
          <p:sp>
            <p:nvSpPr>
              <p:cNvPr id="536584" name="AutoShape 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0646" name="Line 9"/>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10641" name="Line 10"/>
            <p:cNvSpPr>
              <a:spLocks noChangeShapeType="1"/>
            </p:cNvSpPr>
            <p:nvPr/>
          </p:nvSpPr>
          <p:spPr bwMode="auto">
            <a:xfrm>
              <a:off x="4141" y="1914"/>
              <a:ext cx="307"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10642" name="Group 11"/>
            <p:cNvGrpSpPr>
              <a:grpSpLocks/>
            </p:cNvGrpSpPr>
            <p:nvPr/>
          </p:nvGrpSpPr>
          <p:grpSpPr bwMode="auto">
            <a:xfrm>
              <a:off x="3883" y="2010"/>
              <a:ext cx="192" cy="192"/>
              <a:chOff x="3894" y="2760"/>
              <a:chExt cx="192" cy="192"/>
            </a:xfrm>
          </p:grpSpPr>
          <p:sp>
            <p:nvSpPr>
              <p:cNvPr id="110643" name="Oval 12"/>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0644" name="Oval 13"/>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grpSp>
        <p:nvGrpSpPr>
          <p:cNvPr id="110601" name="Group 14"/>
          <p:cNvGrpSpPr>
            <a:grpSpLocks/>
          </p:cNvGrpSpPr>
          <p:nvPr/>
        </p:nvGrpSpPr>
        <p:grpSpPr bwMode="auto">
          <a:xfrm>
            <a:off x="7112000" y="4872038"/>
            <a:ext cx="976313" cy="609600"/>
            <a:chOff x="3417" y="2938"/>
            <a:chExt cx="615" cy="384"/>
          </a:xfrm>
        </p:grpSpPr>
        <p:sp>
          <p:nvSpPr>
            <p:cNvPr id="536591" name="AutoShape 1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0639" name="Line 1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10602" name="Group 17"/>
          <p:cNvGrpSpPr>
            <a:grpSpLocks/>
          </p:cNvGrpSpPr>
          <p:nvPr/>
        </p:nvGrpSpPr>
        <p:grpSpPr bwMode="auto">
          <a:xfrm>
            <a:off x="7191375" y="5024438"/>
            <a:ext cx="304800" cy="304800"/>
            <a:chOff x="3894" y="2760"/>
            <a:chExt cx="192" cy="192"/>
          </a:xfrm>
        </p:grpSpPr>
        <p:sp>
          <p:nvSpPr>
            <p:cNvPr id="110636" name="Oval 18"/>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0637" name="Oval 19"/>
            <p:cNvSpPr>
              <a:spLocks noChangeArrowheads="1"/>
            </p:cNvSpPr>
            <p:nvPr/>
          </p:nvSpPr>
          <p:spPr bwMode="auto">
            <a:xfrm>
              <a:off x="3989" y="2800"/>
              <a:ext cx="67" cy="58"/>
            </a:xfrm>
            <a:prstGeom prst="ellipse">
              <a:avLst/>
            </a:prstGeom>
            <a:solidFill>
              <a:srgbClr val="FF9999"/>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10603" name="Line 20"/>
          <p:cNvSpPr>
            <a:spLocks noChangeShapeType="1"/>
          </p:cNvSpPr>
          <p:nvPr/>
        </p:nvSpPr>
        <p:spPr bwMode="auto">
          <a:xfrm>
            <a:off x="7812088" y="5202238"/>
            <a:ext cx="83343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10604" name="Group 21"/>
          <p:cNvGrpSpPr>
            <a:grpSpLocks/>
          </p:cNvGrpSpPr>
          <p:nvPr/>
        </p:nvGrpSpPr>
        <p:grpSpPr bwMode="auto">
          <a:xfrm>
            <a:off x="2981325" y="3013075"/>
            <a:ext cx="976313" cy="609600"/>
            <a:chOff x="3491" y="3069"/>
            <a:chExt cx="615" cy="384"/>
          </a:xfrm>
        </p:grpSpPr>
        <p:grpSp>
          <p:nvGrpSpPr>
            <p:cNvPr id="110630" name="Group 22"/>
            <p:cNvGrpSpPr>
              <a:grpSpLocks/>
            </p:cNvGrpSpPr>
            <p:nvPr/>
          </p:nvGrpSpPr>
          <p:grpSpPr bwMode="auto">
            <a:xfrm>
              <a:off x="3491" y="3069"/>
              <a:ext cx="615" cy="384"/>
              <a:chOff x="3417" y="2938"/>
              <a:chExt cx="615" cy="384"/>
            </a:xfrm>
          </p:grpSpPr>
          <p:sp>
            <p:nvSpPr>
              <p:cNvPr id="536599" name="AutoShape 23"/>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0635" name="Line 24"/>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10631" name="Group 25"/>
            <p:cNvGrpSpPr>
              <a:grpSpLocks/>
            </p:cNvGrpSpPr>
            <p:nvPr/>
          </p:nvGrpSpPr>
          <p:grpSpPr bwMode="auto">
            <a:xfrm>
              <a:off x="3551" y="3175"/>
              <a:ext cx="192" cy="192"/>
              <a:chOff x="3894" y="2760"/>
              <a:chExt cx="192" cy="192"/>
            </a:xfrm>
          </p:grpSpPr>
          <p:sp>
            <p:nvSpPr>
              <p:cNvPr id="110632" name="Oval 2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0633" name="Oval 27"/>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grpSp>
        <p:nvGrpSpPr>
          <p:cNvPr id="110605" name="Group 28"/>
          <p:cNvGrpSpPr>
            <a:grpSpLocks/>
          </p:cNvGrpSpPr>
          <p:nvPr/>
        </p:nvGrpSpPr>
        <p:grpSpPr bwMode="auto">
          <a:xfrm>
            <a:off x="1616075" y="5046663"/>
            <a:ext cx="725488" cy="750887"/>
            <a:chOff x="3600" y="2864"/>
            <a:chExt cx="688" cy="712"/>
          </a:xfrm>
          <a:effectLst>
            <a:glow rad="101600">
              <a:schemeClr val="accent3">
                <a:satMod val="175000"/>
                <a:alpha val="40000"/>
              </a:schemeClr>
            </a:glow>
          </a:effectLst>
        </p:grpSpPr>
        <p:sp>
          <p:nvSpPr>
            <p:cNvPr id="110619" name="Rectangle 29"/>
            <p:cNvSpPr>
              <a:spLocks noChangeArrowheads="1"/>
            </p:cNvSpPr>
            <p:nvPr/>
          </p:nvSpPr>
          <p:spPr bwMode="auto">
            <a:xfrm>
              <a:off x="3704" y="3432"/>
              <a:ext cx="480" cy="136"/>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nvGrpSpPr>
            <p:cNvPr id="110620" name="Group 30"/>
            <p:cNvGrpSpPr>
              <a:grpSpLocks/>
            </p:cNvGrpSpPr>
            <p:nvPr/>
          </p:nvGrpSpPr>
          <p:grpSpPr bwMode="auto">
            <a:xfrm>
              <a:off x="3600" y="3232"/>
              <a:ext cx="688" cy="344"/>
              <a:chOff x="3600" y="3232"/>
              <a:chExt cx="688" cy="344"/>
            </a:xfrm>
          </p:grpSpPr>
          <p:sp>
            <p:nvSpPr>
              <p:cNvPr id="110628" name="Freeform 31"/>
              <p:cNvSpPr>
                <a:spLocks/>
              </p:cNvSpPr>
              <p:nvPr/>
            </p:nvSpPr>
            <p:spPr bwMode="auto">
              <a:xfrm>
                <a:off x="4152"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0629" name="Freeform 32"/>
              <p:cNvSpPr>
                <a:spLocks/>
              </p:cNvSpPr>
              <p:nvPr/>
            </p:nvSpPr>
            <p:spPr bwMode="auto">
              <a:xfrm flipH="1">
                <a:off x="360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0621" name="Group 33"/>
            <p:cNvGrpSpPr>
              <a:grpSpLocks/>
            </p:cNvGrpSpPr>
            <p:nvPr/>
          </p:nvGrpSpPr>
          <p:grpSpPr bwMode="auto">
            <a:xfrm>
              <a:off x="3629" y="3088"/>
              <a:ext cx="630" cy="312"/>
              <a:chOff x="3637" y="3088"/>
              <a:chExt cx="630" cy="312"/>
            </a:xfrm>
          </p:grpSpPr>
          <p:sp>
            <p:nvSpPr>
              <p:cNvPr id="110626" name="Freeform 34"/>
              <p:cNvSpPr>
                <a:spLocks/>
              </p:cNvSpPr>
              <p:nvPr/>
            </p:nvSpPr>
            <p:spPr bwMode="auto">
              <a:xfrm>
                <a:off x="4144"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0627" name="Freeform 35"/>
              <p:cNvSpPr>
                <a:spLocks/>
              </p:cNvSpPr>
              <p:nvPr/>
            </p:nvSpPr>
            <p:spPr bwMode="auto">
              <a:xfrm flipH="1">
                <a:off x="3637"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0622" name="Group 36"/>
            <p:cNvGrpSpPr>
              <a:grpSpLocks/>
            </p:cNvGrpSpPr>
            <p:nvPr/>
          </p:nvGrpSpPr>
          <p:grpSpPr bwMode="auto">
            <a:xfrm>
              <a:off x="3661" y="2944"/>
              <a:ext cx="566" cy="320"/>
              <a:chOff x="3657" y="2944"/>
              <a:chExt cx="566" cy="320"/>
            </a:xfrm>
          </p:grpSpPr>
          <p:sp>
            <p:nvSpPr>
              <p:cNvPr id="110624" name="Freeform 37"/>
              <p:cNvSpPr>
                <a:spLocks/>
              </p:cNvSpPr>
              <p:nvPr/>
            </p:nvSpPr>
            <p:spPr bwMode="auto">
              <a:xfrm>
                <a:off x="4096"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0625" name="Freeform 38"/>
              <p:cNvSpPr>
                <a:spLocks/>
              </p:cNvSpPr>
              <p:nvPr/>
            </p:nvSpPr>
            <p:spPr bwMode="auto">
              <a:xfrm flipH="1">
                <a:off x="3657"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10623" name="AutoShape 39"/>
            <p:cNvSpPr>
              <a:spLocks noChangeArrowheads="1"/>
            </p:cNvSpPr>
            <p:nvPr/>
          </p:nvSpPr>
          <p:spPr bwMode="auto">
            <a:xfrm flipV="1">
              <a:off x="3708" y="2864"/>
              <a:ext cx="472"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83 w 21600"/>
                <a:gd name="T13" fmla="*/ 2888 h 21600"/>
                <a:gd name="T14" fmla="*/ 18717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6" y="21600"/>
                  </a:lnTo>
                  <a:lnTo>
                    <a:pt x="19404" y="21600"/>
                  </a:lnTo>
                  <a:lnTo>
                    <a:pt x="21600" y="0"/>
                  </a:lnTo>
                  <a:close/>
                </a:path>
              </a:pathLst>
            </a:custGeom>
            <a:solidFill>
              <a:schemeClr val="accent1"/>
            </a:solidFill>
            <a:ln w="38100" algn="ctr">
              <a:solidFill>
                <a:schemeClr val="tx1"/>
              </a:solidFill>
              <a:miter lim="800000"/>
              <a:headEnd/>
              <a:tailEnd/>
            </a:ln>
          </p:spPr>
          <p:txBody>
            <a:bodyPr rot="10800000" wrap="none" anchor="ctr"/>
            <a:lstStyle/>
            <a:p>
              <a:endParaRPr lang="en-US" dirty="0">
                <a:latin typeface="Arial" pitchFamily="34" charset="0"/>
                <a:cs typeface="Arial" pitchFamily="34" charset="0"/>
              </a:endParaRPr>
            </a:p>
          </p:txBody>
        </p:sp>
      </p:grpSp>
      <p:sp>
        <p:nvSpPr>
          <p:cNvPr id="110606" name="Rectangle 40"/>
          <p:cNvSpPr>
            <a:spLocks noChangeArrowheads="1"/>
          </p:cNvSpPr>
          <p:nvPr/>
        </p:nvSpPr>
        <p:spPr bwMode="auto">
          <a:xfrm>
            <a:off x="2454275" y="5048250"/>
            <a:ext cx="517525" cy="331788"/>
          </a:xfrm>
          <a:prstGeom prst="rect">
            <a:avLst/>
          </a:prstGeom>
          <a:noFill/>
          <a:ln w="38100" algn="ctr">
            <a:solidFill>
              <a:schemeClr val="accent1"/>
            </a:solidFill>
            <a:miter lim="800000"/>
            <a:headEnd/>
            <a:tailEnd/>
          </a:ln>
        </p:spPr>
        <p:txBody>
          <a:bodyPr wrap="none" anchor="ctr"/>
          <a:lstStyle/>
          <a:p>
            <a:endParaRPr lang="en-US" dirty="0">
              <a:latin typeface="Arial" pitchFamily="34" charset="0"/>
              <a:cs typeface="Arial" pitchFamily="34" charset="0"/>
            </a:endParaRPr>
          </a:p>
        </p:txBody>
      </p:sp>
      <p:sp>
        <p:nvSpPr>
          <p:cNvPr id="110607" name="Rectangle 41"/>
          <p:cNvSpPr>
            <a:spLocks noChangeArrowheads="1"/>
          </p:cNvSpPr>
          <p:nvPr/>
        </p:nvSpPr>
        <p:spPr bwMode="auto">
          <a:xfrm>
            <a:off x="2468563" y="5641975"/>
            <a:ext cx="517525" cy="331788"/>
          </a:xfrm>
          <a:prstGeom prst="rect">
            <a:avLst/>
          </a:prstGeom>
          <a:noFill/>
          <a:ln w="38100" algn="ctr">
            <a:solidFill>
              <a:schemeClr val="accent1"/>
            </a:solidFill>
            <a:miter lim="800000"/>
            <a:headEnd/>
            <a:tailEnd/>
          </a:ln>
        </p:spPr>
        <p:txBody>
          <a:bodyPr wrap="none" anchor="ctr"/>
          <a:lstStyle/>
          <a:p>
            <a:endParaRPr lang="en-US" dirty="0">
              <a:latin typeface="Arial" pitchFamily="34" charset="0"/>
              <a:cs typeface="Arial" pitchFamily="34" charset="0"/>
            </a:endParaRPr>
          </a:p>
        </p:txBody>
      </p:sp>
      <p:sp>
        <p:nvSpPr>
          <p:cNvPr id="110608" name="Freeform 42"/>
          <p:cNvSpPr>
            <a:spLocks/>
          </p:cNvSpPr>
          <p:nvPr/>
        </p:nvSpPr>
        <p:spPr bwMode="auto">
          <a:xfrm>
            <a:off x="2881313" y="4230688"/>
            <a:ext cx="4221162" cy="1827212"/>
          </a:xfrm>
          <a:custGeom>
            <a:avLst/>
            <a:gdLst>
              <a:gd name="T0" fmla="*/ 0 w 2659"/>
              <a:gd name="T1" fmla="*/ 2147483647 h 1151"/>
              <a:gd name="T2" fmla="*/ 2147483647 w 2659"/>
              <a:gd name="T3" fmla="*/ 2147483647 h 1151"/>
              <a:gd name="T4" fmla="*/ 2147483647 w 2659"/>
              <a:gd name="T5" fmla="*/ 2147483647 h 1151"/>
              <a:gd name="T6" fmla="*/ 2147483647 w 2659"/>
              <a:gd name="T7" fmla="*/ 2147483647 h 1151"/>
              <a:gd name="T8" fmla="*/ 2147483647 w 2659"/>
              <a:gd name="T9" fmla="*/ 2147483647 h 1151"/>
              <a:gd name="T10" fmla="*/ 0 60000 65536"/>
              <a:gd name="T11" fmla="*/ 0 60000 65536"/>
              <a:gd name="T12" fmla="*/ 0 60000 65536"/>
              <a:gd name="T13" fmla="*/ 0 60000 65536"/>
              <a:gd name="T14" fmla="*/ 0 60000 65536"/>
              <a:gd name="T15" fmla="*/ 0 w 2659"/>
              <a:gd name="T16" fmla="*/ 0 h 1151"/>
              <a:gd name="T17" fmla="*/ 2659 w 2659"/>
              <a:gd name="T18" fmla="*/ 1151 h 1151"/>
            </a:gdLst>
            <a:ahLst/>
            <a:cxnLst>
              <a:cxn ang="T10">
                <a:pos x="T0" y="T1"/>
              </a:cxn>
              <a:cxn ang="T11">
                <a:pos x="T2" y="T3"/>
              </a:cxn>
              <a:cxn ang="T12">
                <a:pos x="T4" y="T5"/>
              </a:cxn>
              <a:cxn ang="T13">
                <a:pos x="T6" y="T7"/>
              </a:cxn>
              <a:cxn ang="T14">
                <a:pos x="T8" y="T9"/>
              </a:cxn>
            </a:cxnLst>
            <a:rect l="T15" t="T16" r="T17" b="T18"/>
            <a:pathLst>
              <a:path w="2659" h="1151">
                <a:moveTo>
                  <a:pt x="0" y="992"/>
                </a:moveTo>
                <a:cubicBezTo>
                  <a:pt x="126" y="995"/>
                  <a:pt x="597" y="1151"/>
                  <a:pt x="758" y="1012"/>
                </a:cubicBezTo>
                <a:cubicBezTo>
                  <a:pt x="919" y="873"/>
                  <a:pt x="780" y="314"/>
                  <a:pt x="969" y="157"/>
                </a:cubicBezTo>
                <a:cubicBezTo>
                  <a:pt x="1158" y="0"/>
                  <a:pt x="1609" y="29"/>
                  <a:pt x="1891" y="71"/>
                </a:cubicBezTo>
                <a:cubicBezTo>
                  <a:pt x="2173" y="113"/>
                  <a:pt x="2499" y="337"/>
                  <a:pt x="2659" y="40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10609" name="AutoShape 43"/>
          <p:cNvSpPr>
            <a:spLocks noChangeArrowheads="1"/>
          </p:cNvSpPr>
          <p:nvPr/>
        </p:nvSpPr>
        <p:spPr bwMode="auto">
          <a:xfrm>
            <a:off x="5456238" y="4098925"/>
            <a:ext cx="3443287" cy="2057400"/>
          </a:xfrm>
          <a:prstGeom prst="roundRect">
            <a:avLst>
              <a:gd name="adj" fmla="val 16667"/>
            </a:avLst>
          </a:prstGeom>
          <a:noFill/>
          <a:ln w="38100" algn="ctr">
            <a:solidFill>
              <a:srgbClr val="00B0F0"/>
            </a:solidFill>
            <a:prstDash val="dashDot"/>
            <a:round/>
            <a:headEnd/>
            <a:tailEnd/>
          </a:ln>
        </p:spPr>
        <p:txBody>
          <a:bodyPr wrap="none" anchor="ctr"/>
          <a:lstStyle/>
          <a:p>
            <a:endParaRPr lang="en-US" dirty="0">
              <a:latin typeface="Arial" pitchFamily="34" charset="0"/>
              <a:cs typeface="Arial" pitchFamily="34" charset="0"/>
            </a:endParaRPr>
          </a:p>
        </p:txBody>
      </p:sp>
      <p:sp>
        <p:nvSpPr>
          <p:cNvPr id="110610" name="Text Box 44"/>
          <p:cNvSpPr txBox="1">
            <a:spLocks noChangeArrowheads="1"/>
          </p:cNvSpPr>
          <p:nvPr/>
        </p:nvSpPr>
        <p:spPr bwMode="auto">
          <a:xfrm>
            <a:off x="6445250" y="5621338"/>
            <a:ext cx="1730375" cy="519112"/>
          </a:xfrm>
          <a:prstGeom prst="rect">
            <a:avLst/>
          </a:prstGeom>
          <a:noFill/>
          <a:ln w="38100" algn="ctr">
            <a:noFill/>
            <a:miter lim="800000"/>
            <a:headEnd/>
            <a:tailEnd/>
          </a:ln>
        </p:spPr>
        <p:txBody>
          <a:bodyPr wrap="none">
            <a:spAutoFit/>
          </a:bodyPr>
          <a:lstStyle/>
          <a:p>
            <a:pPr algn="ctr"/>
            <a:r>
              <a:rPr lang="en-US" sz="2800" dirty="0">
                <a:solidFill>
                  <a:srgbClr val="00B0F0"/>
                </a:solidFill>
                <a:latin typeface="Arial" pitchFamily="34" charset="0"/>
                <a:cs typeface="Arial" pitchFamily="34" charset="0"/>
              </a:rPr>
              <a:t>Free pool</a:t>
            </a:r>
          </a:p>
        </p:txBody>
      </p:sp>
      <p:sp>
        <p:nvSpPr>
          <p:cNvPr id="110611" name="Freeform 45"/>
          <p:cNvSpPr>
            <a:spLocks/>
          </p:cNvSpPr>
          <p:nvPr/>
        </p:nvSpPr>
        <p:spPr bwMode="auto">
          <a:xfrm>
            <a:off x="2803525" y="1946275"/>
            <a:ext cx="808038" cy="979488"/>
          </a:xfrm>
          <a:custGeom>
            <a:avLst/>
            <a:gdLst>
              <a:gd name="T0" fmla="*/ 0 w 509"/>
              <a:gd name="T1" fmla="*/ 2147483647 h 617"/>
              <a:gd name="T2" fmla="*/ 2147483647 w 509"/>
              <a:gd name="T3" fmla="*/ 2147483647 h 617"/>
              <a:gd name="T4" fmla="*/ 2147483647 w 509"/>
              <a:gd name="T5" fmla="*/ 2147483647 h 617"/>
              <a:gd name="T6" fmla="*/ 0 60000 65536"/>
              <a:gd name="T7" fmla="*/ 0 60000 65536"/>
              <a:gd name="T8" fmla="*/ 0 60000 65536"/>
              <a:gd name="T9" fmla="*/ 0 w 509"/>
              <a:gd name="T10" fmla="*/ 0 h 617"/>
              <a:gd name="T11" fmla="*/ 509 w 509"/>
              <a:gd name="T12" fmla="*/ 617 h 617"/>
            </a:gdLst>
            <a:ahLst/>
            <a:cxnLst>
              <a:cxn ang="T6">
                <a:pos x="T0" y="T1"/>
              </a:cxn>
              <a:cxn ang="T7">
                <a:pos x="T2" y="T3"/>
              </a:cxn>
              <a:cxn ang="T8">
                <a:pos x="T4" y="T5"/>
              </a:cxn>
            </a:cxnLst>
            <a:rect l="T9" t="T10" r="T11" b="T12"/>
            <a:pathLst>
              <a:path w="509" h="617">
                <a:moveTo>
                  <a:pt x="0" y="22"/>
                </a:moveTo>
                <a:cubicBezTo>
                  <a:pt x="169" y="11"/>
                  <a:pt x="338" y="0"/>
                  <a:pt x="423" y="99"/>
                </a:cubicBezTo>
                <a:cubicBezTo>
                  <a:pt x="508" y="198"/>
                  <a:pt x="508" y="407"/>
                  <a:pt x="509" y="61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10612" name="Line 46"/>
          <p:cNvSpPr>
            <a:spLocks noChangeShapeType="1"/>
          </p:cNvSpPr>
          <p:nvPr/>
        </p:nvSpPr>
        <p:spPr bwMode="auto">
          <a:xfrm>
            <a:off x="3506788" y="3032125"/>
            <a:ext cx="379412" cy="56515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110613" name="Freeform 47"/>
          <p:cNvSpPr>
            <a:spLocks/>
          </p:cNvSpPr>
          <p:nvPr/>
        </p:nvSpPr>
        <p:spPr bwMode="auto">
          <a:xfrm>
            <a:off x="2743200" y="3749675"/>
            <a:ext cx="1028700" cy="1704975"/>
          </a:xfrm>
          <a:custGeom>
            <a:avLst/>
            <a:gdLst>
              <a:gd name="T0" fmla="*/ 0 w 648"/>
              <a:gd name="T1" fmla="*/ 2147483647 h 1074"/>
              <a:gd name="T2" fmla="*/ 2147483647 w 648"/>
              <a:gd name="T3" fmla="*/ 2147483647 h 1074"/>
              <a:gd name="T4" fmla="*/ 2147483647 w 648"/>
              <a:gd name="T5" fmla="*/ 0 h 1074"/>
              <a:gd name="T6" fmla="*/ 0 60000 65536"/>
              <a:gd name="T7" fmla="*/ 0 60000 65536"/>
              <a:gd name="T8" fmla="*/ 0 60000 65536"/>
              <a:gd name="T9" fmla="*/ 0 w 648"/>
              <a:gd name="T10" fmla="*/ 0 h 1074"/>
              <a:gd name="T11" fmla="*/ 648 w 648"/>
              <a:gd name="T12" fmla="*/ 1074 h 1074"/>
            </a:gdLst>
            <a:ahLst/>
            <a:cxnLst>
              <a:cxn ang="T6">
                <a:pos x="T0" y="T1"/>
              </a:cxn>
              <a:cxn ang="T7">
                <a:pos x="T2" y="T3"/>
              </a:cxn>
              <a:cxn ang="T8">
                <a:pos x="T4" y="T5"/>
              </a:cxn>
            </a:cxnLst>
            <a:rect l="T9" t="T10" r="T11" b="T12"/>
            <a:pathLst>
              <a:path w="648" h="1074">
                <a:moveTo>
                  <a:pt x="0" y="921"/>
                </a:moveTo>
                <a:cubicBezTo>
                  <a:pt x="91" y="921"/>
                  <a:pt x="466" y="1074"/>
                  <a:pt x="557" y="921"/>
                </a:cubicBezTo>
                <a:cubicBezTo>
                  <a:pt x="648" y="768"/>
                  <a:pt x="549" y="192"/>
                  <a:pt x="547"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536625" name="AutoShape 49"/>
          <p:cNvSpPr>
            <a:spLocks noChangeArrowheads="1"/>
          </p:cNvSpPr>
          <p:nvPr/>
        </p:nvSpPr>
        <p:spPr bwMode="auto">
          <a:xfrm>
            <a:off x="1524000" y="1565275"/>
            <a:ext cx="1492250" cy="1325563"/>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sp>
        <p:nvSpPr>
          <p:cNvPr id="110615" name="Text Box 51"/>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head</a:t>
            </a:r>
          </a:p>
        </p:txBody>
      </p:sp>
      <p:sp>
        <p:nvSpPr>
          <p:cNvPr id="110616" name="Text Box 52"/>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tail</a:t>
            </a:r>
          </a:p>
        </p:txBody>
      </p:sp>
      <p:sp>
        <p:nvSpPr>
          <p:cNvPr id="110617" name="AutoShape 53"/>
          <p:cNvSpPr>
            <a:spLocks noChangeArrowheads="1"/>
          </p:cNvSpPr>
          <p:nvPr/>
        </p:nvSpPr>
        <p:spPr bwMode="auto">
          <a:xfrm>
            <a:off x="282575" y="3486150"/>
            <a:ext cx="2624138" cy="1562100"/>
          </a:xfrm>
          <a:prstGeom prst="cloudCallout">
            <a:avLst>
              <a:gd name="adj1" fmla="val 15273"/>
              <a:gd name="adj2" fmla="val 78556"/>
            </a:avLst>
          </a:prstGeom>
          <a:solidFill>
            <a:schemeClr val="tx1"/>
          </a:solidFill>
          <a:ln w="38100">
            <a:solidFill>
              <a:schemeClr val="accent1"/>
            </a:solidFill>
            <a:round/>
            <a:headEnd/>
            <a:tailEnd/>
          </a:ln>
        </p:spPr>
        <p:txBody>
          <a:bodyPr/>
          <a:lstStyle/>
          <a:p>
            <a:pPr algn="ctr"/>
            <a:r>
              <a:rPr lang="en-US" sz="2800" dirty="0">
                <a:solidFill>
                  <a:srgbClr val="FFFF00"/>
                </a:solidFill>
                <a:latin typeface="Arial" pitchFamily="34" charset="0"/>
                <a:cs typeface="Arial" pitchFamily="34" charset="0"/>
              </a:rPr>
              <a:t>OK, here I go!</a:t>
            </a:r>
          </a:p>
        </p:txBody>
      </p:sp>
      <p:sp>
        <p:nvSpPr>
          <p:cNvPr id="536624" name="Freeform 48"/>
          <p:cNvSpPr>
            <a:spLocks/>
          </p:cNvSpPr>
          <p:nvPr/>
        </p:nvSpPr>
        <p:spPr bwMode="auto">
          <a:xfrm>
            <a:off x="1666875" y="2133600"/>
            <a:ext cx="5465763" cy="2574925"/>
          </a:xfrm>
          <a:custGeom>
            <a:avLst/>
            <a:gdLst>
              <a:gd name="T0" fmla="*/ 2147483647 w 3443"/>
              <a:gd name="T1" fmla="*/ 0 h 1622"/>
              <a:gd name="T2" fmla="*/ 2147483647 w 3443"/>
              <a:gd name="T3" fmla="*/ 2147483647 h 1622"/>
              <a:gd name="T4" fmla="*/ 2147483647 w 3443"/>
              <a:gd name="T5" fmla="*/ 2147483647 h 1622"/>
              <a:gd name="T6" fmla="*/ 2147483647 w 3443"/>
              <a:gd name="T7" fmla="*/ 2147483647 h 1622"/>
              <a:gd name="T8" fmla="*/ 0 60000 65536"/>
              <a:gd name="T9" fmla="*/ 0 60000 65536"/>
              <a:gd name="T10" fmla="*/ 0 60000 65536"/>
              <a:gd name="T11" fmla="*/ 0 60000 65536"/>
              <a:gd name="T12" fmla="*/ 0 w 3443"/>
              <a:gd name="T13" fmla="*/ 0 h 1622"/>
              <a:gd name="T14" fmla="*/ 3443 w 3443"/>
              <a:gd name="T15" fmla="*/ 1622 h 1622"/>
            </a:gdLst>
            <a:ahLst/>
            <a:cxnLst>
              <a:cxn ang="T8">
                <a:pos x="T0" y="T1"/>
              </a:cxn>
              <a:cxn ang="T9">
                <a:pos x="T2" y="T3"/>
              </a:cxn>
              <a:cxn ang="T10">
                <a:pos x="T4" y="T5"/>
              </a:cxn>
              <a:cxn ang="T11">
                <a:pos x="T6" y="T7"/>
              </a:cxn>
            </a:cxnLst>
            <a:rect l="T12" t="T13" r="T14" b="T15"/>
            <a:pathLst>
              <a:path w="3443" h="1622">
                <a:moveTo>
                  <a:pt x="390" y="0"/>
                </a:moveTo>
                <a:cubicBezTo>
                  <a:pt x="195" y="441"/>
                  <a:pt x="0" y="882"/>
                  <a:pt x="400" y="1056"/>
                </a:cubicBezTo>
                <a:cubicBezTo>
                  <a:pt x="800" y="1230"/>
                  <a:pt x="2283" y="952"/>
                  <a:pt x="2790" y="1046"/>
                </a:cubicBezTo>
                <a:cubicBezTo>
                  <a:pt x="3297" y="1140"/>
                  <a:pt x="3370" y="1381"/>
                  <a:pt x="3443" y="1622"/>
                </a:cubicBezTo>
              </a:path>
            </a:pathLst>
          </a:custGeom>
          <a:noFill/>
          <a:ln w="76200">
            <a:solidFill>
              <a:srgbClr val="FF0000"/>
            </a:solidFill>
            <a:round/>
            <a:headEnd/>
            <a:tailEnd type="triangle" w="med" len="med"/>
          </a:ln>
        </p:spPr>
        <p:txBody>
          <a:bodyPr/>
          <a:lstStyle/>
          <a:p>
            <a:endParaRPr lang="en-US"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6625"/>
                                        </p:tgtEl>
                                        <p:attrNameLst>
                                          <p:attrName>style.visibility</p:attrName>
                                        </p:attrNameLst>
                                      </p:cBhvr>
                                      <p:to>
                                        <p:strVal val="visible"/>
                                      </p:to>
                                    </p:set>
                                    <p:animEffect transition="in" filter="blinds(horizontal)">
                                      <p:cBhvr>
                                        <p:cTn id="7" dur="500"/>
                                        <p:tgtEl>
                                          <p:spTgt spid="536625"/>
                                        </p:tgtEl>
                                      </p:cBhvr>
                                    </p:animEffec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536581"/>
                                        </p:tgtEl>
                                      </p:cBhvr>
                                    </p:animEffect>
                                    <p:set>
                                      <p:cBhvr>
                                        <p:cTn id="11" dur="1" fill="hold">
                                          <p:stCondLst>
                                            <p:cond delay="499"/>
                                          </p:stCondLst>
                                        </p:cTn>
                                        <p:tgtEl>
                                          <p:spTgt spid="536581"/>
                                        </p:tgtEl>
                                        <p:attrNameLst>
                                          <p:attrName>style.visibility</p:attrName>
                                        </p:attrNameLst>
                                      </p:cBhvr>
                                      <p:to>
                                        <p:strVal val="hidden"/>
                                      </p:to>
                                    </p:se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36624"/>
                                        </p:tgtEl>
                                        <p:attrNameLst>
                                          <p:attrName>style.visibility</p:attrName>
                                        </p:attrNameLst>
                                      </p:cBhvr>
                                      <p:to>
                                        <p:strVal val="visible"/>
                                      </p:to>
                                    </p:set>
                                    <p:animEffect transition="in" filter="blinds(horizontal)">
                                      <p:cBhvr>
                                        <p:cTn id="15" dur="500"/>
                                        <p:tgtEl>
                                          <p:spTgt spid="536624"/>
                                        </p:tgtEl>
                                      </p:cBhvr>
                                    </p:animEffect>
                                  </p:childTnLst>
                                </p:cTn>
                              </p:par>
                            </p:childTnLst>
                          </p:cTn>
                        </p:par>
                        <p:par>
                          <p:cTn id="16" fill="hold">
                            <p:stCondLst>
                              <p:cond delay="1500"/>
                            </p:stCondLst>
                            <p:childTnLst>
                              <p:par>
                                <p:cTn id="17" presetID="3" presetClass="exit" presetSubtype="10" fill="hold" grpId="1" nodeType="afterEffect">
                                  <p:stCondLst>
                                    <p:cond delay="0"/>
                                  </p:stCondLst>
                                  <p:childTnLst>
                                    <p:animEffect transition="out" filter="blinds(horizontal)">
                                      <p:cBhvr>
                                        <p:cTn id="18" dur="500"/>
                                        <p:tgtEl>
                                          <p:spTgt spid="536625"/>
                                        </p:tgtEl>
                                      </p:cBhvr>
                                    </p:animEffect>
                                    <p:set>
                                      <p:cBhvr>
                                        <p:cTn id="19" dur="1" fill="hold">
                                          <p:stCondLst>
                                            <p:cond delay="499"/>
                                          </p:stCondLst>
                                        </p:cTn>
                                        <p:tgtEl>
                                          <p:spTgt spid="5366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6581" grpId="0" animBg="1"/>
      <p:bldP spid="536625" grpId="0" animBg="1"/>
      <p:bldP spid="536625" grpId="1" animBg="1"/>
      <p:bldP spid="53662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Footer Placeholder 1"/>
          <p:cNvSpPr>
            <a:spLocks noGrp="1"/>
          </p:cNvSpPr>
          <p:nvPr>
            <p:ph type="ftr" sz="quarter" idx="10"/>
          </p:nvPr>
        </p:nvSpPr>
        <p:spPr>
          <a:noFill/>
        </p:spPr>
        <p:txBody>
          <a:bodyPr/>
          <a:lstStyle/>
          <a:p>
            <a:r>
              <a:rPr lang="en-US" dirty="0"/>
              <a:t>Art of Multiprocessor Programming</a:t>
            </a:r>
          </a:p>
        </p:txBody>
      </p:sp>
      <p:sp>
        <p:nvSpPr>
          <p:cNvPr id="111619" name="Slide Number Placeholder 2"/>
          <p:cNvSpPr>
            <a:spLocks noGrp="1"/>
          </p:cNvSpPr>
          <p:nvPr>
            <p:ph type="sldNum" sz="quarter" idx="11"/>
          </p:nvPr>
        </p:nvSpPr>
        <p:spPr>
          <a:noFill/>
        </p:spPr>
        <p:txBody>
          <a:bodyPr/>
          <a:lstStyle/>
          <a:p>
            <a:fld id="{C5E3C773-E3F6-4DBB-A946-0D40E8FAACE9}" type="slidenum">
              <a:rPr lang="x-none" smtClean="0"/>
              <a:pPr/>
              <a:t>74</a:t>
            </a:fld>
            <a:endParaRPr lang="en-US" dirty="0"/>
          </a:p>
        </p:txBody>
      </p:sp>
      <p:sp>
        <p:nvSpPr>
          <p:cNvPr id="11162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AF3291A-AC70-4F4D-B35C-8A9B1BBBADF7}" type="slidenum">
              <a:rPr lang="x-none" sz="1400">
                <a:solidFill>
                  <a:schemeClr val="tx1"/>
                </a:solidFill>
                <a:latin typeface="Arial" pitchFamily="34" charset="0"/>
                <a:cs typeface="Arial" pitchFamily="34" charset="0"/>
              </a:rPr>
              <a:pPr/>
              <a:t>74</a:t>
            </a:fld>
            <a:endParaRPr lang="en-US" sz="1400" dirty="0">
              <a:solidFill>
                <a:schemeClr val="tx1"/>
              </a:solidFill>
              <a:latin typeface="Arial" pitchFamily="34" charset="0"/>
              <a:cs typeface="Arial" pitchFamily="34" charset="0"/>
            </a:endParaRPr>
          </a:p>
        </p:txBody>
      </p:sp>
      <p:grpSp>
        <p:nvGrpSpPr>
          <p:cNvPr id="111621" name="Group 5"/>
          <p:cNvGrpSpPr>
            <a:grpSpLocks/>
          </p:cNvGrpSpPr>
          <p:nvPr/>
        </p:nvGrpSpPr>
        <p:grpSpPr bwMode="auto">
          <a:xfrm>
            <a:off x="7272338" y="4441825"/>
            <a:ext cx="976312" cy="609600"/>
            <a:chOff x="3833" y="1914"/>
            <a:chExt cx="615" cy="384"/>
          </a:xfrm>
        </p:grpSpPr>
        <p:grpSp>
          <p:nvGrpSpPr>
            <p:cNvPr id="111646" name="Group 6"/>
            <p:cNvGrpSpPr>
              <a:grpSpLocks/>
            </p:cNvGrpSpPr>
            <p:nvPr/>
          </p:nvGrpSpPr>
          <p:grpSpPr bwMode="auto">
            <a:xfrm>
              <a:off x="3833" y="1914"/>
              <a:ext cx="615" cy="384"/>
              <a:chOff x="3417" y="2938"/>
              <a:chExt cx="615" cy="384"/>
            </a:xfrm>
          </p:grpSpPr>
          <p:sp>
            <p:nvSpPr>
              <p:cNvPr id="537607" name="AutoShape 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1652" name="Line 8"/>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11647" name="Line 9"/>
            <p:cNvSpPr>
              <a:spLocks noChangeShapeType="1"/>
            </p:cNvSpPr>
            <p:nvPr/>
          </p:nvSpPr>
          <p:spPr bwMode="auto">
            <a:xfrm>
              <a:off x="4141" y="1914"/>
              <a:ext cx="307"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11648" name="Group 10"/>
            <p:cNvGrpSpPr>
              <a:grpSpLocks/>
            </p:cNvGrpSpPr>
            <p:nvPr/>
          </p:nvGrpSpPr>
          <p:grpSpPr bwMode="auto">
            <a:xfrm>
              <a:off x="3883" y="2010"/>
              <a:ext cx="192" cy="192"/>
              <a:chOff x="3894" y="2760"/>
              <a:chExt cx="192" cy="192"/>
            </a:xfrm>
          </p:grpSpPr>
          <p:sp>
            <p:nvSpPr>
              <p:cNvPr id="111649" name="Oval 11"/>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1650" name="Oval 12"/>
              <p:cNvSpPr>
                <a:spLocks noChangeArrowheads="1"/>
              </p:cNvSpPr>
              <p:nvPr/>
            </p:nvSpPr>
            <p:spPr bwMode="auto">
              <a:xfrm>
                <a:off x="3989" y="2800"/>
                <a:ext cx="67" cy="58"/>
              </a:xfrm>
              <a:prstGeom prst="ellipse">
                <a:avLst/>
              </a:prstGeom>
              <a:solidFill>
                <a:srgbClr val="66FF99"/>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sp>
        <p:nvSpPr>
          <p:cNvPr id="537633" name="AutoShape 33"/>
          <p:cNvSpPr>
            <a:spLocks noChangeArrowheads="1"/>
          </p:cNvSpPr>
          <p:nvPr/>
        </p:nvSpPr>
        <p:spPr bwMode="auto">
          <a:xfrm>
            <a:off x="1730375" y="1574800"/>
            <a:ext cx="1412875" cy="739775"/>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1623" name="Rectangle 2"/>
          <p:cNvSpPr>
            <a:spLocks noGrp="1" noChangeArrowheads="1"/>
          </p:cNvSpPr>
          <p:nvPr>
            <p:ph type="title" idx="4294967295"/>
          </p:nvPr>
        </p:nvSpPr>
        <p:spPr/>
        <p:txBody>
          <a:bodyPr/>
          <a:lstStyle/>
          <a:p>
            <a:r>
              <a:rPr lang="en-US" dirty="0"/>
              <a:t>Recycle FAIL</a:t>
            </a:r>
          </a:p>
        </p:txBody>
      </p:sp>
      <p:grpSp>
        <p:nvGrpSpPr>
          <p:cNvPr id="111624" name="Group 13"/>
          <p:cNvGrpSpPr>
            <a:grpSpLocks/>
          </p:cNvGrpSpPr>
          <p:nvPr/>
        </p:nvGrpSpPr>
        <p:grpSpPr bwMode="auto">
          <a:xfrm>
            <a:off x="7112000" y="4872038"/>
            <a:ext cx="976313" cy="609600"/>
            <a:chOff x="3417" y="2938"/>
            <a:chExt cx="615" cy="384"/>
          </a:xfrm>
        </p:grpSpPr>
        <p:sp>
          <p:nvSpPr>
            <p:cNvPr id="537614"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1645" name="Line 1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11625" name="Group 16"/>
          <p:cNvGrpSpPr>
            <a:grpSpLocks/>
          </p:cNvGrpSpPr>
          <p:nvPr/>
        </p:nvGrpSpPr>
        <p:grpSpPr bwMode="auto">
          <a:xfrm>
            <a:off x="7191375" y="5024438"/>
            <a:ext cx="304800" cy="304800"/>
            <a:chOff x="3894" y="2760"/>
            <a:chExt cx="192" cy="192"/>
          </a:xfrm>
        </p:grpSpPr>
        <p:sp>
          <p:nvSpPr>
            <p:cNvPr id="111642" name="Oval 17"/>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1643" name="Oval 18"/>
            <p:cNvSpPr>
              <a:spLocks noChangeArrowheads="1"/>
            </p:cNvSpPr>
            <p:nvPr/>
          </p:nvSpPr>
          <p:spPr bwMode="auto">
            <a:xfrm>
              <a:off x="3989" y="2800"/>
              <a:ext cx="67" cy="58"/>
            </a:xfrm>
            <a:prstGeom prst="ellipse">
              <a:avLst/>
            </a:prstGeom>
            <a:solidFill>
              <a:srgbClr val="FF9999"/>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11626" name="Line 19"/>
          <p:cNvSpPr>
            <a:spLocks noChangeShapeType="1"/>
          </p:cNvSpPr>
          <p:nvPr/>
        </p:nvSpPr>
        <p:spPr bwMode="auto">
          <a:xfrm>
            <a:off x="7812088" y="5202238"/>
            <a:ext cx="83343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11627" name="Group 20"/>
          <p:cNvGrpSpPr>
            <a:grpSpLocks/>
          </p:cNvGrpSpPr>
          <p:nvPr/>
        </p:nvGrpSpPr>
        <p:grpSpPr bwMode="auto">
          <a:xfrm>
            <a:off x="2981325" y="3013075"/>
            <a:ext cx="976313" cy="609600"/>
            <a:chOff x="3491" y="3069"/>
            <a:chExt cx="615" cy="384"/>
          </a:xfrm>
        </p:grpSpPr>
        <p:grpSp>
          <p:nvGrpSpPr>
            <p:cNvPr id="111636" name="Group 21"/>
            <p:cNvGrpSpPr>
              <a:grpSpLocks/>
            </p:cNvGrpSpPr>
            <p:nvPr/>
          </p:nvGrpSpPr>
          <p:grpSpPr bwMode="auto">
            <a:xfrm>
              <a:off x="3491" y="3069"/>
              <a:ext cx="615" cy="384"/>
              <a:chOff x="3417" y="2938"/>
              <a:chExt cx="615" cy="384"/>
            </a:xfrm>
          </p:grpSpPr>
          <p:sp>
            <p:nvSpPr>
              <p:cNvPr id="537622" name="AutoShape 22"/>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1641" name="Line 23"/>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11637" name="Group 24"/>
            <p:cNvGrpSpPr>
              <a:grpSpLocks/>
            </p:cNvGrpSpPr>
            <p:nvPr/>
          </p:nvGrpSpPr>
          <p:grpSpPr bwMode="auto">
            <a:xfrm>
              <a:off x="3551" y="3175"/>
              <a:ext cx="192" cy="192"/>
              <a:chOff x="3894" y="2760"/>
              <a:chExt cx="192" cy="192"/>
            </a:xfrm>
          </p:grpSpPr>
          <p:sp>
            <p:nvSpPr>
              <p:cNvPr id="111638" name="Oval 25"/>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1639" name="Oval 26"/>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sp>
        <p:nvSpPr>
          <p:cNvPr id="111628" name="AutoShape 27"/>
          <p:cNvSpPr>
            <a:spLocks noChangeArrowheads="1"/>
          </p:cNvSpPr>
          <p:nvPr/>
        </p:nvSpPr>
        <p:spPr bwMode="auto">
          <a:xfrm>
            <a:off x="5456238" y="4098925"/>
            <a:ext cx="3443287" cy="2057400"/>
          </a:xfrm>
          <a:prstGeom prst="roundRect">
            <a:avLst>
              <a:gd name="adj" fmla="val 16667"/>
            </a:avLst>
          </a:prstGeom>
          <a:noFill/>
          <a:ln w="38100" algn="ctr">
            <a:solidFill>
              <a:srgbClr val="00B0F0"/>
            </a:solidFill>
            <a:prstDash val="dashDot"/>
            <a:round/>
            <a:headEnd/>
            <a:tailEnd/>
          </a:ln>
        </p:spPr>
        <p:txBody>
          <a:bodyPr wrap="none" anchor="ctr"/>
          <a:lstStyle/>
          <a:p>
            <a:endParaRPr lang="en-US" dirty="0">
              <a:latin typeface="Arial" pitchFamily="34" charset="0"/>
              <a:cs typeface="Arial" pitchFamily="34" charset="0"/>
            </a:endParaRPr>
          </a:p>
        </p:txBody>
      </p:sp>
      <p:sp>
        <p:nvSpPr>
          <p:cNvPr id="111629" name="Text Box 28"/>
          <p:cNvSpPr txBox="1">
            <a:spLocks noChangeArrowheads="1"/>
          </p:cNvSpPr>
          <p:nvPr/>
        </p:nvSpPr>
        <p:spPr bwMode="auto">
          <a:xfrm>
            <a:off x="6445250" y="5621338"/>
            <a:ext cx="1730375" cy="519112"/>
          </a:xfrm>
          <a:prstGeom prst="rect">
            <a:avLst/>
          </a:prstGeom>
          <a:noFill/>
          <a:ln w="38100" algn="ctr">
            <a:noFill/>
            <a:miter lim="800000"/>
            <a:headEnd/>
            <a:tailEnd/>
          </a:ln>
        </p:spPr>
        <p:txBody>
          <a:bodyPr wrap="none">
            <a:spAutoFit/>
          </a:bodyPr>
          <a:lstStyle/>
          <a:p>
            <a:pPr algn="ctr"/>
            <a:r>
              <a:rPr lang="en-US" sz="2800" dirty="0">
                <a:solidFill>
                  <a:srgbClr val="00B0F0"/>
                </a:solidFill>
                <a:latin typeface="Arial" pitchFamily="34" charset="0"/>
                <a:cs typeface="Arial" pitchFamily="34" charset="0"/>
              </a:rPr>
              <a:t>Free pool</a:t>
            </a:r>
          </a:p>
        </p:txBody>
      </p:sp>
      <p:sp>
        <p:nvSpPr>
          <p:cNvPr id="111630" name="Freeform 29"/>
          <p:cNvSpPr>
            <a:spLocks/>
          </p:cNvSpPr>
          <p:nvPr/>
        </p:nvSpPr>
        <p:spPr bwMode="auto">
          <a:xfrm>
            <a:off x="2803525" y="1946275"/>
            <a:ext cx="808038" cy="979488"/>
          </a:xfrm>
          <a:custGeom>
            <a:avLst/>
            <a:gdLst>
              <a:gd name="T0" fmla="*/ 0 w 509"/>
              <a:gd name="T1" fmla="*/ 2147483647 h 617"/>
              <a:gd name="T2" fmla="*/ 2147483647 w 509"/>
              <a:gd name="T3" fmla="*/ 2147483647 h 617"/>
              <a:gd name="T4" fmla="*/ 2147483647 w 509"/>
              <a:gd name="T5" fmla="*/ 2147483647 h 617"/>
              <a:gd name="T6" fmla="*/ 0 60000 65536"/>
              <a:gd name="T7" fmla="*/ 0 60000 65536"/>
              <a:gd name="T8" fmla="*/ 0 60000 65536"/>
              <a:gd name="T9" fmla="*/ 0 w 509"/>
              <a:gd name="T10" fmla="*/ 0 h 617"/>
              <a:gd name="T11" fmla="*/ 509 w 509"/>
              <a:gd name="T12" fmla="*/ 617 h 617"/>
            </a:gdLst>
            <a:ahLst/>
            <a:cxnLst>
              <a:cxn ang="T6">
                <a:pos x="T0" y="T1"/>
              </a:cxn>
              <a:cxn ang="T7">
                <a:pos x="T2" y="T3"/>
              </a:cxn>
              <a:cxn ang="T8">
                <a:pos x="T4" y="T5"/>
              </a:cxn>
            </a:cxnLst>
            <a:rect l="T9" t="T10" r="T11" b="T12"/>
            <a:pathLst>
              <a:path w="509" h="617">
                <a:moveTo>
                  <a:pt x="0" y="22"/>
                </a:moveTo>
                <a:cubicBezTo>
                  <a:pt x="169" y="11"/>
                  <a:pt x="338" y="0"/>
                  <a:pt x="423" y="99"/>
                </a:cubicBezTo>
                <a:cubicBezTo>
                  <a:pt x="508" y="198"/>
                  <a:pt x="508" y="407"/>
                  <a:pt x="509" y="61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11631" name="Line 30"/>
          <p:cNvSpPr>
            <a:spLocks noChangeShapeType="1"/>
          </p:cNvSpPr>
          <p:nvPr/>
        </p:nvSpPr>
        <p:spPr bwMode="auto">
          <a:xfrm>
            <a:off x="3506788" y="3032125"/>
            <a:ext cx="379412" cy="56515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111632" name="Freeform 31"/>
          <p:cNvSpPr>
            <a:spLocks/>
          </p:cNvSpPr>
          <p:nvPr/>
        </p:nvSpPr>
        <p:spPr bwMode="auto">
          <a:xfrm>
            <a:off x="1666875" y="2133600"/>
            <a:ext cx="5465763" cy="2574925"/>
          </a:xfrm>
          <a:custGeom>
            <a:avLst/>
            <a:gdLst>
              <a:gd name="T0" fmla="*/ 2147483647 w 3443"/>
              <a:gd name="T1" fmla="*/ 0 h 1622"/>
              <a:gd name="T2" fmla="*/ 2147483647 w 3443"/>
              <a:gd name="T3" fmla="*/ 2147483647 h 1622"/>
              <a:gd name="T4" fmla="*/ 2147483647 w 3443"/>
              <a:gd name="T5" fmla="*/ 2147483647 h 1622"/>
              <a:gd name="T6" fmla="*/ 2147483647 w 3443"/>
              <a:gd name="T7" fmla="*/ 2147483647 h 1622"/>
              <a:gd name="T8" fmla="*/ 0 60000 65536"/>
              <a:gd name="T9" fmla="*/ 0 60000 65536"/>
              <a:gd name="T10" fmla="*/ 0 60000 65536"/>
              <a:gd name="T11" fmla="*/ 0 60000 65536"/>
              <a:gd name="T12" fmla="*/ 0 w 3443"/>
              <a:gd name="T13" fmla="*/ 0 h 1622"/>
              <a:gd name="T14" fmla="*/ 3443 w 3443"/>
              <a:gd name="T15" fmla="*/ 1622 h 1622"/>
            </a:gdLst>
            <a:ahLst/>
            <a:cxnLst>
              <a:cxn ang="T8">
                <a:pos x="T0" y="T1"/>
              </a:cxn>
              <a:cxn ang="T9">
                <a:pos x="T2" y="T3"/>
              </a:cxn>
              <a:cxn ang="T10">
                <a:pos x="T4" y="T5"/>
              </a:cxn>
              <a:cxn ang="T11">
                <a:pos x="T6" y="T7"/>
              </a:cxn>
            </a:cxnLst>
            <a:rect l="T12" t="T13" r="T14" b="T15"/>
            <a:pathLst>
              <a:path w="3443" h="1622">
                <a:moveTo>
                  <a:pt x="390" y="0"/>
                </a:moveTo>
                <a:cubicBezTo>
                  <a:pt x="195" y="441"/>
                  <a:pt x="0" y="882"/>
                  <a:pt x="400" y="1056"/>
                </a:cubicBezTo>
                <a:cubicBezTo>
                  <a:pt x="800" y="1230"/>
                  <a:pt x="2283" y="952"/>
                  <a:pt x="2790" y="1046"/>
                </a:cubicBezTo>
                <a:cubicBezTo>
                  <a:pt x="3297" y="1140"/>
                  <a:pt x="3370" y="1381"/>
                  <a:pt x="3443" y="1622"/>
                </a:cubicBezTo>
              </a:path>
            </a:pathLst>
          </a:custGeom>
          <a:noFill/>
          <a:ln w="76200">
            <a:solidFill>
              <a:srgbClr val="FF0000"/>
            </a:solidFill>
            <a:round/>
            <a:headEnd/>
            <a:tailEnd type="triangle" w="med" len="med"/>
          </a:ln>
        </p:spPr>
        <p:txBody>
          <a:bodyPr/>
          <a:lstStyle/>
          <a:p>
            <a:endParaRPr lang="en-US" dirty="0">
              <a:latin typeface="Arial" pitchFamily="34" charset="0"/>
              <a:cs typeface="Arial" pitchFamily="34" charset="0"/>
            </a:endParaRPr>
          </a:p>
        </p:txBody>
      </p:sp>
      <p:sp>
        <p:nvSpPr>
          <p:cNvPr id="537632" name="Text Box 32"/>
          <p:cNvSpPr txBox="1">
            <a:spLocks noChangeArrowheads="1"/>
          </p:cNvSpPr>
          <p:nvPr/>
        </p:nvSpPr>
        <p:spPr bwMode="auto">
          <a:xfrm>
            <a:off x="398463" y="4645025"/>
            <a:ext cx="4287837" cy="519113"/>
          </a:xfrm>
          <a:prstGeom prst="rect">
            <a:avLst/>
          </a:prstGeom>
          <a:noFill/>
          <a:ln w="38100" algn="ctr">
            <a:noFill/>
            <a:miter lim="800000"/>
            <a:headEnd/>
            <a:tailEnd/>
          </a:ln>
        </p:spPr>
        <p:txBody>
          <a:bodyPr wrap="none">
            <a:spAutoFit/>
          </a:bodyPr>
          <a:lstStyle/>
          <a:p>
            <a:pPr algn="ctr"/>
            <a:r>
              <a:rPr lang="en-US" sz="2800" dirty="0">
                <a:solidFill>
                  <a:srgbClr val="00B0F0"/>
                </a:solidFill>
                <a:latin typeface="Arial" pitchFamily="34" charset="0"/>
                <a:cs typeface="Arial" pitchFamily="34" charset="0"/>
              </a:rPr>
              <a:t>zOMG what went wrong?</a:t>
            </a:r>
          </a:p>
        </p:txBody>
      </p:sp>
      <p:sp>
        <p:nvSpPr>
          <p:cNvPr id="111634" name="Text Box 34"/>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head</a:t>
            </a:r>
          </a:p>
        </p:txBody>
      </p:sp>
      <p:sp>
        <p:nvSpPr>
          <p:cNvPr id="111635" name="Text Box 35"/>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tail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37632"/>
                                        </p:tgtEl>
                                        <p:attrNameLst>
                                          <p:attrName>style.visibility</p:attrName>
                                        </p:attrNameLst>
                                      </p:cBhvr>
                                      <p:to>
                                        <p:strVal val="visible"/>
                                      </p:to>
                                    </p:set>
                                    <p:animEffect transition="in" filter="blinds(horizontal)">
                                      <p:cBhvr>
                                        <p:cTn id="7" dur="500"/>
                                        <p:tgtEl>
                                          <p:spTgt spid="537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3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oter Placeholder 1"/>
          <p:cNvSpPr>
            <a:spLocks noGrp="1"/>
          </p:cNvSpPr>
          <p:nvPr>
            <p:ph type="ftr" sz="quarter" idx="10"/>
          </p:nvPr>
        </p:nvSpPr>
        <p:spPr>
          <a:noFill/>
        </p:spPr>
        <p:txBody>
          <a:bodyPr/>
          <a:lstStyle/>
          <a:p>
            <a:r>
              <a:rPr lang="en-US" dirty="0"/>
              <a:t>Art of Multiprocessor Programming</a:t>
            </a:r>
          </a:p>
        </p:txBody>
      </p:sp>
      <p:sp>
        <p:nvSpPr>
          <p:cNvPr id="112643" name="Slide Number Placeholder 2"/>
          <p:cNvSpPr>
            <a:spLocks noGrp="1"/>
          </p:cNvSpPr>
          <p:nvPr>
            <p:ph type="sldNum" sz="quarter" idx="11"/>
          </p:nvPr>
        </p:nvSpPr>
        <p:spPr>
          <a:noFill/>
        </p:spPr>
        <p:txBody>
          <a:bodyPr/>
          <a:lstStyle/>
          <a:p>
            <a:fld id="{8E22DBDA-A139-47F3-B3D7-6694E7D98841}" type="slidenum">
              <a:rPr lang="x-none" smtClean="0"/>
              <a:pPr/>
              <a:t>75</a:t>
            </a:fld>
            <a:endParaRPr lang="en-US" dirty="0"/>
          </a:p>
        </p:txBody>
      </p:sp>
      <p:sp>
        <p:nvSpPr>
          <p:cNvPr id="11264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A0F03190-1E6E-4699-81B5-4980A90BD235}" type="slidenum">
              <a:rPr lang="x-none" sz="1400">
                <a:solidFill>
                  <a:schemeClr val="tx1"/>
                </a:solidFill>
                <a:latin typeface="Arial" pitchFamily="34" charset="0"/>
                <a:cs typeface="Arial" pitchFamily="34" charset="0"/>
              </a:rPr>
              <a:pPr/>
              <a:t>75</a:t>
            </a:fld>
            <a:endParaRPr lang="en-US" sz="1400" dirty="0">
              <a:solidFill>
                <a:schemeClr val="tx1"/>
              </a:solidFill>
              <a:latin typeface="Arial" pitchFamily="34" charset="0"/>
              <a:cs typeface="Arial" pitchFamily="34" charset="0"/>
            </a:endParaRPr>
          </a:p>
        </p:txBody>
      </p:sp>
      <p:sp>
        <p:nvSpPr>
          <p:cNvPr id="538667" name="AutoShape 43"/>
          <p:cNvSpPr>
            <a:spLocks noChangeArrowheads="1"/>
          </p:cNvSpPr>
          <p:nvPr/>
        </p:nvSpPr>
        <p:spPr bwMode="auto">
          <a:xfrm>
            <a:off x="1730375" y="1574800"/>
            <a:ext cx="1412875" cy="739775"/>
          </a:xfrm>
          <a:prstGeom prst="roundRect">
            <a:avLst>
              <a:gd name="adj" fmla="val 16667"/>
            </a:avLst>
          </a:prstGeom>
          <a:solidFill>
            <a:srgbClr val="C0C0C0"/>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2646" name="Rectangle 2"/>
          <p:cNvSpPr>
            <a:spLocks noGrp="1" noChangeArrowheads="1"/>
          </p:cNvSpPr>
          <p:nvPr>
            <p:ph type="title" idx="4294967295"/>
          </p:nvPr>
        </p:nvSpPr>
        <p:spPr/>
        <p:txBody>
          <a:bodyPr/>
          <a:lstStyle/>
          <a:p>
            <a:r>
              <a:rPr lang="en-US" dirty="0"/>
              <a:t>The Dreaded ABA Problem</a:t>
            </a:r>
          </a:p>
        </p:txBody>
      </p:sp>
      <p:grpSp>
        <p:nvGrpSpPr>
          <p:cNvPr id="112647" name="Group 3"/>
          <p:cNvGrpSpPr>
            <a:grpSpLocks/>
          </p:cNvGrpSpPr>
          <p:nvPr/>
        </p:nvGrpSpPr>
        <p:grpSpPr bwMode="auto">
          <a:xfrm>
            <a:off x="2981325" y="3013075"/>
            <a:ext cx="976313" cy="609600"/>
            <a:chOff x="3417" y="2938"/>
            <a:chExt cx="615" cy="384"/>
          </a:xfrm>
        </p:grpSpPr>
        <p:sp>
          <p:nvSpPr>
            <p:cNvPr id="538628" name="AutoShape 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2686" name="Line 5"/>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12648" name="Freeform 7"/>
          <p:cNvSpPr>
            <a:spLocks/>
          </p:cNvSpPr>
          <p:nvPr/>
        </p:nvSpPr>
        <p:spPr bwMode="auto">
          <a:xfrm>
            <a:off x="2254250" y="1944688"/>
            <a:ext cx="620713" cy="1516062"/>
          </a:xfrm>
          <a:custGeom>
            <a:avLst/>
            <a:gdLst>
              <a:gd name="T0" fmla="*/ 2147483647 w 391"/>
              <a:gd name="T1" fmla="*/ 0 h 955"/>
              <a:gd name="T2" fmla="*/ 2147483647 w 391"/>
              <a:gd name="T3" fmla="*/ 2147483647 h 955"/>
              <a:gd name="T4" fmla="*/ 2147483647 w 391"/>
              <a:gd name="T5" fmla="*/ 2147483647 h 955"/>
              <a:gd name="T6" fmla="*/ 2147483647 w 391"/>
              <a:gd name="T7" fmla="*/ 2147483647 h 955"/>
              <a:gd name="T8" fmla="*/ 0 60000 65536"/>
              <a:gd name="T9" fmla="*/ 0 60000 65536"/>
              <a:gd name="T10" fmla="*/ 0 60000 65536"/>
              <a:gd name="T11" fmla="*/ 0 60000 65536"/>
              <a:gd name="T12" fmla="*/ 0 w 391"/>
              <a:gd name="T13" fmla="*/ 0 h 955"/>
              <a:gd name="T14" fmla="*/ 391 w 391"/>
              <a:gd name="T15" fmla="*/ 955 h 955"/>
            </a:gdLst>
            <a:ahLst/>
            <a:cxnLst>
              <a:cxn ang="T8">
                <a:pos x="T0" y="T1"/>
              </a:cxn>
              <a:cxn ang="T9">
                <a:pos x="T2" y="T3"/>
              </a:cxn>
              <a:cxn ang="T10">
                <a:pos x="T4" y="T5"/>
              </a:cxn>
              <a:cxn ang="T11">
                <a:pos x="T6" y="T7"/>
              </a:cxn>
            </a:cxnLst>
            <a:rect l="T12" t="T13" r="T14" b="T15"/>
            <a:pathLst>
              <a:path w="391" h="955">
                <a:moveTo>
                  <a:pt x="36" y="0"/>
                </a:moveTo>
                <a:cubicBezTo>
                  <a:pt x="19" y="236"/>
                  <a:pt x="2" y="472"/>
                  <a:pt x="7" y="624"/>
                </a:cubicBezTo>
                <a:cubicBezTo>
                  <a:pt x="12" y="776"/>
                  <a:pt x="0" y="869"/>
                  <a:pt x="64" y="912"/>
                </a:cubicBezTo>
                <a:cubicBezTo>
                  <a:pt x="128" y="955"/>
                  <a:pt x="259" y="919"/>
                  <a:pt x="391" y="884"/>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12649" name="Freeform 8"/>
          <p:cNvSpPr>
            <a:spLocks/>
          </p:cNvSpPr>
          <p:nvPr/>
        </p:nvSpPr>
        <p:spPr bwMode="auto">
          <a:xfrm>
            <a:off x="2752725" y="1778000"/>
            <a:ext cx="3767138" cy="1104900"/>
          </a:xfrm>
          <a:custGeom>
            <a:avLst/>
            <a:gdLst>
              <a:gd name="T0" fmla="*/ 0 w 2373"/>
              <a:gd name="T1" fmla="*/ 2147483647 h 696"/>
              <a:gd name="T2" fmla="*/ 2147483647 w 2373"/>
              <a:gd name="T3" fmla="*/ 2147483647 h 696"/>
              <a:gd name="T4" fmla="*/ 2147483647 w 2373"/>
              <a:gd name="T5" fmla="*/ 2147483647 h 696"/>
              <a:gd name="T6" fmla="*/ 0 60000 65536"/>
              <a:gd name="T7" fmla="*/ 0 60000 65536"/>
              <a:gd name="T8" fmla="*/ 0 60000 65536"/>
              <a:gd name="T9" fmla="*/ 0 w 2373"/>
              <a:gd name="T10" fmla="*/ 0 h 696"/>
              <a:gd name="T11" fmla="*/ 2373 w 2373"/>
              <a:gd name="T12" fmla="*/ 696 h 696"/>
            </a:gdLst>
            <a:ahLst/>
            <a:cxnLst>
              <a:cxn ang="T6">
                <a:pos x="T0" y="T1"/>
              </a:cxn>
              <a:cxn ang="T7">
                <a:pos x="T2" y="T3"/>
              </a:cxn>
              <a:cxn ang="T8">
                <a:pos x="T4" y="T5"/>
              </a:cxn>
            </a:cxnLst>
            <a:rect l="T9" t="T10" r="T11" b="T12"/>
            <a:pathLst>
              <a:path w="2373" h="696">
                <a:moveTo>
                  <a:pt x="0" y="144"/>
                </a:moveTo>
                <a:cubicBezTo>
                  <a:pt x="330" y="135"/>
                  <a:pt x="1585" y="0"/>
                  <a:pt x="1979" y="92"/>
                </a:cubicBezTo>
                <a:cubicBezTo>
                  <a:pt x="2373" y="184"/>
                  <a:pt x="2283" y="570"/>
                  <a:pt x="2363" y="696"/>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12650" name="Group 9"/>
          <p:cNvGrpSpPr>
            <a:grpSpLocks/>
          </p:cNvGrpSpPr>
          <p:nvPr/>
        </p:nvGrpSpPr>
        <p:grpSpPr bwMode="auto">
          <a:xfrm>
            <a:off x="4551363" y="3013075"/>
            <a:ext cx="976312" cy="609600"/>
            <a:chOff x="3417" y="2938"/>
            <a:chExt cx="615" cy="384"/>
          </a:xfrm>
        </p:grpSpPr>
        <p:sp>
          <p:nvSpPr>
            <p:cNvPr id="538634" name="AutoShape 10"/>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2684" name="Line 11"/>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12651" name="Line 12"/>
          <p:cNvSpPr>
            <a:spLocks noChangeShapeType="1"/>
          </p:cNvSpPr>
          <p:nvPr/>
        </p:nvSpPr>
        <p:spPr bwMode="auto">
          <a:xfrm>
            <a:off x="3717925" y="3317875"/>
            <a:ext cx="833438" cy="0"/>
          </a:xfrm>
          <a:prstGeom prst="line">
            <a:avLst/>
          </a:prstGeom>
          <a:noFill/>
          <a:ln w="76200">
            <a:solidFill>
              <a:schemeClr val="folHlink"/>
            </a:solidFill>
            <a:round/>
            <a:headEnd/>
            <a:tailEnd type="triangle" w="med" len="med"/>
          </a:ln>
        </p:spPr>
        <p:txBody>
          <a:bodyPr/>
          <a:lstStyle/>
          <a:p>
            <a:endParaRPr lang="en-US" dirty="0">
              <a:latin typeface="Arial" pitchFamily="34" charset="0"/>
              <a:cs typeface="Arial" pitchFamily="34" charset="0"/>
            </a:endParaRPr>
          </a:p>
        </p:txBody>
      </p:sp>
      <p:grpSp>
        <p:nvGrpSpPr>
          <p:cNvPr id="112652" name="Group 13"/>
          <p:cNvGrpSpPr>
            <a:grpSpLocks/>
          </p:cNvGrpSpPr>
          <p:nvPr/>
        </p:nvGrpSpPr>
        <p:grpSpPr bwMode="auto">
          <a:xfrm>
            <a:off x="4630738" y="3165475"/>
            <a:ext cx="304800" cy="304800"/>
            <a:chOff x="3894" y="2760"/>
            <a:chExt cx="192" cy="192"/>
          </a:xfrm>
        </p:grpSpPr>
        <p:sp>
          <p:nvSpPr>
            <p:cNvPr id="112681" name="Oval 14"/>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2682" name="Oval 15"/>
            <p:cNvSpPr>
              <a:spLocks noChangeArrowheads="1"/>
            </p:cNvSpPr>
            <p:nvPr/>
          </p:nvSpPr>
          <p:spPr bwMode="auto">
            <a:xfrm>
              <a:off x="3989" y="2800"/>
              <a:ext cx="67" cy="58"/>
            </a:xfrm>
            <a:prstGeom prst="ellipse">
              <a:avLst/>
            </a:prstGeom>
            <a:solidFill>
              <a:srgbClr val="FF9999"/>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2653" name="Group 16"/>
          <p:cNvGrpSpPr>
            <a:grpSpLocks/>
          </p:cNvGrpSpPr>
          <p:nvPr/>
        </p:nvGrpSpPr>
        <p:grpSpPr bwMode="auto">
          <a:xfrm>
            <a:off x="6084888" y="3038475"/>
            <a:ext cx="976312" cy="609600"/>
            <a:chOff x="3417" y="2938"/>
            <a:chExt cx="615" cy="384"/>
          </a:xfrm>
        </p:grpSpPr>
        <p:sp>
          <p:nvSpPr>
            <p:cNvPr id="538641" name="AutoShape 1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2680" name="Line 18"/>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12654" name="Line 19"/>
          <p:cNvSpPr>
            <a:spLocks noChangeShapeType="1"/>
          </p:cNvSpPr>
          <p:nvPr/>
        </p:nvSpPr>
        <p:spPr bwMode="auto">
          <a:xfrm>
            <a:off x="6573838" y="3038475"/>
            <a:ext cx="487362"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112655" name="Line 20"/>
          <p:cNvSpPr>
            <a:spLocks noChangeShapeType="1"/>
          </p:cNvSpPr>
          <p:nvPr/>
        </p:nvSpPr>
        <p:spPr bwMode="auto">
          <a:xfrm>
            <a:off x="5251450" y="3343275"/>
            <a:ext cx="833438" cy="0"/>
          </a:xfrm>
          <a:prstGeom prst="line">
            <a:avLst/>
          </a:prstGeom>
          <a:noFill/>
          <a:ln w="76200">
            <a:solidFill>
              <a:schemeClr val="folHlink"/>
            </a:solidFill>
            <a:round/>
            <a:headEnd/>
            <a:tailEnd type="triangle" w="med" len="med"/>
          </a:ln>
        </p:spPr>
        <p:txBody>
          <a:bodyPr/>
          <a:lstStyle/>
          <a:p>
            <a:endParaRPr lang="en-US" dirty="0">
              <a:latin typeface="Arial" pitchFamily="34" charset="0"/>
              <a:cs typeface="Arial" pitchFamily="34" charset="0"/>
            </a:endParaRPr>
          </a:p>
        </p:txBody>
      </p:sp>
      <p:grpSp>
        <p:nvGrpSpPr>
          <p:cNvPr id="112656" name="Group 21"/>
          <p:cNvGrpSpPr>
            <a:grpSpLocks/>
          </p:cNvGrpSpPr>
          <p:nvPr/>
        </p:nvGrpSpPr>
        <p:grpSpPr bwMode="auto">
          <a:xfrm>
            <a:off x="6164263" y="3190875"/>
            <a:ext cx="304800" cy="304800"/>
            <a:chOff x="3894" y="2760"/>
            <a:chExt cx="192" cy="192"/>
          </a:xfrm>
          <a:solidFill>
            <a:srgbClr val="00B0F0"/>
          </a:solidFill>
        </p:grpSpPr>
        <p:sp>
          <p:nvSpPr>
            <p:cNvPr id="112677" name="Oval 22"/>
            <p:cNvSpPr>
              <a:spLocks noChangeArrowheads="1"/>
            </p:cNvSpPr>
            <p:nvPr/>
          </p:nvSpPr>
          <p:spPr bwMode="auto">
            <a:xfrm>
              <a:off x="3894" y="2760"/>
              <a:ext cx="192" cy="192"/>
            </a:xfrm>
            <a:prstGeom prst="ellipse">
              <a:avLst/>
            </a:prstGeom>
            <a:grp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2678" name="Oval 23"/>
            <p:cNvSpPr>
              <a:spLocks noChangeArrowheads="1"/>
            </p:cNvSpPr>
            <p:nvPr/>
          </p:nvSpPr>
          <p:spPr bwMode="auto">
            <a:xfrm>
              <a:off x="3989" y="2800"/>
              <a:ext cx="67" cy="58"/>
            </a:xfrm>
            <a:prstGeom prst="ellipse">
              <a:avLst/>
            </a:prstGeom>
            <a:grp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2657" name="Group 24"/>
          <p:cNvGrpSpPr>
            <a:grpSpLocks/>
          </p:cNvGrpSpPr>
          <p:nvPr/>
        </p:nvGrpSpPr>
        <p:grpSpPr bwMode="auto">
          <a:xfrm>
            <a:off x="3076575" y="3181350"/>
            <a:ext cx="304800" cy="304800"/>
            <a:chOff x="3894" y="2760"/>
            <a:chExt cx="192" cy="192"/>
          </a:xfrm>
        </p:grpSpPr>
        <p:sp>
          <p:nvSpPr>
            <p:cNvPr id="112675" name="Oval 25"/>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2676" name="Oval 26"/>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2658" name="Group 27"/>
          <p:cNvGrpSpPr>
            <a:grpSpLocks/>
          </p:cNvGrpSpPr>
          <p:nvPr/>
        </p:nvGrpSpPr>
        <p:grpSpPr bwMode="auto">
          <a:xfrm>
            <a:off x="1616075" y="5046663"/>
            <a:ext cx="725488" cy="750887"/>
            <a:chOff x="3600" y="2864"/>
            <a:chExt cx="688" cy="712"/>
          </a:xfrm>
          <a:effectLst>
            <a:glow rad="101600">
              <a:schemeClr val="accent3">
                <a:satMod val="175000"/>
                <a:alpha val="40000"/>
              </a:schemeClr>
            </a:glow>
          </a:effectLst>
        </p:grpSpPr>
        <p:sp>
          <p:nvSpPr>
            <p:cNvPr id="112664" name="Rectangle 28"/>
            <p:cNvSpPr>
              <a:spLocks noChangeArrowheads="1"/>
            </p:cNvSpPr>
            <p:nvPr/>
          </p:nvSpPr>
          <p:spPr bwMode="auto">
            <a:xfrm>
              <a:off x="3704" y="3432"/>
              <a:ext cx="480" cy="136"/>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nvGrpSpPr>
            <p:cNvPr id="112665" name="Group 29"/>
            <p:cNvGrpSpPr>
              <a:grpSpLocks/>
            </p:cNvGrpSpPr>
            <p:nvPr/>
          </p:nvGrpSpPr>
          <p:grpSpPr bwMode="auto">
            <a:xfrm>
              <a:off x="3600" y="3232"/>
              <a:ext cx="688" cy="344"/>
              <a:chOff x="3600" y="3232"/>
              <a:chExt cx="688" cy="344"/>
            </a:xfrm>
          </p:grpSpPr>
          <p:sp>
            <p:nvSpPr>
              <p:cNvPr id="112673" name="Freeform 30"/>
              <p:cNvSpPr>
                <a:spLocks/>
              </p:cNvSpPr>
              <p:nvPr/>
            </p:nvSpPr>
            <p:spPr bwMode="auto">
              <a:xfrm>
                <a:off x="4152"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2674" name="Freeform 31"/>
              <p:cNvSpPr>
                <a:spLocks/>
              </p:cNvSpPr>
              <p:nvPr/>
            </p:nvSpPr>
            <p:spPr bwMode="auto">
              <a:xfrm flipH="1">
                <a:off x="360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2666" name="Group 32"/>
            <p:cNvGrpSpPr>
              <a:grpSpLocks/>
            </p:cNvGrpSpPr>
            <p:nvPr/>
          </p:nvGrpSpPr>
          <p:grpSpPr bwMode="auto">
            <a:xfrm>
              <a:off x="3629" y="3088"/>
              <a:ext cx="630" cy="312"/>
              <a:chOff x="3637" y="3088"/>
              <a:chExt cx="630" cy="312"/>
            </a:xfrm>
          </p:grpSpPr>
          <p:sp>
            <p:nvSpPr>
              <p:cNvPr id="112671" name="Freeform 33"/>
              <p:cNvSpPr>
                <a:spLocks/>
              </p:cNvSpPr>
              <p:nvPr/>
            </p:nvSpPr>
            <p:spPr bwMode="auto">
              <a:xfrm>
                <a:off x="4144"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2672" name="Freeform 34"/>
              <p:cNvSpPr>
                <a:spLocks/>
              </p:cNvSpPr>
              <p:nvPr/>
            </p:nvSpPr>
            <p:spPr bwMode="auto">
              <a:xfrm flipH="1">
                <a:off x="3637"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2667" name="Group 35"/>
            <p:cNvGrpSpPr>
              <a:grpSpLocks/>
            </p:cNvGrpSpPr>
            <p:nvPr/>
          </p:nvGrpSpPr>
          <p:grpSpPr bwMode="auto">
            <a:xfrm>
              <a:off x="3661" y="2944"/>
              <a:ext cx="566" cy="320"/>
              <a:chOff x="3657" y="2944"/>
              <a:chExt cx="566" cy="320"/>
            </a:xfrm>
          </p:grpSpPr>
          <p:sp>
            <p:nvSpPr>
              <p:cNvPr id="112669" name="Freeform 36"/>
              <p:cNvSpPr>
                <a:spLocks/>
              </p:cNvSpPr>
              <p:nvPr/>
            </p:nvSpPr>
            <p:spPr bwMode="auto">
              <a:xfrm>
                <a:off x="4096"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2670" name="Freeform 37"/>
              <p:cNvSpPr>
                <a:spLocks/>
              </p:cNvSpPr>
              <p:nvPr/>
            </p:nvSpPr>
            <p:spPr bwMode="auto">
              <a:xfrm flipH="1">
                <a:off x="3657"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12668" name="AutoShape 38"/>
            <p:cNvSpPr>
              <a:spLocks noChangeArrowheads="1"/>
            </p:cNvSpPr>
            <p:nvPr/>
          </p:nvSpPr>
          <p:spPr bwMode="auto">
            <a:xfrm flipV="1">
              <a:off x="3708" y="2864"/>
              <a:ext cx="472"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83 w 21600"/>
                <a:gd name="T13" fmla="*/ 2888 h 21600"/>
                <a:gd name="T14" fmla="*/ 18717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6" y="21600"/>
                  </a:lnTo>
                  <a:lnTo>
                    <a:pt x="19404" y="21600"/>
                  </a:lnTo>
                  <a:lnTo>
                    <a:pt x="21600" y="0"/>
                  </a:lnTo>
                  <a:close/>
                </a:path>
              </a:pathLst>
            </a:cu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sp>
        <p:nvSpPr>
          <p:cNvPr id="112659" name="AutoShape 39"/>
          <p:cNvSpPr>
            <a:spLocks noChangeArrowheads="1"/>
          </p:cNvSpPr>
          <p:nvPr/>
        </p:nvSpPr>
        <p:spPr bwMode="auto">
          <a:xfrm>
            <a:off x="5837238" y="4098925"/>
            <a:ext cx="3062287" cy="2057400"/>
          </a:xfrm>
          <a:prstGeom prst="roundRect">
            <a:avLst>
              <a:gd name="adj" fmla="val 16667"/>
            </a:avLst>
          </a:prstGeom>
          <a:noFill/>
          <a:ln w="38100" algn="ctr">
            <a:solidFill>
              <a:schemeClr val="folHlink"/>
            </a:solidFill>
            <a:prstDash val="dashDot"/>
            <a:round/>
            <a:headEnd/>
            <a:tailEnd/>
          </a:ln>
        </p:spPr>
        <p:txBody>
          <a:bodyPr wrap="none" anchor="ctr"/>
          <a:lstStyle/>
          <a:p>
            <a:endParaRPr lang="en-US" dirty="0">
              <a:latin typeface="Arial" pitchFamily="34" charset="0"/>
              <a:cs typeface="Arial" pitchFamily="34" charset="0"/>
            </a:endParaRPr>
          </a:p>
        </p:txBody>
      </p:sp>
      <p:sp>
        <p:nvSpPr>
          <p:cNvPr id="112660" name="AutoShape 40"/>
          <p:cNvSpPr>
            <a:spLocks noChangeArrowheads="1"/>
          </p:cNvSpPr>
          <p:nvPr/>
        </p:nvSpPr>
        <p:spPr bwMode="auto">
          <a:xfrm>
            <a:off x="1692275" y="1584325"/>
            <a:ext cx="1050925" cy="884238"/>
          </a:xfrm>
          <a:prstGeom prst="wedgeRoundRectCallout">
            <a:avLst>
              <a:gd name="adj1" fmla="val 243352"/>
              <a:gd name="adj2" fmla="val 219838"/>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112661" name="Text Box 44"/>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head</a:t>
            </a:r>
          </a:p>
        </p:txBody>
      </p:sp>
      <p:sp>
        <p:nvSpPr>
          <p:cNvPr id="112662" name="Text Box 45"/>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tail</a:t>
            </a:r>
          </a:p>
        </p:txBody>
      </p:sp>
      <p:sp>
        <p:nvSpPr>
          <p:cNvPr id="112688" name="Text Box 48"/>
          <p:cNvSpPr txBox="1">
            <a:spLocks noChangeArrowheads="1"/>
          </p:cNvSpPr>
          <p:nvPr/>
        </p:nvSpPr>
        <p:spPr bwMode="auto">
          <a:xfrm>
            <a:off x="2852728" y="4149725"/>
            <a:ext cx="4624407" cy="954107"/>
          </a:xfrm>
          <a:prstGeom prst="rect">
            <a:avLst/>
          </a:prstGeom>
          <a:solidFill>
            <a:schemeClr val="tx1"/>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Head reference has value A</a:t>
            </a:r>
          </a:p>
          <a:p>
            <a:pPr algn="ctr">
              <a:defRPr/>
            </a:pPr>
            <a:r>
              <a:rPr lang="en-US" sz="2800" dirty="0">
                <a:solidFill>
                  <a:srgbClr val="FFFF00"/>
                </a:solidFill>
                <a:latin typeface="Arial" pitchFamily="34" charset="0"/>
                <a:cs typeface="Arial" pitchFamily="34" charset="0"/>
              </a:rPr>
              <a:t>Thread reads value A</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7">
            <a:extLst>
              <a:ext uri="{FF2B5EF4-FFF2-40B4-BE49-F238E27FC236}">
                <a16:creationId xmlns:a16="http://schemas.microsoft.com/office/drawing/2014/main" id="{554922AB-4C0F-2D3D-47AE-663D263551E2}"/>
              </a:ext>
            </a:extLst>
          </p:cNvPr>
          <p:cNvGrpSpPr>
            <a:grpSpLocks/>
          </p:cNvGrpSpPr>
          <p:nvPr/>
        </p:nvGrpSpPr>
        <p:grpSpPr bwMode="auto">
          <a:xfrm>
            <a:off x="1616075" y="5046663"/>
            <a:ext cx="725488" cy="750887"/>
            <a:chOff x="3600" y="2864"/>
            <a:chExt cx="688" cy="712"/>
          </a:xfrm>
          <a:effectLst>
            <a:glow rad="101600">
              <a:schemeClr val="accent3">
                <a:satMod val="175000"/>
                <a:alpha val="40000"/>
              </a:schemeClr>
            </a:glow>
          </a:effectLst>
        </p:grpSpPr>
        <p:sp>
          <p:nvSpPr>
            <p:cNvPr id="4" name="Rectangle 28">
              <a:extLst>
                <a:ext uri="{FF2B5EF4-FFF2-40B4-BE49-F238E27FC236}">
                  <a16:creationId xmlns:a16="http://schemas.microsoft.com/office/drawing/2014/main" id="{3403EC23-2E6F-5F2D-34DA-4E8B9781D5DF}"/>
                </a:ext>
              </a:extLst>
            </p:cNvPr>
            <p:cNvSpPr>
              <a:spLocks noChangeArrowheads="1"/>
            </p:cNvSpPr>
            <p:nvPr/>
          </p:nvSpPr>
          <p:spPr bwMode="auto">
            <a:xfrm>
              <a:off x="3704" y="3432"/>
              <a:ext cx="480" cy="136"/>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nvGrpSpPr>
            <p:cNvPr id="5" name="Group 29">
              <a:extLst>
                <a:ext uri="{FF2B5EF4-FFF2-40B4-BE49-F238E27FC236}">
                  <a16:creationId xmlns:a16="http://schemas.microsoft.com/office/drawing/2014/main" id="{EEF2FF69-D49D-B2A9-B631-945FF8946C48}"/>
                </a:ext>
              </a:extLst>
            </p:cNvPr>
            <p:cNvGrpSpPr>
              <a:grpSpLocks/>
            </p:cNvGrpSpPr>
            <p:nvPr/>
          </p:nvGrpSpPr>
          <p:grpSpPr bwMode="auto">
            <a:xfrm>
              <a:off x="3600" y="3232"/>
              <a:ext cx="688" cy="344"/>
              <a:chOff x="3600" y="3232"/>
              <a:chExt cx="688" cy="344"/>
            </a:xfrm>
          </p:grpSpPr>
          <p:sp>
            <p:nvSpPr>
              <p:cNvPr id="14" name="Freeform 30">
                <a:extLst>
                  <a:ext uri="{FF2B5EF4-FFF2-40B4-BE49-F238E27FC236}">
                    <a16:creationId xmlns:a16="http://schemas.microsoft.com/office/drawing/2014/main" id="{1ECD5C25-715C-2EC9-39B6-2266C62998E7}"/>
                  </a:ext>
                </a:extLst>
              </p:cNvPr>
              <p:cNvSpPr>
                <a:spLocks/>
              </p:cNvSpPr>
              <p:nvPr/>
            </p:nvSpPr>
            <p:spPr bwMode="auto">
              <a:xfrm>
                <a:off x="4152"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 name="Freeform 31">
                <a:extLst>
                  <a:ext uri="{FF2B5EF4-FFF2-40B4-BE49-F238E27FC236}">
                    <a16:creationId xmlns:a16="http://schemas.microsoft.com/office/drawing/2014/main" id="{5F77DD21-371A-9100-C9AB-2C771C0181ED}"/>
                  </a:ext>
                </a:extLst>
              </p:cNvPr>
              <p:cNvSpPr>
                <a:spLocks/>
              </p:cNvSpPr>
              <p:nvPr/>
            </p:nvSpPr>
            <p:spPr bwMode="auto">
              <a:xfrm flipH="1">
                <a:off x="360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32">
              <a:extLst>
                <a:ext uri="{FF2B5EF4-FFF2-40B4-BE49-F238E27FC236}">
                  <a16:creationId xmlns:a16="http://schemas.microsoft.com/office/drawing/2014/main" id="{9CCB4A5B-921B-5C6A-023D-EF5DEF6A12F5}"/>
                </a:ext>
              </a:extLst>
            </p:cNvPr>
            <p:cNvGrpSpPr>
              <a:grpSpLocks/>
            </p:cNvGrpSpPr>
            <p:nvPr/>
          </p:nvGrpSpPr>
          <p:grpSpPr bwMode="auto">
            <a:xfrm>
              <a:off x="3629" y="3088"/>
              <a:ext cx="630" cy="312"/>
              <a:chOff x="3637" y="3088"/>
              <a:chExt cx="630" cy="312"/>
            </a:xfrm>
          </p:grpSpPr>
          <p:sp>
            <p:nvSpPr>
              <p:cNvPr id="12" name="Freeform 33">
                <a:extLst>
                  <a:ext uri="{FF2B5EF4-FFF2-40B4-BE49-F238E27FC236}">
                    <a16:creationId xmlns:a16="http://schemas.microsoft.com/office/drawing/2014/main" id="{D466FEF6-4115-1919-8C6A-6FD4153F428E}"/>
                  </a:ext>
                </a:extLst>
              </p:cNvPr>
              <p:cNvSpPr>
                <a:spLocks/>
              </p:cNvSpPr>
              <p:nvPr/>
            </p:nvSpPr>
            <p:spPr bwMode="auto">
              <a:xfrm>
                <a:off x="4144"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3" name="Freeform 34">
                <a:extLst>
                  <a:ext uri="{FF2B5EF4-FFF2-40B4-BE49-F238E27FC236}">
                    <a16:creationId xmlns:a16="http://schemas.microsoft.com/office/drawing/2014/main" id="{98049DFD-19ED-2619-A708-0599D128F110}"/>
                  </a:ext>
                </a:extLst>
              </p:cNvPr>
              <p:cNvSpPr>
                <a:spLocks/>
              </p:cNvSpPr>
              <p:nvPr/>
            </p:nvSpPr>
            <p:spPr bwMode="auto">
              <a:xfrm flipH="1">
                <a:off x="3637"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 name="Group 35">
              <a:extLst>
                <a:ext uri="{FF2B5EF4-FFF2-40B4-BE49-F238E27FC236}">
                  <a16:creationId xmlns:a16="http://schemas.microsoft.com/office/drawing/2014/main" id="{D88A91D7-F6BB-30DD-FCB5-638B9AD003A5}"/>
                </a:ext>
              </a:extLst>
            </p:cNvPr>
            <p:cNvGrpSpPr>
              <a:grpSpLocks/>
            </p:cNvGrpSpPr>
            <p:nvPr/>
          </p:nvGrpSpPr>
          <p:grpSpPr bwMode="auto">
            <a:xfrm>
              <a:off x="3661" y="2944"/>
              <a:ext cx="566" cy="320"/>
              <a:chOff x="3657" y="2944"/>
              <a:chExt cx="566" cy="320"/>
            </a:xfrm>
          </p:grpSpPr>
          <p:sp>
            <p:nvSpPr>
              <p:cNvPr id="10" name="Freeform 36">
                <a:extLst>
                  <a:ext uri="{FF2B5EF4-FFF2-40B4-BE49-F238E27FC236}">
                    <a16:creationId xmlns:a16="http://schemas.microsoft.com/office/drawing/2014/main" id="{058CB741-14F0-CAEA-D0FA-A2E4111F3E29}"/>
                  </a:ext>
                </a:extLst>
              </p:cNvPr>
              <p:cNvSpPr>
                <a:spLocks/>
              </p:cNvSpPr>
              <p:nvPr/>
            </p:nvSpPr>
            <p:spPr bwMode="auto">
              <a:xfrm>
                <a:off x="4096"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 name="Freeform 37">
                <a:extLst>
                  <a:ext uri="{FF2B5EF4-FFF2-40B4-BE49-F238E27FC236}">
                    <a16:creationId xmlns:a16="http://schemas.microsoft.com/office/drawing/2014/main" id="{18E49C7E-D2E3-9BC7-430B-901A8F1F0936}"/>
                  </a:ext>
                </a:extLst>
              </p:cNvPr>
              <p:cNvSpPr>
                <a:spLocks/>
              </p:cNvSpPr>
              <p:nvPr/>
            </p:nvSpPr>
            <p:spPr bwMode="auto">
              <a:xfrm flipH="1">
                <a:off x="3657"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9" name="AutoShape 38">
              <a:extLst>
                <a:ext uri="{FF2B5EF4-FFF2-40B4-BE49-F238E27FC236}">
                  <a16:creationId xmlns:a16="http://schemas.microsoft.com/office/drawing/2014/main" id="{FCA7888A-B1B0-7F74-17E9-C525C1A20EEE}"/>
                </a:ext>
              </a:extLst>
            </p:cNvPr>
            <p:cNvSpPr>
              <a:spLocks noChangeArrowheads="1"/>
            </p:cNvSpPr>
            <p:nvPr/>
          </p:nvSpPr>
          <p:spPr bwMode="auto">
            <a:xfrm flipV="1">
              <a:off x="3708" y="2864"/>
              <a:ext cx="472"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83 w 21600"/>
                <a:gd name="T13" fmla="*/ 2888 h 21600"/>
                <a:gd name="T14" fmla="*/ 18717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6" y="21600"/>
                  </a:lnTo>
                  <a:lnTo>
                    <a:pt x="19404" y="21600"/>
                  </a:lnTo>
                  <a:lnTo>
                    <a:pt x="21600" y="0"/>
                  </a:lnTo>
                  <a:close/>
                </a:path>
              </a:pathLst>
            </a:cu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sp>
        <p:nvSpPr>
          <p:cNvPr id="113666" name="Footer Placeholder 1"/>
          <p:cNvSpPr>
            <a:spLocks noGrp="1"/>
          </p:cNvSpPr>
          <p:nvPr>
            <p:ph type="ftr" sz="quarter" idx="10"/>
          </p:nvPr>
        </p:nvSpPr>
        <p:spPr>
          <a:noFill/>
        </p:spPr>
        <p:txBody>
          <a:bodyPr/>
          <a:lstStyle/>
          <a:p>
            <a:r>
              <a:rPr lang="en-US" dirty="0"/>
              <a:t>Art of Multiprocessor Programming</a:t>
            </a:r>
          </a:p>
        </p:txBody>
      </p:sp>
      <p:sp>
        <p:nvSpPr>
          <p:cNvPr id="113667" name="Slide Number Placeholder 2"/>
          <p:cNvSpPr>
            <a:spLocks noGrp="1"/>
          </p:cNvSpPr>
          <p:nvPr>
            <p:ph type="sldNum" sz="quarter" idx="11"/>
          </p:nvPr>
        </p:nvSpPr>
        <p:spPr>
          <a:noFill/>
        </p:spPr>
        <p:txBody>
          <a:bodyPr/>
          <a:lstStyle/>
          <a:p>
            <a:fld id="{25A69E62-70D9-41DC-A53A-3675BCA28FD5}" type="slidenum">
              <a:rPr lang="x-none" smtClean="0"/>
              <a:pPr/>
              <a:t>76</a:t>
            </a:fld>
            <a:endParaRPr lang="en-US" dirty="0"/>
          </a:p>
        </p:txBody>
      </p:sp>
      <p:sp>
        <p:nvSpPr>
          <p:cNvPr id="11366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6BDF3281-71D6-4955-A71E-85E153E2EF7A}" type="slidenum">
              <a:rPr lang="x-none" sz="1400">
                <a:solidFill>
                  <a:schemeClr val="bg1"/>
                </a:solidFill>
                <a:latin typeface="Arial" pitchFamily="34" charset="0"/>
                <a:cs typeface="Arial" pitchFamily="34" charset="0"/>
              </a:rPr>
              <a:pPr/>
              <a:t>76</a:t>
            </a:fld>
            <a:endParaRPr lang="en-US" sz="1400" dirty="0">
              <a:solidFill>
                <a:schemeClr val="bg1"/>
              </a:solidFill>
              <a:latin typeface="Arial" pitchFamily="34" charset="0"/>
              <a:cs typeface="Arial" pitchFamily="34" charset="0"/>
            </a:endParaRPr>
          </a:p>
        </p:txBody>
      </p:sp>
      <p:sp>
        <p:nvSpPr>
          <p:cNvPr id="539694" name="AutoShape 46"/>
          <p:cNvSpPr>
            <a:spLocks noChangeArrowheads="1"/>
          </p:cNvSpPr>
          <p:nvPr/>
        </p:nvSpPr>
        <p:spPr bwMode="auto">
          <a:xfrm>
            <a:off x="1730375" y="1574800"/>
            <a:ext cx="1412875" cy="739775"/>
          </a:xfrm>
          <a:prstGeom prst="roundRect">
            <a:avLst>
              <a:gd name="adj" fmla="val 16667"/>
            </a:avLst>
          </a:prstGeom>
          <a:solidFill>
            <a:srgbClr val="C0C0C0"/>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3670" name="Rectangle 2"/>
          <p:cNvSpPr>
            <a:spLocks noGrp="1" noChangeArrowheads="1"/>
          </p:cNvSpPr>
          <p:nvPr>
            <p:ph type="title" idx="4294967295"/>
          </p:nvPr>
        </p:nvSpPr>
        <p:spPr/>
        <p:txBody>
          <a:bodyPr/>
          <a:lstStyle/>
          <a:p>
            <a:r>
              <a:rPr lang="en-US" dirty="0"/>
              <a:t>Dreaded ABA continued</a:t>
            </a:r>
          </a:p>
        </p:txBody>
      </p:sp>
      <p:sp>
        <p:nvSpPr>
          <p:cNvPr id="113671" name="Freeform 4"/>
          <p:cNvSpPr>
            <a:spLocks/>
          </p:cNvSpPr>
          <p:nvPr/>
        </p:nvSpPr>
        <p:spPr bwMode="auto">
          <a:xfrm>
            <a:off x="2254250" y="1944688"/>
            <a:ext cx="620713" cy="1516062"/>
          </a:xfrm>
          <a:custGeom>
            <a:avLst/>
            <a:gdLst>
              <a:gd name="T0" fmla="*/ 2147483647 w 391"/>
              <a:gd name="T1" fmla="*/ 0 h 955"/>
              <a:gd name="T2" fmla="*/ 2147483647 w 391"/>
              <a:gd name="T3" fmla="*/ 2147483647 h 955"/>
              <a:gd name="T4" fmla="*/ 2147483647 w 391"/>
              <a:gd name="T5" fmla="*/ 2147483647 h 955"/>
              <a:gd name="T6" fmla="*/ 2147483647 w 391"/>
              <a:gd name="T7" fmla="*/ 2147483647 h 955"/>
              <a:gd name="T8" fmla="*/ 0 60000 65536"/>
              <a:gd name="T9" fmla="*/ 0 60000 65536"/>
              <a:gd name="T10" fmla="*/ 0 60000 65536"/>
              <a:gd name="T11" fmla="*/ 0 60000 65536"/>
              <a:gd name="T12" fmla="*/ 0 w 391"/>
              <a:gd name="T13" fmla="*/ 0 h 955"/>
              <a:gd name="T14" fmla="*/ 391 w 391"/>
              <a:gd name="T15" fmla="*/ 955 h 955"/>
            </a:gdLst>
            <a:ahLst/>
            <a:cxnLst>
              <a:cxn ang="T8">
                <a:pos x="T0" y="T1"/>
              </a:cxn>
              <a:cxn ang="T9">
                <a:pos x="T2" y="T3"/>
              </a:cxn>
              <a:cxn ang="T10">
                <a:pos x="T4" y="T5"/>
              </a:cxn>
              <a:cxn ang="T11">
                <a:pos x="T6" y="T7"/>
              </a:cxn>
            </a:cxnLst>
            <a:rect l="T12" t="T13" r="T14" b="T15"/>
            <a:pathLst>
              <a:path w="391" h="955">
                <a:moveTo>
                  <a:pt x="36" y="0"/>
                </a:moveTo>
                <a:cubicBezTo>
                  <a:pt x="19" y="236"/>
                  <a:pt x="2" y="472"/>
                  <a:pt x="7" y="624"/>
                </a:cubicBezTo>
                <a:cubicBezTo>
                  <a:pt x="12" y="776"/>
                  <a:pt x="0" y="869"/>
                  <a:pt x="64" y="912"/>
                </a:cubicBezTo>
                <a:cubicBezTo>
                  <a:pt x="128" y="955"/>
                  <a:pt x="259" y="919"/>
                  <a:pt x="391" y="884"/>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2" name="Group 5"/>
          <p:cNvGrpSpPr>
            <a:grpSpLocks/>
          </p:cNvGrpSpPr>
          <p:nvPr/>
        </p:nvGrpSpPr>
        <p:grpSpPr bwMode="auto">
          <a:xfrm>
            <a:off x="3067050" y="3038475"/>
            <a:ext cx="976313" cy="609600"/>
            <a:chOff x="3833" y="1914"/>
            <a:chExt cx="615" cy="384"/>
          </a:xfrm>
        </p:grpSpPr>
        <p:grpSp>
          <p:nvGrpSpPr>
            <p:cNvPr id="113707" name="Group 6"/>
            <p:cNvGrpSpPr>
              <a:grpSpLocks/>
            </p:cNvGrpSpPr>
            <p:nvPr/>
          </p:nvGrpSpPr>
          <p:grpSpPr bwMode="auto">
            <a:xfrm>
              <a:off x="3833" y="1914"/>
              <a:ext cx="615" cy="384"/>
              <a:chOff x="3417" y="2938"/>
              <a:chExt cx="615" cy="384"/>
            </a:xfrm>
          </p:grpSpPr>
          <p:sp>
            <p:nvSpPr>
              <p:cNvPr id="539655" name="AutoShape 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3713" name="Line 8"/>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sp>
          <p:nvSpPr>
            <p:cNvPr id="113708" name="Line 9"/>
            <p:cNvSpPr>
              <a:spLocks noChangeShapeType="1"/>
            </p:cNvSpPr>
            <p:nvPr/>
          </p:nvSpPr>
          <p:spPr bwMode="auto">
            <a:xfrm>
              <a:off x="4141" y="1914"/>
              <a:ext cx="307"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13709" name="Group 10"/>
            <p:cNvGrpSpPr>
              <a:grpSpLocks/>
            </p:cNvGrpSpPr>
            <p:nvPr/>
          </p:nvGrpSpPr>
          <p:grpSpPr bwMode="auto">
            <a:xfrm>
              <a:off x="3883" y="2010"/>
              <a:ext cx="192" cy="192"/>
              <a:chOff x="3894" y="2760"/>
              <a:chExt cx="192" cy="192"/>
            </a:xfrm>
          </p:grpSpPr>
          <p:sp>
            <p:nvSpPr>
              <p:cNvPr id="113710" name="Oval 11"/>
              <p:cNvSpPr>
                <a:spLocks noChangeArrowheads="1"/>
              </p:cNvSpPr>
              <p:nvPr/>
            </p:nvSpPr>
            <p:spPr bwMode="auto">
              <a:xfrm>
                <a:off x="3894" y="2760"/>
                <a:ext cx="192" cy="192"/>
              </a:xfrm>
              <a:prstGeom prst="ellipse">
                <a:avLst/>
              </a:prstGeom>
              <a:solidFill>
                <a:srgbClr val="00B0F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3711" name="Oval 12"/>
              <p:cNvSpPr>
                <a:spLocks noChangeArrowheads="1"/>
              </p:cNvSpPr>
              <p:nvPr/>
            </p:nvSpPr>
            <p:spPr bwMode="auto">
              <a:xfrm>
                <a:off x="3989" y="2800"/>
                <a:ext cx="67" cy="58"/>
              </a:xfrm>
              <a:prstGeom prst="ellipse">
                <a:avLst/>
              </a:prstGeom>
              <a:solidFill>
                <a:srgbClr val="66FF99"/>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grpSp>
        <p:nvGrpSpPr>
          <p:cNvPr id="113673" name="Group 13"/>
          <p:cNvGrpSpPr>
            <a:grpSpLocks/>
          </p:cNvGrpSpPr>
          <p:nvPr/>
        </p:nvGrpSpPr>
        <p:grpSpPr bwMode="auto">
          <a:xfrm>
            <a:off x="7112000" y="4872038"/>
            <a:ext cx="976313" cy="609600"/>
            <a:chOff x="3417" y="2938"/>
            <a:chExt cx="615" cy="384"/>
          </a:xfrm>
        </p:grpSpPr>
        <p:sp>
          <p:nvSpPr>
            <p:cNvPr id="539662"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folHlink"/>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3706" name="Line 15"/>
            <p:cNvSpPr>
              <a:spLocks noChangeShapeType="1"/>
            </p:cNvSpPr>
            <p:nvPr/>
          </p:nvSpPr>
          <p:spPr bwMode="auto">
            <a:xfrm>
              <a:off x="3725" y="2938"/>
              <a:ext cx="0" cy="384"/>
            </a:xfrm>
            <a:prstGeom prst="line">
              <a:avLst/>
            </a:prstGeom>
            <a:noFill/>
            <a:ln w="38100">
              <a:solidFill>
                <a:schemeClr val="folHlink"/>
              </a:solidFill>
              <a:round/>
              <a:headEnd/>
              <a:tailEnd/>
            </a:ln>
          </p:spPr>
          <p:txBody>
            <a:bodyPr/>
            <a:lstStyle/>
            <a:p>
              <a:endParaRPr lang="en-US" dirty="0">
                <a:latin typeface="Arial" pitchFamily="34" charset="0"/>
                <a:cs typeface="Arial" pitchFamily="34" charset="0"/>
              </a:endParaRPr>
            </a:p>
          </p:txBody>
        </p:sp>
      </p:grpSp>
      <p:sp>
        <p:nvSpPr>
          <p:cNvPr id="113674" name="Line 16"/>
          <p:cNvSpPr>
            <a:spLocks noChangeShapeType="1"/>
          </p:cNvSpPr>
          <p:nvPr/>
        </p:nvSpPr>
        <p:spPr bwMode="auto">
          <a:xfrm>
            <a:off x="6278563" y="5176838"/>
            <a:ext cx="83343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13675" name="Group 17"/>
          <p:cNvGrpSpPr>
            <a:grpSpLocks/>
          </p:cNvGrpSpPr>
          <p:nvPr/>
        </p:nvGrpSpPr>
        <p:grpSpPr bwMode="auto">
          <a:xfrm>
            <a:off x="7191375" y="5024438"/>
            <a:ext cx="304800" cy="304800"/>
            <a:chOff x="3894" y="2760"/>
            <a:chExt cx="192" cy="192"/>
          </a:xfrm>
        </p:grpSpPr>
        <p:sp>
          <p:nvSpPr>
            <p:cNvPr id="113703" name="Oval 18"/>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3704" name="Oval 19"/>
            <p:cNvSpPr>
              <a:spLocks noChangeArrowheads="1"/>
            </p:cNvSpPr>
            <p:nvPr/>
          </p:nvSpPr>
          <p:spPr bwMode="auto">
            <a:xfrm>
              <a:off x="3989" y="2800"/>
              <a:ext cx="67" cy="58"/>
            </a:xfrm>
            <a:prstGeom prst="ellipse">
              <a:avLst/>
            </a:prstGeom>
            <a:solidFill>
              <a:srgbClr val="FF9999"/>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13676" name="Line 20"/>
          <p:cNvSpPr>
            <a:spLocks noChangeShapeType="1"/>
          </p:cNvSpPr>
          <p:nvPr/>
        </p:nvSpPr>
        <p:spPr bwMode="auto">
          <a:xfrm>
            <a:off x="7812088" y="5202238"/>
            <a:ext cx="833437" cy="0"/>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7" name="Group 21"/>
          <p:cNvGrpSpPr>
            <a:grpSpLocks/>
          </p:cNvGrpSpPr>
          <p:nvPr/>
        </p:nvGrpSpPr>
        <p:grpSpPr bwMode="auto">
          <a:xfrm>
            <a:off x="5541963" y="4872038"/>
            <a:ext cx="976312" cy="609600"/>
            <a:chOff x="3491" y="3069"/>
            <a:chExt cx="615" cy="384"/>
          </a:xfrm>
        </p:grpSpPr>
        <p:grpSp>
          <p:nvGrpSpPr>
            <p:cNvPr id="113697" name="Group 22"/>
            <p:cNvGrpSpPr>
              <a:grpSpLocks/>
            </p:cNvGrpSpPr>
            <p:nvPr/>
          </p:nvGrpSpPr>
          <p:grpSpPr bwMode="auto">
            <a:xfrm>
              <a:off x="3491" y="3069"/>
              <a:ext cx="615" cy="384"/>
              <a:chOff x="3417" y="2938"/>
              <a:chExt cx="615" cy="384"/>
            </a:xfrm>
          </p:grpSpPr>
          <p:sp>
            <p:nvSpPr>
              <p:cNvPr id="539671" name="AutoShape 23"/>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3702" name="Line 24"/>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13698" name="Group 25"/>
            <p:cNvGrpSpPr>
              <a:grpSpLocks/>
            </p:cNvGrpSpPr>
            <p:nvPr/>
          </p:nvGrpSpPr>
          <p:grpSpPr bwMode="auto">
            <a:xfrm>
              <a:off x="3551" y="3175"/>
              <a:ext cx="192" cy="192"/>
              <a:chOff x="3894" y="2760"/>
              <a:chExt cx="192" cy="192"/>
            </a:xfrm>
          </p:grpSpPr>
          <p:sp>
            <p:nvSpPr>
              <p:cNvPr id="113699" name="Oval 2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3700" name="Oval 27"/>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grpSp>
      <p:sp>
        <p:nvSpPr>
          <p:cNvPr id="113679" name="AutoShape 40"/>
          <p:cNvSpPr>
            <a:spLocks noChangeArrowheads="1"/>
          </p:cNvSpPr>
          <p:nvPr/>
        </p:nvSpPr>
        <p:spPr bwMode="auto">
          <a:xfrm>
            <a:off x="5456238" y="4098925"/>
            <a:ext cx="3443287" cy="2057400"/>
          </a:xfrm>
          <a:prstGeom prst="roundRect">
            <a:avLst>
              <a:gd name="adj" fmla="val 16667"/>
            </a:avLst>
          </a:prstGeom>
          <a:noFill/>
          <a:ln w="38100" algn="ctr">
            <a:solidFill>
              <a:schemeClr val="folHlink"/>
            </a:solidFill>
            <a:prstDash val="dashDot"/>
            <a:round/>
            <a:headEnd/>
            <a:tailEnd/>
          </a:ln>
        </p:spPr>
        <p:txBody>
          <a:bodyPr wrap="none" anchor="ctr"/>
          <a:lstStyle/>
          <a:p>
            <a:endParaRPr lang="en-US" dirty="0">
              <a:latin typeface="Arial" pitchFamily="34" charset="0"/>
              <a:cs typeface="Arial" pitchFamily="34" charset="0"/>
            </a:endParaRPr>
          </a:p>
        </p:txBody>
      </p:sp>
      <p:sp>
        <p:nvSpPr>
          <p:cNvPr id="113680" name="AutoShape 41"/>
          <p:cNvSpPr>
            <a:spLocks noChangeArrowheads="1"/>
          </p:cNvSpPr>
          <p:nvPr/>
        </p:nvSpPr>
        <p:spPr bwMode="auto">
          <a:xfrm>
            <a:off x="868363" y="4038600"/>
            <a:ext cx="1204912" cy="960438"/>
          </a:xfrm>
          <a:prstGeom prst="cloudCallout">
            <a:avLst>
              <a:gd name="adj1" fmla="val 34718"/>
              <a:gd name="adj2" fmla="val 87356"/>
            </a:avLst>
          </a:prstGeom>
          <a:solidFill>
            <a:schemeClr val="tx1"/>
          </a:solidFill>
          <a:ln w="38100">
            <a:solidFill>
              <a:schemeClr val="accent1"/>
            </a:solidFill>
            <a:round/>
            <a:headEnd/>
            <a:tailEnd/>
          </a:ln>
        </p:spPr>
        <p:txBody>
          <a:bodyPr/>
          <a:lstStyle/>
          <a:p>
            <a:pPr algn="ctr"/>
            <a:r>
              <a:rPr lang="en-US" sz="2800" dirty="0">
                <a:solidFill>
                  <a:srgbClr val="FFFF00"/>
                </a:solidFill>
                <a:latin typeface="Arial" pitchFamily="34" charset="0"/>
                <a:cs typeface="Arial" pitchFamily="34" charset="0"/>
              </a:rPr>
              <a:t>zzz</a:t>
            </a:r>
          </a:p>
        </p:txBody>
      </p:sp>
      <p:sp>
        <p:nvSpPr>
          <p:cNvPr id="113681" name="Freeform 42"/>
          <p:cNvSpPr>
            <a:spLocks/>
          </p:cNvSpPr>
          <p:nvPr/>
        </p:nvSpPr>
        <p:spPr bwMode="auto">
          <a:xfrm>
            <a:off x="2803525" y="1946275"/>
            <a:ext cx="808038" cy="979488"/>
          </a:xfrm>
          <a:custGeom>
            <a:avLst/>
            <a:gdLst>
              <a:gd name="T0" fmla="*/ 0 w 509"/>
              <a:gd name="T1" fmla="*/ 2147483647 h 617"/>
              <a:gd name="T2" fmla="*/ 2147483647 w 509"/>
              <a:gd name="T3" fmla="*/ 2147483647 h 617"/>
              <a:gd name="T4" fmla="*/ 2147483647 w 509"/>
              <a:gd name="T5" fmla="*/ 2147483647 h 617"/>
              <a:gd name="T6" fmla="*/ 0 60000 65536"/>
              <a:gd name="T7" fmla="*/ 0 60000 65536"/>
              <a:gd name="T8" fmla="*/ 0 60000 65536"/>
              <a:gd name="T9" fmla="*/ 0 w 509"/>
              <a:gd name="T10" fmla="*/ 0 h 617"/>
              <a:gd name="T11" fmla="*/ 509 w 509"/>
              <a:gd name="T12" fmla="*/ 617 h 617"/>
            </a:gdLst>
            <a:ahLst/>
            <a:cxnLst>
              <a:cxn ang="T6">
                <a:pos x="T0" y="T1"/>
              </a:cxn>
              <a:cxn ang="T7">
                <a:pos x="T2" y="T3"/>
              </a:cxn>
              <a:cxn ang="T8">
                <a:pos x="T4" y="T5"/>
              </a:cxn>
            </a:cxnLst>
            <a:rect l="T9" t="T10" r="T11" b="T12"/>
            <a:pathLst>
              <a:path w="509" h="617">
                <a:moveTo>
                  <a:pt x="0" y="22"/>
                </a:moveTo>
                <a:cubicBezTo>
                  <a:pt x="169" y="11"/>
                  <a:pt x="338" y="0"/>
                  <a:pt x="423" y="99"/>
                </a:cubicBezTo>
                <a:cubicBezTo>
                  <a:pt x="508" y="198"/>
                  <a:pt x="508" y="407"/>
                  <a:pt x="509" y="61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13682" name="AutoShape 43"/>
          <p:cNvSpPr>
            <a:spLocks noChangeArrowheads="1"/>
          </p:cNvSpPr>
          <p:nvPr/>
        </p:nvSpPr>
        <p:spPr bwMode="auto">
          <a:xfrm>
            <a:off x="1692275" y="1584325"/>
            <a:ext cx="1050925" cy="884238"/>
          </a:xfrm>
          <a:prstGeom prst="wedgeRoundRectCallout">
            <a:avLst>
              <a:gd name="adj1" fmla="val 243352"/>
              <a:gd name="adj2" fmla="val 219838"/>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113683" name="Text Box 47"/>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head</a:t>
            </a:r>
          </a:p>
        </p:txBody>
      </p:sp>
      <p:sp>
        <p:nvSpPr>
          <p:cNvPr id="113684" name="Text Box 48"/>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tail</a:t>
            </a:r>
          </a:p>
        </p:txBody>
      </p:sp>
      <p:sp>
        <p:nvSpPr>
          <p:cNvPr id="113715" name="Text Box 51"/>
          <p:cNvSpPr txBox="1">
            <a:spLocks noChangeArrowheads="1"/>
          </p:cNvSpPr>
          <p:nvPr/>
        </p:nvSpPr>
        <p:spPr bwMode="auto">
          <a:xfrm>
            <a:off x="2765425" y="4149725"/>
            <a:ext cx="4797425" cy="984250"/>
          </a:xfrm>
          <a:prstGeom prst="rect">
            <a:avLst/>
          </a:prstGeom>
          <a:solidFill>
            <a:schemeClr val="tx1"/>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Head reference has value B</a:t>
            </a:r>
          </a:p>
          <a:p>
            <a:pPr algn="ctr">
              <a:defRPr/>
            </a:pPr>
            <a:r>
              <a:rPr lang="en-US" sz="2800" dirty="0">
                <a:solidFill>
                  <a:srgbClr val="FFFF00"/>
                </a:solidFill>
                <a:latin typeface="Arial" pitchFamily="34" charset="0"/>
                <a:cs typeface="Arial" pitchFamily="34" charset="0"/>
              </a:rPr>
              <a:t>Node A freed</a:t>
            </a:r>
            <a:endParaRPr lang="en-US" dirty="0">
              <a:solidFill>
                <a:srgbClr val="FFFF00"/>
              </a:solidFill>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38889E-6 -4.07407E-6 C 0.06111 -0.01296 0.12222 -0.02592 0.1967 0.00672 C 0.27118 0.03936 0.35885 0.11737 0.4467 0.19561 " pathEditMode="relative" ptsTypes="aaA">
                                      <p:cBhvr>
                                        <p:cTn id="6" dur="2000" fill="hold"/>
                                        <p:tgtEl>
                                          <p:spTgt spid="2"/>
                                        </p:tgtEl>
                                        <p:attrNameLst>
                                          <p:attrName>ppt_x</p:attrName>
                                          <p:attrName>ppt_y</p:attrName>
                                        </p:attrNameLst>
                                      </p:cBhvr>
                                    </p:animMotion>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1.66667E-6 -7.40741E-7 C -0.0434 0.01736 -0.08681 0.03472 -0.1316 -0.01111 C -0.1764 -0.05694 -0.2224 -0.1662 -0.26841 -0.27546 " pathEditMode="relative" ptsTypes="aaA">
                                      <p:cBhvr>
                                        <p:cTn id="9" dur="2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Footer Placeholder 1"/>
          <p:cNvSpPr>
            <a:spLocks noGrp="1"/>
          </p:cNvSpPr>
          <p:nvPr>
            <p:ph type="ftr" sz="quarter" idx="10"/>
          </p:nvPr>
        </p:nvSpPr>
        <p:spPr>
          <a:noFill/>
        </p:spPr>
        <p:txBody>
          <a:bodyPr/>
          <a:lstStyle/>
          <a:p>
            <a:r>
              <a:rPr lang="en-US" dirty="0"/>
              <a:t>Art of Multiprocessor Programming</a:t>
            </a:r>
          </a:p>
        </p:txBody>
      </p:sp>
      <p:sp>
        <p:nvSpPr>
          <p:cNvPr id="114691" name="Slide Number Placeholder 2"/>
          <p:cNvSpPr>
            <a:spLocks noGrp="1"/>
          </p:cNvSpPr>
          <p:nvPr>
            <p:ph type="sldNum" sz="quarter" idx="11"/>
          </p:nvPr>
        </p:nvSpPr>
        <p:spPr>
          <a:noFill/>
        </p:spPr>
        <p:txBody>
          <a:bodyPr/>
          <a:lstStyle/>
          <a:p>
            <a:fld id="{36F04081-5624-4543-80BF-771175467DB2}" type="slidenum">
              <a:rPr lang="x-none" smtClean="0">
                <a:cs typeface="Arial" pitchFamily="34" charset="0"/>
              </a:rPr>
              <a:pPr/>
              <a:t>77</a:t>
            </a:fld>
            <a:endParaRPr lang="en-US" dirty="0">
              <a:cs typeface="Arial" pitchFamily="34" charset="0"/>
            </a:endParaRPr>
          </a:p>
        </p:txBody>
      </p:sp>
      <p:sp>
        <p:nvSpPr>
          <p:cNvPr id="11469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47E92798-678A-42DB-A1DF-E2724FBDC683}" type="slidenum">
              <a:rPr lang="x-none" sz="1400">
                <a:solidFill>
                  <a:schemeClr val="tx1"/>
                </a:solidFill>
                <a:latin typeface="Arial" pitchFamily="34" charset="0"/>
                <a:cs typeface="Arial" pitchFamily="34" charset="0"/>
              </a:rPr>
              <a:pPr/>
              <a:t>77</a:t>
            </a:fld>
            <a:endParaRPr lang="en-US" sz="1400" dirty="0">
              <a:solidFill>
                <a:schemeClr val="tx1"/>
              </a:solidFill>
              <a:latin typeface="Arial" pitchFamily="34" charset="0"/>
              <a:cs typeface="Arial" pitchFamily="34" charset="0"/>
            </a:endParaRPr>
          </a:p>
        </p:txBody>
      </p:sp>
      <p:sp>
        <p:nvSpPr>
          <p:cNvPr id="540718" name="AutoShape 46"/>
          <p:cNvSpPr>
            <a:spLocks noChangeArrowheads="1"/>
          </p:cNvSpPr>
          <p:nvPr/>
        </p:nvSpPr>
        <p:spPr bwMode="auto">
          <a:xfrm>
            <a:off x="1716088" y="1574800"/>
            <a:ext cx="1412875" cy="739775"/>
          </a:xfrm>
          <a:prstGeom prst="roundRect">
            <a:avLst>
              <a:gd name="adj" fmla="val 16667"/>
            </a:avLst>
          </a:prstGeom>
          <a:solidFill>
            <a:srgbClr val="C0C0C0"/>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endParaRPr lang="en-US" sz="2800" dirty="0">
              <a:latin typeface="Arial" pitchFamily="34" charset="0"/>
            </a:endParaRPr>
          </a:p>
        </p:txBody>
      </p:sp>
      <p:sp>
        <p:nvSpPr>
          <p:cNvPr id="114694" name="Rectangle 2"/>
          <p:cNvSpPr>
            <a:spLocks noGrp="1" noChangeArrowheads="1"/>
          </p:cNvSpPr>
          <p:nvPr>
            <p:ph type="title" idx="4294967295"/>
          </p:nvPr>
        </p:nvSpPr>
        <p:spPr/>
        <p:txBody>
          <a:bodyPr/>
          <a:lstStyle/>
          <a:p>
            <a:r>
              <a:rPr lang="en-US" dirty="0"/>
              <a:t>Dreaded ABA continued</a:t>
            </a:r>
          </a:p>
        </p:txBody>
      </p:sp>
      <p:sp>
        <p:nvSpPr>
          <p:cNvPr id="114695" name="Freeform 4"/>
          <p:cNvSpPr>
            <a:spLocks/>
          </p:cNvSpPr>
          <p:nvPr/>
        </p:nvSpPr>
        <p:spPr bwMode="auto">
          <a:xfrm>
            <a:off x="2254250" y="1944688"/>
            <a:ext cx="620713" cy="1516062"/>
          </a:xfrm>
          <a:custGeom>
            <a:avLst/>
            <a:gdLst>
              <a:gd name="T0" fmla="*/ 2147483647 w 391"/>
              <a:gd name="T1" fmla="*/ 0 h 955"/>
              <a:gd name="T2" fmla="*/ 2147483647 w 391"/>
              <a:gd name="T3" fmla="*/ 2147483647 h 955"/>
              <a:gd name="T4" fmla="*/ 2147483647 w 391"/>
              <a:gd name="T5" fmla="*/ 2147483647 h 955"/>
              <a:gd name="T6" fmla="*/ 2147483647 w 391"/>
              <a:gd name="T7" fmla="*/ 2147483647 h 955"/>
              <a:gd name="T8" fmla="*/ 0 60000 65536"/>
              <a:gd name="T9" fmla="*/ 0 60000 65536"/>
              <a:gd name="T10" fmla="*/ 0 60000 65536"/>
              <a:gd name="T11" fmla="*/ 0 60000 65536"/>
              <a:gd name="T12" fmla="*/ 0 w 391"/>
              <a:gd name="T13" fmla="*/ 0 h 955"/>
              <a:gd name="T14" fmla="*/ 391 w 391"/>
              <a:gd name="T15" fmla="*/ 955 h 955"/>
            </a:gdLst>
            <a:ahLst/>
            <a:cxnLst>
              <a:cxn ang="T8">
                <a:pos x="T0" y="T1"/>
              </a:cxn>
              <a:cxn ang="T9">
                <a:pos x="T2" y="T3"/>
              </a:cxn>
              <a:cxn ang="T10">
                <a:pos x="T4" y="T5"/>
              </a:cxn>
              <a:cxn ang="T11">
                <a:pos x="T6" y="T7"/>
              </a:cxn>
            </a:cxnLst>
            <a:rect l="T12" t="T13" r="T14" b="T15"/>
            <a:pathLst>
              <a:path w="391" h="955">
                <a:moveTo>
                  <a:pt x="36" y="0"/>
                </a:moveTo>
                <a:cubicBezTo>
                  <a:pt x="19" y="236"/>
                  <a:pt x="2" y="472"/>
                  <a:pt x="7" y="624"/>
                </a:cubicBezTo>
                <a:cubicBezTo>
                  <a:pt x="12" y="776"/>
                  <a:pt x="0" y="869"/>
                  <a:pt x="64" y="912"/>
                </a:cubicBezTo>
                <a:cubicBezTo>
                  <a:pt x="128" y="955"/>
                  <a:pt x="259" y="919"/>
                  <a:pt x="391" y="884"/>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114696" name="Group 5"/>
          <p:cNvGrpSpPr>
            <a:grpSpLocks/>
          </p:cNvGrpSpPr>
          <p:nvPr/>
        </p:nvGrpSpPr>
        <p:grpSpPr bwMode="auto">
          <a:xfrm>
            <a:off x="7272338" y="4441825"/>
            <a:ext cx="976312" cy="609600"/>
            <a:chOff x="3833" y="1914"/>
            <a:chExt cx="615" cy="384"/>
          </a:xfrm>
        </p:grpSpPr>
        <p:grpSp>
          <p:nvGrpSpPr>
            <p:cNvPr id="114731" name="Group 6"/>
            <p:cNvGrpSpPr>
              <a:grpSpLocks/>
            </p:cNvGrpSpPr>
            <p:nvPr/>
          </p:nvGrpSpPr>
          <p:grpSpPr bwMode="auto">
            <a:xfrm>
              <a:off x="3833" y="1914"/>
              <a:ext cx="615" cy="384"/>
              <a:chOff x="3417" y="2938"/>
              <a:chExt cx="615" cy="384"/>
            </a:xfrm>
          </p:grpSpPr>
          <p:sp>
            <p:nvSpPr>
              <p:cNvPr id="540679" name="AutoShape 7"/>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folHlink"/>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14737" name="Line 8"/>
              <p:cNvSpPr>
                <a:spLocks noChangeShapeType="1"/>
              </p:cNvSpPr>
              <p:nvPr/>
            </p:nvSpPr>
            <p:spPr bwMode="auto">
              <a:xfrm>
                <a:off x="3725" y="2938"/>
                <a:ext cx="0" cy="384"/>
              </a:xfrm>
              <a:prstGeom prst="line">
                <a:avLst/>
              </a:prstGeom>
              <a:noFill/>
              <a:ln w="38100">
                <a:solidFill>
                  <a:schemeClr val="folHlink"/>
                </a:solidFill>
                <a:round/>
                <a:headEnd/>
                <a:tailEnd/>
              </a:ln>
            </p:spPr>
            <p:txBody>
              <a:bodyPr/>
              <a:lstStyle/>
              <a:p>
                <a:endParaRPr lang="en-US" dirty="0">
                  <a:latin typeface="Arial" pitchFamily="34" charset="0"/>
                </a:endParaRPr>
              </a:p>
            </p:txBody>
          </p:sp>
        </p:grpSp>
        <p:sp>
          <p:nvSpPr>
            <p:cNvPr id="114732" name="Line 9"/>
            <p:cNvSpPr>
              <a:spLocks noChangeShapeType="1"/>
            </p:cNvSpPr>
            <p:nvPr/>
          </p:nvSpPr>
          <p:spPr bwMode="auto">
            <a:xfrm>
              <a:off x="4141" y="1914"/>
              <a:ext cx="307" cy="384"/>
            </a:xfrm>
            <a:prstGeom prst="line">
              <a:avLst/>
            </a:prstGeom>
            <a:noFill/>
            <a:ln w="38100">
              <a:solidFill>
                <a:schemeClr val="folHlink"/>
              </a:solidFill>
              <a:round/>
              <a:headEnd/>
              <a:tailEnd/>
            </a:ln>
          </p:spPr>
          <p:txBody>
            <a:bodyPr/>
            <a:lstStyle/>
            <a:p>
              <a:endParaRPr lang="en-US" dirty="0">
                <a:latin typeface="Arial" pitchFamily="34" charset="0"/>
              </a:endParaRPr>
            </a:p>
          </p:txBody>
        </p:sp>
        <p:grpSp>
          <p:nvGrpSpPr>
            <p:cNvPr id="114733" name="Group 10"/>
            <p:cNvGrpSpPr>
              <a:grpSpLocks/>
            </p:cNvGrpSpPr>
            <p:nvPr/>
          </p:nvGrpSpPr>
          <p:grpSpPr bwMode="auto">
            <a:xfrm>
              <a:off x="3883" y="2010"/>
              <a:ext cx="192" cy="192"/>
              <a:chOff x="3894" y="2760"/>
              <a:chExt cx="192" cy="192"/>
            </a:xfrm>
          </p:grpSpPr>
          <p:sp>
            <p:nvSpPr>
              <p:cNvPr id="114734" name="Oval 11"/>
              <p:cNvSpPr>
                <a:spLocks noChangeArrowheads="1"/>
              </p:cNvSpPr>
              <p:nvPr/>
            </p:nvSpPr>
            <p:spPr bwMode="auto">
              <a:xfrm>
                <a:off x="3894" y="2760"/>
                <a:ext cx="192" cy="192"/>
              </a:xfrm>
              <a:prstGeom prst="ellipse">
                <a:avLst/>
              </a:prstGeom>
              <a:solidFill>
                <a:schemeClr val="accent1"/>
              </a:solidFill>
              <a:ln w="38100" algn="ctr">
                <a:solidFill>
                  <a:schemeClr val="folHlink"/>
                </a:solidFill>
                <a:round/>
                <a:headEnd/>
                <a:tailEnd/>
              </a:ln>
            </p:spPr>
            <p:txBody>
              <a:bodyPr wrap="none" anchor="ctr"/>
              <a:lstStyle/>
              <a:p>
                <a:endParaRPr lang="en-US" dirty="0">
                  <a:latin typeface="Arial" pitchFamily="34" charset="0"/>
                  <a:cs typeface="Courier New" pitchFamily="49" charset="0"/>
                </a:endParaRPr>
              </a:p>
            </p:txBody>
          </p:sp>
          <p:sp>
            <p:nvSpPr>
              <p:cNvPr id="114735" name="Oval 12"/>
              <p:cNvSpPr>
                <a:spLocks noChangeArrowheads="1"/>
              </p:cNvSpPr>
              <p:nvPr/>
            </p:nvSpPr>
            <p:spPr bwMode="auto">
              <a:xfrm>
                <a:off x="3989" y="2800"/>
                <a:ext cx="67" cy="58"/>
              </a:xfrm>
              <a:prstGeom prst="ellipse">
                <a:avLst/>
              </a:prstGeom>
              <a:solidFill>
                <a:srgbClr val="66FF99"/>
              </a:solidFill>
              <a:ln w="3175" algn="ctr">
                <a:solidFill>
                  <a:schemeClr val="folHlink"/>
                </a:solidFill>
                <a:round/>
                <a:headEnd/>
                <a:tailEnd/>
              </a:ln>
            </p:spPr>
            <p:txBody>
              <a:bodyPr wrap="none" anchor="ctr"/>
              <a:lstStyle/>
              <a:p>
                <a:endParaRPr lang="en-US" dirty="0">
                  <a:latin typeface="Arial" pitchFamily="34" charset="0"/>
                  <a:cs typeface="Courier New" pitchFamily="49" charset="0"/>
                </a:endParaRPr>
              </a:p>
            </p:txBody>
          </p:sp>
        </p:grpSp>
      </p:grpSp>
      <p:grpSp>
        <p:nvGrpSpPr>
          <p:cNvPr id="114697" name="Group 13"/>
          <p:cNvGrpSpPr>
            <a:grpSpLocks/>
          </p:cNvGrpSpPr>
          <p:nvPr/>
        </p:nvGrpSpPr>
        <p:grpSpPr bwMode="auto">
          <a:xfrm>
            <a:off x="7112000" y="4872038"/>
            <a:ext cx="976313" cy="609600"/>
            <a:chOff x="3417" y="2938"/>
            <a:chExt cx="615" cy="384"/>
          </a:xfrm>
        </p:grpSpPr>
        <p:sp>
          <p:nvSpPr>
            <p:cNvPr id="540686" name="AutoShape 14"/>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folHlink"/>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14730" name="Line 15"/>
            <p:cNvSpPr>
              <a:spLocks noChangeShapeType="1"/>
            </p:cNvSpPr>
            <p:nvPr/>
          </p:nvSpPr>
          <p:spPr bwMode="auto">
            <a:xfrm>
              <a:off x="3725" y="2938"/>
              <a:ext cx="0" cy="384"/>
            </a:xfrm>
            <a:prstGeom prst="line">
              <a:avLst/>
            </a:prstGeom>
            <a:noFill/>
            <a:ln w="38100">
              <a:solidFill>
                <a:schemeClr val="folHlink"/>
              </a:solidFill>
              <a:round/>
              <a:headEnd/>
              <a:tailEnd/>
            </a:ln>
          </p:spPr>
          <p:txBody>
            <a:bodyPr/>
            <a:lstStyle/>
            <a:p>
              <a:endParaRPr lang="en-US" dirty="0">
                <a:latin typeface="Arial" pitchFamily="34" charset="0"/>
              </a:endParaRPr>
            </a:p>
          </p:txBody>
        </p:sp>
      </p:grpSp>
      <p:grpSp>
        <p:nvGrpSpPr>
          <p:cNvPr id="114698" name="Group 16"/>
          <p:cNvGrpSpPr>
            <a:grpSpLocks/>
          </p:cNvGrpSpPr>
          <p:nvPr/>
        </p:nvGrpSpPr>
        <p:grpSpPr bwMode="auto">
          <a:xfrm>
            <a:off x="7191375" y="5024438"/>
            <a:ext cx="304800" cy="304800"/>
            <a:chOff x="3894" y="2760"/>
            <a:chExt cx="192" cy="192"/>
          </a:xfrm>
        </p:grpSpPr>
        <p:sp>
          <p:nvSpPr>
            <p:cNvPr id="114727" name="Oval 17"/>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14728" name="Oval 18"/>
            <p:cNvSpPr>
              <a:spLocks noChangeArrowheads="1"/>
            </p:cNvSpPr>
            <p:nvPr/>
          </p:nvSpPr>
          <p:spPr bwMode="auto">
            <a:xfrm>
              <a:off x="3989" y="2800"/>
              <a:ext cx="67" cy="58"/>
            </a:xfrm>
            <a:prstGeom prst="ellipse">
              <a:avLst/>
            </a:prstGeom>
            <a:solidFill>
              <a:srgbClr val="FF9999"/>
            </a:solidFill>
            <a:ln w="3175" algn="ctr">
              <a:solidFill>
                <a:schemeClr val="folHlink"/>
              </a:solidFill>
              <a:round/>
              <a:headEnd/>
              <a:tailEnd/>
            </a:ln>
          </p:spPr>
          <p:txBody>
            <a:bodyPr wrap="none" anchor="ctr"/>
            <a:lstStyle/>
            <a:p>
              <a:endParaRPr lang="en-US" dirty="0">
                <a:latin typeface="Arial" pitchFamily="34" charset="0"/>
                <a:cs typeface="Courier New" pitchFamily="49" charset="0"/>
              </a:endParaRPr>
            </a:p>
          </p:txBody>
        </p:sp>
      </p:grpSp>
      <p:sp>
        <p:nvSpPr>
          <p:cNvPr id="114699" name="Line 19"/>
          <p:cNvSpPr>
            <a:spLocks noChangeShapeType="1"/>
          </p:cNvSpPr>
          <p:nvPr/>
        </p:nvSpPr>
        <p:spPr bwMode="auto">
          <a:xfrm>
            <a:off x="7812088" y="5202238"/>
            <a:ext cx="83343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114700" name="Group 20"/>
          <p:cNvGrpSpPr>
            <a:grpSpLocks/>
          </p:cNvGrpSpPr>
          <p:nvPr/>
        </p:nvGrpSpPr>
        <p:grpSpPr bwMode="auto">
          <a:xfrm>
            <a:off x="2981325" y="3013075"/>
            <a:ext cx="976313" cy="609600"/>
            <a:chOff x="3491" y="3069"/>
            <a:chExt cx="615" cy="384"/>
          </a:xfrm>
        </p:grpSpPr>
        <p:grpSp>
          <p:nvGrpSpPr>
            <p:cNvPr id="114721" name="Group 21"/>
            <p:cNvGrpSpPr>
              <a:grpSpLocks/>
            </p:cNvGrpSpPr>
            <p:nvPr/>
          </p:nvGrpSpPr>
          <p:grpSpPr bwMode="auto">
            <a:xfrm>
              <a:off x="3491" y="3069"/>
              <a:ext cx="615" cy="384"/>
              <a:chOff x="3417" y="2938"/>
              <a:chExt cx="615" cy="384"/>
            </a:xfrm>
          </p:grpSpPr>
          <p:sp>
            <p:nvSpPr>
              <p:cNvPr id="540694" name="AutoShape 22"/>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14726" name="Line 23"/>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endParaRPr>
              </a:p>
            </p:txBody>
          </p:sp>
        </p:grpSp>
        <p:grpSp>
          <p:nvGrpSpPr>
            <p:cNvPr id="114722" name="Group 24"/>
            <p:cNvGrpSpPr>
              <a:grpSpLocks/>
            </p:cNvGrpSpPr>
            <p:nvPr/>
          </p:nvGrpSpPr>
          <p:grpSpPr bwMode="auto">
            <a:xfrm>
              <a:off x="3551" y="3175"/>
              <a:ext cx="192" cy="192"/>
              <a:chOff x="3894" y="2760"/>
              <a:chExt cx="192" cy="192"/>
            </a:xfrm>
          </p:grpSpPr>
          <p:sp>
            <p:nvSpPr>
              <p:cNvPr id="114723" name="Oval 25"/>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14724" name="Oval 26"/>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Courier New" pitchFamily="49" charset="0"/>
                </a:endParaRPr>
              </a:p>
            </p:txBody>
          </p:sp>
        </p:grpSp>
      </p:grpSp>
      <p:grpSp>
        <p:nvGrpSpPr>
          <p:cNvPr id="114701" name="Group 27"/>
          <p:cNvGrpSpPr>
            <a:grpSpLocks/>
          </p:cNvGrpSpPr>
          <p:nvPr/>
        </p:nvGrpSpPr>
        <p:grpSpPr bwMode="auto">
          <a:xfrm>
            <a:off x="1616075" y="5046663"/>
            <a:ext cx="725488" cy="750887"/>
            <a:chOff x="3600" y="2864"/>
            <a:chExt cx="688" cy="712"/>
          </a:xfrm>
          <a:effectLst>
            <a:glow rad="101600">
              <a:schemeClr val="accent3">
                <a:satMod val="175000"/>
                <a:alpha val="40000"/>
              </a:schemeClr>
            </a:glow>
          </a:effectLst>
        </p:grpSpPr>
        <p:sp>
          <p:nvSpPr>
            <p:cNvPr id="114710" name="Rectangle 28"/>
            <p:cNvSpPr>
              <a:spLocks noChangeArrowheads="1"/>
            </p:cNvSpPr>
            <p:nvPr/>
          </p:nvSpPr>
          <p:spPr bwMode="auto">
            <a:xfrm>
              <a:off x="3704" y="3432"/>
              <a:ext cx="480" cy="136"/>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Courier New" pitchFamily="49" charset="0"/>
              </a:endParaRPr>
            </a:p>
          </p:txBody>
        </p:sp>
        <p:grpSp>
          <p:nvGrpSpPr>
            <p:cNvPr id="114711" name="Group 29"/>
            <p:cNvGrpSpPr>
              <a:grpSpLocks/>
            </p:cNvGrpSpPr>
            <p:nvPr/>
          </p:nvGrpSpPr>
          <p:grpSpPr bwMode="auto">
            <a:xfrm>
              <a:off x="3600" y="3232"/>
              <a:ext cx="688" cy="344"/>
              <a:chOff x="3600" y="3232"/>
              <a:chExt cx="688" cy="344"/>
            </a:xfrm>
          </p:grpSpPr>
          <p:sp>
            <p:nvSpPr>
              <p:cNvPr id="114719" name="Freeform 30"/>
              <p:cNvSpPr>
                <a:spLocks/>
              </p:cNvSpPr>
              <p:nvPr/>
            </p:nvSpPr>
            <p:spPr bwMode="auto">
              <a:xfrm>
                <a:off x="4152"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4720" name="Freeform 31"/>
              <p:cNvSpPr>
                <a:spLocks/>
              </p:cNvSpPr>
              <p:nvPr/>
            </p:nvSpPr>
            <p:spPr bwMode="auto">
              <a:xfrm flipH="1">
                <a:off x="360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4712" name="Group 32"/>
            <p:cNvGrpSpPr>
              <a:grpSpLocks/>
            </p:cNvGrpSpPr>
            <p:nvPr/>
          </p:nvGrpSpPr>
          <p:grpSpPr bwMode="auto">
            <a:xfrm>
              <a:off x="3629" y="3088"/>
              <a:ext cx="630" cy="312"/>
              <a:chOff x="3637" y="3088"/>
              <a:chExt cx="630" cy="312"/>
            </a:xfrm>
          </p:grpSpPr>
          <p:sp>
            <p:nvSpPr>
              <p:cNvPr id="114717" name="Freeform 33"/>
              <p:cNvSpPr>
                <a:spLocks/>
              </p:cNvSpPr>
              <p:nvPr/>
            </p:nvSpPr>
            <p:spPr bwMode="auto">
              <a:xfrm>
                <a:off x="4144"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4718" name="Freeform 34"/>
              <p:cNvSpPr>
                <a:spLocks/>
              </p:cNvSpPr>
              <p:nvPr/>
            </p:nvSpPr>
            <p:spPr bwMode="auto">
              <a:xfrm flipH="1">
                <a:off x="3637"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4713" name="Group 35"/>
            <p:cNvGrpSpPr>
              <a:grpSpLocks/>
            </p:cNvGrpSpPr>
            <p:nvPr/>
          </p:nvGrpSpPr>
          <p:grpSpPr bwMode="auto">
            <a:xfrm>
              <a:off x="3661" y="2944"/>
              <a:ext cx="566" cy="320"/>
              <a:chOff x="3657" y="2944"/>
              <a:chExt cx="566" cy="320"/>
            </a:xfrm>
          </p:grpSpPr>
          <p:sp>
            <p:nvSpPr>
              <p:cNvPr id="114715" name="Freeform 36"/>
              <p:cNvSpPr>
                <a:spLocks/>
              </p:cNvSpPr>
              <p:nvPr/>
            </p:nvSpPr>
            <p:spPr bwMode="auto">
              <a:xfrm>
                <a:off x="4096"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4716" name="Freeform 37"/>
              <p:cNvSpPr>
                <a:spLocks/>
              </p:cNvSpPr>
              <p:nvPr/>
            </p:nvSpPr>
            <p:spPr bwMode="auto">
              <a:xfrm flipH="1">
                <a:off x="3657"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14714" name="AutoShape 38"/>
            <p:cNvSpPr>
              <a:spLocks noChangeArrowheads="1"/>
            </p:cNvSpPr>
            <p:nvPr/>
          </p:nvSpPr>
          <p:spPr bwMode="auto">
            <a:xfrm flipV="1">
              <a:off x="3708" y="2864"/>
              <a:ext cx="472"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83 w 21600"/>
                <a:gd name="T13" fmla="*/ 2888 h 21600"/>
                <a:gd name="T14" fmla="*/ 18717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6" y="21600"/>
                  </a:lnTo>
                  <a:lnTo>
                    <a:pt x="19404" y="21600"/>
                  </a:lnTo>
                  <a:lnTo>
                    <a:pt x="21600" y="0"/>
                  </a:lnTo>
                  <a:close/>
                </a:path>
              </a:pathLst>
            </a:custGeom>
            <a:solidFill>
              <a:schemeClr val="accent1"/>
            </a:solidFill>
            <a:ln w="38100" algn="ctr">
              <a:solidFill>
                <a:schemeClr val="tx1"/>
              </a:solidFill>
              <a:miter lim="800000"/>
              <a:headEnd/>
              <a:tailEnd/>
            </a:ln>
          </p:spPr>
          <p:txBody>
            <a:bodyPr wrap="none" anchor="ctr"/>
            <a:lstStyle/>
            <a:p>
              <a:endParaRPr lang="en-US" dirty="0">
                <a:latin typeface="Arial" pitchFamily="34" charset="0"/>
              </a:endParaRPr>
            </a:p>
          </p:txBody>
        </p:sp>
      </p:grpSp>
      <p:sp>
        <p:nvSpPr>
          <p:cNvPr id="114702" name="AutoShape 39"/>
          <p:cNvSpPr>
            <a:spLocks noChangeArrowheads="1"/>
          </p:cNvSpPr>
          <p:nvPr/>
        </p:nvSpPr>
        <p:spPr bwMode="auto">
          <a:xfrm>
            <a:off x="5456238" y="4098925"/>
            <a:ext cx="3443287" cy="2057400"/>
          </a:xfrm>
          <a:prstGeom prst="roundRect">
            <a:avLst>
              <a:gd name="adj" fmla="val 16667"/>
            </a:avLst>
          </a:prstGeom>
          <a:noFill/>
          <a:ln w="38100" algn="ctr">
            <a:solidFill>
              <a:schemeClr val="folHlink"/>
            </a:solidFill>
            <a:prstDash val="dashDot"/>
            <a:round/>
            <a:headEnd/>
            <a:tailEnd/>
          </a:ln>
        </p:spPr>
        <p:txBody>
          <a:bodyPr wrap="none" anchor="ctr"/>
          <a:lstStyle/>
          <a:p>
            <a:endParaRPr lang="en-US" dirty="0">
              <a:latin typeface="Arial" pitchFamily="34" charset="0"/>
              <a:cs typeface="Courier New" pitchFamily="49" charset="0"/>
            </a:endParaRPr>
          </a:p>
        </p:txBody>
      </p:sp>
      <p:sp>
        <p:nvSpPr>
          <p:cNvPr id="114703" name="AutoShape 40"/>
          <p:cNvSpPr>
            <a:spLocks noChangeArrowheads="1"/>
          </p:cNvSpPr>
          <p:nvPr/>
        </p:nvSpPr>
        <p:spPr bwMode="auto">
          <a:xfrm>
            <a:off x="441325" y="4068763"/>
            <a:ext cx="2058988" cy="960437"/>
          </a:xfrm>
          <a:prstGeom prst="cloudCallout">
            <a:avLst>
              <a:gd name="adj1" fmla="val 18079"/>
              <a:gd name="adj2" fmla="val 82560"/>
            </a:avLst>
          </a:prstGeom>
          <a:solidFill>
            <a:schemeClr val="tx1"/>
          </a:solidFill>
          <a:ln w="38100">
            <a:solidFill>
              <a:schemeClr val="accent1"/>
            </a:solidFill>
            <a:round/>
            <a:headEnd/>
            <a:tailEnd/>
          </a:ln>
        </p:spPr>
        <p:txBody>
          <a:bodyPr/>
          <a:lstStyle/>
          <a:p>
            <a:pPr algn="ctr"/>
            <a:r>
              <a:rPr lang="en-US" sz="2800" dirty="0">
                <a:solidFill>
                  <a:srgbClr val="FFFF00"/>
                </a:solidFill>
                <a:latin typeface="Arial" pitchFamily="34" charset="0"/>
                <a:cs typeface="Courier New" pitchFamily="49" charset="0"/>
              </a:rPr>
              <a:t>Yawn!</a:t>
            </a:r>
          </a:p>
        </p:txBody>
      </p:sp>
      <p:sp>
        <p:nvSpPr>
          <p:cNvPr id="114704" name="Freeform 41"/>
          <p:cNvSpPr>
            <a:spLocks/>
          </p:cNvSpPr>
          <p:nvPr/>
        </p:nvSpPr>
        <p:spPr bwMode="auto">
          <a:xfrm>
            <a:off x="2803525" y="1946275"/>
            <a:ext cx="808038" cy="979488"/>
          </a:xfrm>
          <a:custGeom>
            <a:avLst/>
            <a:gdLst>
              <a:gd name="T0" fmla="*/ 0 w 509"/>
              <a:gd name="T1" fmla="*/ 2147483647 h 617"/>
              <a:gd name="T2" fmla="*/ 2147483647 w 509"/>
              <a:gd name="T3" fmla="*/ 2147483647 h 617"/>
              <a:gd name="T4" fmla="*/ 2147483647 w 509"/>
              <a:gd name="T5" fmla="*/ 2147483647 h 617"/>
              <a:gd name="T6" fmla="*/ 0 60000 65536"/>
              <a:gd name="T7" fmla="*/ 0 60000 65536"/>
              <a:gd name="T8" fmla="*/ 0 60000 65536"/>
              <a:gd name="T9" fmla="*/ 0 w 509"/>
              <a:gd name="T10" fmla="*/ 0 h 617"/>
              <a:gd name="T11" fmla="*/ 509 w 509"/>
              <a:gd name="T12" fmla="*/ 617 h 617"/>
            </a:gdLst>
            <a:ahLst/>
            <a:cxnLst>
              <a:cxn ang="T6">
                <a:pos x="T0" y="T1"/>
              </a:cxn>
              <a:cxn ang="T7">
                <a:pos x="T2" y="T3"/>
              </a:cxn>
              <a:cxn ang="T8">
                <a:pos x="T4" y="T5"/>
              </a:cxn>
            </a:cxnLst>
            <a:rect l="T9" t="T10" r="T11" b="T12"/>
            <a:pathLst>
              <a:path w="509" h="617">
                <a:moveTo>
                  <a:pt x="0" y="22"/>
                </a:moveTo>
                <a:cubicBezTo>
                  <a:pt x="169" y="11"/>
                  <a:pt x="338" y="0"/>
                  <a:pt x="423" y="99"/>
                </a:cubicBezTo>
                <a:cubicBezTo>
                  <a:pt x="508" y="198"/>
                  <a:pt x="508" y="407"/>
                  <a:pt x="509" y="617"/>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114705" name="Line 42"/>
          <p:cNvSpPr>
            <a:spLocks noChangeShapeType="1"/>
          </p:cNvSpPr>
          <p:nvPr/>
        </p:nvSpPr>
        <p:spPr bwMode="auto">
          <a:xfrm>
            <a:off x="3506788" y="3032125"/>
            <a:ext cx="379412" cy="56515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14706" name="AutoShape 43"/>
          <p:cNvSpPr>
            <a:spLocks noChangeArrowheads="1"/>
          </p:cNvSpPr>
          <p:nvPr/>
        </p:nvSpPr>
        <p:spPr bwMode="auto">
          <a:xfrm>
            <a:off x="1692275" y="1584325"/>
            <a:ext cx="1050925" cy="884238"/>
          </a:xfrm>
          <a:prstGeom prst="wedgeRoundRectCallout">
            <a:avLst>
              <a:gd name="adj1" fmla="val 243352"/>
              <a:gd name="adj2" fmla="val 219838"/>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114707" name="Text Box 47"/>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Courier New" pitchFamily="49" charset="0"/>
              </a:rPr>
              <a:t>head</a:t>
            </a:r>
          </a:p>
        </p:txBody>
      </p:sp>
      <p:sp>
        <p:nvSpPr>
          <p:cNvPr id="114708" name="Text Box 48"/>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Courier New" pitchFamily="49" charset="0"/>
              </a:rPr>
              <a:t>tail</a:t>
            </a:r>
          </a:p>
        </p:txBody>
      </p:sp>
      <p:sp>
        <p:nvSpPr>
          <p:cNvPr id="114739" name="Text Box 51"/>
          <p:cNvSpPr txBox="1">
            <a:spLocks noChangeArrowheads="1"/>
          </p:cNvSpPr>
          <p:nvPr/>
        </p:nvSpPr>
        <p:spPr bwMode="auto">
          <a:xfrm>
            <a:off x="2233613" y="4149725"/>
            <a:ext cx="5870575" cy="984250"/>
          </a:xfrm>
          <a:prstGeom prst="rect">
            <a:avLst/>
          </a:prstGeom>
          <a:solidFill>
            <a:schemeClr val="tx1"/>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rPr>
              <a:t>Head reference has value A again</a:t>
            </a:r>
            <a:r>
              <a:rPr lang="en-US" dirty="0">
                <a:solidFill>
                  <a:srgbClr val="FFFF00"/>
                </a:solidFill>
                <a:latin typeface="Arial" pitchFamily="34" charset="0"/>
              </a:rPr>
              <a:t> </a:t>
            </a:r>
            <a:endParaRPr lang="en-US" sz="2800" dirty="0">
              <a:solidFill>
                <a:srgbClr val="FFFF00"/>
              </a:solidFill>
              <a:latin typeface="Arial" pitchFamily="34" charset="0"/>
            </a:endParaRPr>
          </a:p>
          <a:p>
            <a:pPr algn="ctr">
              <a:defRPr/>
            </a:pPr>
            <a:r>
              <a:rPr lang="en-US" sz="2800" dirty="0">
                <a:solidFill>
                  <a:srgbClr val="FFFF00"/>
                </a:solidFill>
                <a:latin typeface="Arial" pitchFamily="34" charset="0"/>
              </a:rPr>
              <a:t>Node A recycled and reinitialized</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Footer Placeholder 1"/>
          <p:cNvSpPr>
            <a:spLocks noGrp="1"/>
          </p:cNvSpPr>
          <p:nvPr>
            <p:ph type="ftr" sz="quarter" idx="10"/>
          </p:nvPr>
        </p:nvSpPr>
        <p:spPr>
          <a:noFill/>
        </p:spPr>
        <p:txBody>
          <a:bodyPr/>
          <a:lstStyle/>
          <a:p>
            <a:r>
              <a:rPr lang="en-US" dirty="0"/>
              <a:t>Art of Multiprocessor Programming</a:t>
            </a:r>
          </a:p>
        </p:txBody>
      </p:sp>
      <p:sp>
        <p:nvSpPr>
          <p:cNvPr id="115715" name="Slide Number Placeholder 2"/>
          <p:cNvSpPr>
            <a:spLocks noGrp="1"/>
          </p:cNvSpPr>
          <p:nvPr>
            <p:ph type="sldNum" sz="quarter" idx="11"/>
          </p:nvPr>
        </p:nvSpPr>
        <p:spPr>
          <a:noFill/>
        </p:spPr>
        <p:txBody>
          <a:bodyPr/>
          <a:lstStyle/>
          <a:p>
            <a:fld id="{17D2288D-0CA9-48E9-AEAC-FB3FF2706E37}" type="slidenum">
              <a:rPr lang="x-none" smtClean="0"/>
              <a:pPr/>
              <a:t>78</a:t>
            </a:fld>
            <a:endParaRPr lang="en-US" dirty="0"/>
          </a:p>
        </p:txBody>
      </p:sp>
      <p:sp>
        <p:nvSpPr>
          <p:cNvPr id="11571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8F74F799-8C5A-48B6-B9FF-A7BBF7CA4E36}" type="slidenum">
              <a:rPr lang="x-none" sz="1400">
                <a:solidFill>
                  <a:schemeClr val="tx1"/>
                </a:solidFill>
                <a:latin typeface="Arial" pitchFamily="34" charset="0"/>
                <a:cs typeface="Arial" pitchFamily="34" charset="0"/>
              </a:rPr>
              <a:pPr/>
              <a:t>78</a:t>
            </a:fld>
            <a:endParaRPr lang="en-US" sz="1400" dirty="0">
              <a:solidFill>
                <a:schemeClr val="tx1"/>
              </a:solidFill>
              <a:latin typeface="Arial" pitchFamily="34" charset="0"/>
              <a:cs typeface="Arial" pitchFamily="34" charset="0"/>
            </a:endParaRPr>
          </a:p>
        </p:txBody>
      </p:sp>
      <p:sp>
        <p:nvSpPr>
          <p:cNvPr id="541742" name="AutoShape 46"/>
          <p:cNvSpPr>
            <a:spLocks noChangeArrowheads="1"/>
          </p:cNvSpPr>
          <p:nvPr/>
        </p:nvSpPr>
        <p:spPr bwMode="auto">
          <a:xfrm>
            <a:off x="1730375" y="1574800"/>
            <a:ext cx="1412875" cy="739775"/>
          </a:xfrm>
          <a:prstGeom prst="roundRect">
            <a:avLst>
              <a:gd name="adj" fmla="val 16667"/>
            </a:avLst>
          </a:prstGeom>
          <a:solidFill>
            <a:srgbClr val="C0C0C0"/>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5718" name="Rectangle 2"/>
          <p:cNvSpPr>
            <a:spLocks noGrp="1" noChangeArrowheads="1"/>
          </p:cNvSpPr>
          <p:nvPr>
            <p:ph type="title" idx="4294967295"/>
          </p:nvPr>
        </p:nvSpPr>
        <p:spPr/>
        <p:txBody>
          <a:bodyPr/>
          <a:lstStyle/>
          <a:p>
            <a:r>
              <a:rPr lang="en-US" dirty="0"/>
              <a:t>Dreaded ABA continued</a:t>
            </a:r>
          </a:p>
        </p:txBody>
      </p:sp>
      <p:sp>
        <p:nvSpPr>
          <p:cNvPr id="541701" name="Freeform 5"/>
          <p:cNvSpPr>
            <a:spLocks/>
          </p:cNvSpPr>
          <p:nvPr/>
        </p:nvSpPr>
        <p:spPr bwMode="auto">
          <a:xfrm>
            <a:off x="2254250" y="1944688"/>
            <a:ext cx="620713" cy="1516062"/>
          </a:xfrm>
          <a:custGeom>
            <a:avLst/>
            <a:gdLst>
              <a:gd name="T0" fmla="*/ 2147483647 w 391"/>
              <a:gd name="T1" fmla="*/ 0 h 955"/>
              <a:gd name="T2" fmla="*/ 2147483647 w 391"/>
              <a:gd name="T3" fmla="*/ 2147483647 h 955"/>
              <a:gd name="T4" fmla="*/ 2147483647 w 391"/>
              <a:gd name="T5" fmla="*/ 2147483647 h 955"/>
              <a:gd name="T6" fmla="*/ 2147483647 w 391"/>
              <a:gd name="T7" fmla="*/ 2147483647 h 955"/>
              <a:gd name="T8" fmla="*/ 0 60000 65536"/>
              <a:gd name="T9" fmla="*/ 0 60000 65536"/>
              <a:gd name="T10" fmla="*/ 0 60000 65536"/>
              <a:gd name="T11" fmla="*/ 0 60000 65536"/>
              <a:gd name="T12" fmla="*/ 0 w 391"/>
              <a:gd name="T13" fmla="*/ 0 h 955"/>
              <a:gd name="T14" fmla="*/ 391 w 391"/>
              <a:gd name="T15" fmla="*/ 955 h 955"/>
            </a:gdLst>
            <a:ahLst/>
            <a:cxnLst>
              <a:cxn ang="T8">
                <a:pos x="T0" y="T1"/>
              </a:cxn>
              <a:cxn ang="T9">
                <a:pos x="T2" y="T3"/>
              </a:cxn>
              <a:cxn ang="T10">
                <a:pos x="T4" y="T5"/>
              </a:cxn>
              <a:cxn ang="T11">
                <a:pos x="T6" y="T7"/>
              </a:cxn>
            </a:cxnLst>
            <a:rect l="T12" t="T13" r="T14" b="T15"/>
            <a:pathLst>
              <a:path w="391" h="955">
                <a:moveTo>
                  <a:pt x="36" y="0"/>
                </a:moveTo>
                <a:cubicBezTo>
                  <a:pt x="19" y="236"/>
                  <a:pt x="2" y="472"/>
                  <a:pt x="7" y="624"/>
                </a:cubicBezTo>
                <a:cubicBezTo>
                  <a:pt x="12" y="776"/>
                  <a:pt x="0" y="869"/>
                  <a:pt x="64" y="912"/>
                </a:cubicBezTo>
                <a:cubicBezTo>
                  <a:pt x="128" y="955"/>
                  <a:pt x="259" y="919"/>
                  <a:pt x="391" y="884"/>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nvGrpSpPr>
          <p:cNvPr id="115720" name="Group 6"/>
          <p:cNvGrpSpPr>
            <a:grpSpLocks/>
          </p:cNvGrpSpPr>
          <p:nvPr/>
        </p:nvGrpSpPr>
        <p:grpSpPr bwMode="auto">
          <a:xfrm>
            <a:off x="7272338" y="4441825"/>
            <a:ext cx="976312" cy="609600"/>
            <a:chOff x="3833" y="1914"/>
            <a:chExt cx="615" cy="384"/>
          </a:xfrm>
        </p:grpSpPr>
        <p:grpSp>
          <p:nvGrpSpPr>
            <p:cNvPr id="115755" name="Group 7"/>
            <p:cNvGrpSpPr>
              <a:grpSpLocks/>
            </p:cNvGrpSpPr>
            <p:nvPr/>
          </p:nvGrpSpPr>
          <p:grpSpPr bwMode="auto">
            <a:xfrm>
              <a:off x="3833" y="1914"/>
              <a:ext cx="615" cy="384"/>
              <a:chOff x="3417" y="2938"/>
              <a:chExt cx="615" cy="384"/>
            </a:xfrm>
          </p:grpSpPr>
          <p:sp>
            <p:nvSpPr>
              <p:cNvPr id="541704" name="AutoShape 8"/>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folHlink"/>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5761" name="Line 9"/>
              <p:cNvSpPr>
                <a:spLocks noChangeShapeType="1"/>
              </p:cNvSpPr>
              <p:nvPr/>
            </p:nvSpPr>
            <p:spPr bwMode="auto">
              <a:xfrm>
                <a:off x="3725" y="2938"/>
                <a:ext cx="0" cy="384"/>
              </a:xfrm>
              <a:prstGeom prst="line">
                <a:avLst/>
              </a:prstGeom>
              <a:noFill/>
              <a:ln w="38100">
                <a:solidFill>
                  <a:schemeClr val="folHlink"/>
                </a:solidFill>
                <a:round/>
                <a:headEnd/>
                <a:tailEnd/>
              </a:ln>
            </p:spPr>
            <p:txBody>
              <a:bodyPr/>
              <a:lstStyle/>
              <a:p>
                <a:endParaRPr lang="en-US" dirty="0">
                  <a:latin typeface="Arial" pitchFamily="34" charset="0"/>
                  <a:cs typeface="Arial" pitchFamily="34" charset="0"/>
                </a:endParaRPr>
              </a:p>
            </p:txBody>
          </p:sp>
        </p:grpSp>
        <p:sp>
          <p:nvSpPr>
            <p:cNvPr id="115756" name="Line 10"/>
            <p:cNvSpPr>
              <a:spLocks noChangeShapeType="1"/>
            </p:cNvSpPr>
            <p:nvPr/>
          </p:nvSpPr>
          <p:spPr bwMode="auto">
            <a:xfrm>
              <a:off x="4141" y="1914"/>
              <a:ext cx="307" cy="384"/>
            </a:xfrm>
            <a:prstGeom prst="line">
              <a:avLst/>
            </a:prstGeom>
            <a:noFill/>
            <a:ln w="38100">
              <a:solidFill>
                <a:schemeClr val="folHlink"/>
              </a:solidFill>
              <a:round/>
              <a:headEnd/>
              <a:tailEnd/>
            </a:ln>
          </p:spPr>
          <p:txBody>
            <a:bodyPr/>
            <a:lstStyle/>
            <a:p>
              <a:endParaRPr lang="en-US" dirty="0">
                <a:latin typeface="Arial" pitchFamily="34" charset="0"/>
                <a:cs typeface="Arial" pitchFamily="34" charset="0"/>
              </a:endParaRPr>
            </a:p>
          </p:txBody>
        </p:sp>
        <p:grpSp>
          <p:nvGrpSpPr>
            <p:cNvPr id="115757" name="Group 11"/>
            <p:cNvGrpSpPr>
              <a:grpSpLocks/>
            </p:cNvGrpSpPr>
            <p:nvPr/>
          </p:nvGrpSpPr>
          <p:grpSpPr bwMode="auto">
            <a:xfrm>
              <a:off x="3883" y="2010"/>
              <a:ext cx="192" cy="192"/>
              <a:chOff x="3894" y="2760"/>
              <a:chExt cx="192" cy="192"/>
            </a:xfrm>
          </p:grpSpPr>
          <p:sp>
            <p:nvSpPr>
              <p:cNvPr id="115758" name="Oval 12"/>
              <p:cNvSpPr>
                <a:spLocks noChangeArrowheads="1"/>
              </p:cNvSpPr>
              <p:nvPr/>
            </p:nvSpPr>
            <p:spPr bwMode="auto">
              <a:xfrm>
                <a:off x="3894" y="2760"/>
                <a:ext cx="192" cy="192"/>
              </a:xfrm>
              <a:prstGeom prst="ellipse">
                <a:avLst/>
              </a:prstGeom>
              <a:solidFill>
                <a:schemeClr val="accent1"/>
              </a:solidFill>
              <a:ln w="38100" algn="ctr">
                <a:solidFill>
                  <a:schemeClr val="folHlink"/>
                </a:solidFill>
                <a:round/>
                <a:headEnd/>
                <a:tailEnd/>
              </a:ln>
            </p:spPr>
            <p:txBody>
              <a:bodyPr wrap="none" anchor="ctr"/>
              <a:lstStyle/>
              <a:p>
                <a:endParaRPr lang="en-US" dirty="0">
                  <a:latin typeface="Arial" pitchFamily="34" charset="0"/>
                  <a:cs typeface="Arial" pitchFamily="34" charset="0"/>
                </a:endParaRPr>
              </a:p>
            </p:txBody>
          </p:sp>
          <p:sp>
            <p:nvSpPr>
              <p:cNvPr id="115759" name="Oval 13"/>
              <p:cNvSpPr>
                <a:spLocks noChangeArrowheads="1"/>
              </p:cNvSpPr>
              <p:nvPr/>
            </p:nvSpPr>
            <p:spPr bwMode="auto">
              <a:xfrm>
                <a:off x="3989" y="2800"/>
                <a:ext cx="67" cy="58"/>
              </a:xfrm>
              <a:prstGeom prst="ellipse">
                <a:avLst/>
              </a:prstGeom>
              <a:solidFill>
                <a:srgbClr val="66FF99"/>
              </a:solidFill>
              <a:ln w="3175" algn="ctr">
                <a:solidFill>
                  <a:schemeClr val="folHlink"/>
                </a:solidFill>
                <a:round/>
                <a:headEnd/>
                <a:tailEnd/>
              </a:ln>
            </p:spPr>
            <p:txBody>
              <a:bodyPr wrap="none" anchor="ctr"/>
              <a:lstStyle/>
              <a:p>
                <a:endParaRPr lang="en-US" dirty="0">
                  <a:latin typeface="Arial" pitchFamily="34" charset="0"/>
                  <a:cs typeface="Arial" pitchFamily="34" charset="0"/>
                </a:endParaRPr>
              </a:p>
            </p:txBody>
          </p:sp>
        </p:grpSp>
      </p:grpSp>
      <p:grpSp>
        <p:nvGrpSpPr>
          <p:cNvPr id="115721" name="Group 14"/>
          <p:cNvGrpSpPr>
            <a:grpSpLocks/>
          </p:cNvGrpSpPr>
          <p:nvPr/>
        </p:nvGrpSpPr>
        <p:grpSpPr bwMode="auto">
          <a:xfrm>
            <a:off x="7112000" y="4872038"/>
            <a:ext cx="976313" cy="609600"/>
            <a:chOff x="3417" y="2938"/>
            <a:chExt cx="615" cy="384"/>
          </a:xfrm>
        </p:grpSpPr>
        <p:sp>
          <p:nvSpPr>
            <p:cNvPr id="541711" name="AutoShape 15"/>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5754" name="Line 16"/>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15722" name="Group 17"/>
          <p:cNvGrpSpPr>
            <a:grpSpLocks/>
          </p:cNvGrpSpPr>
          <p:nvPr/>
        </p:nvGrpSpPr>
        <p:grpSpPr bwMode="auto">
          <a:xfrm>
            <a:off x="7191375" y="5024438"/>
            <a:ext cx="304800" cy="304800"/>
            <a:chOff x="3894" y="2760"/>
            <a:chExt cx="192" cy="192"/>
          </a:xfrm>
        </p:grpSpPr>
        <p:sp>
          <p:nvSpPr>
            <p:cNvPr id="115751" name="Oval 18"/>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5752" name="Oval 19"/>
            <p:cNvSpPr>
              <a:spLocks noChangeArrowheads="1"/>
            </p:cNvSpPr>
            <p:nvPr/>
          </p:nvSpPr>
          <p:spPr bwMode="auto">
            <a:xfrm>
              <a:off x="3989" y="2800"/>
              <a:ext cx="67" cy="58"/>
            </a:xfrm>
            <a:prstGeom prst="ellipse">
              <a:avLst/>
            </a:prstGeom>
            <a:solidFill>
              <a:srgbClr val="FF9999"/>
            </a:solidFill>
            <a:ln w="3175" algn="ctr">
              <a:solidFill>
                <a:schemeClr val="folHlink"/>
              </a:solidFill>
              <a:round/>
              <a:headEnd/>
              <a:tailEnd/>
            </a:ln>
          </p:spPr>
          <p:txBody>
            <a:bodyPr wrap="none" anchor="ctr"/>
            <a:lstStyle/>
            <a:p>
              <a:endParaRPr lang="en-US" dirty="0">
                <a:latin typeface="Arial" pitchFamily="34" charset="0"/>
                <a:cs typeface="Arial" pitchFamily="34" charset="0"/>
              </a:endParaRPr>
            </a:p>
          </p:txBody>
        </p:sp>
      </p:grpSp>
      <p:sp>
        <p:nvSpPr>
          <p:cNvPr id="115723" name="Line 20"/>
          <p:cNvSpPr>
            <a:spLocks noChangeShapeType="1"/>
          </p:cNvSpPr>
          <p:nvPr/>
        </p:nvSpPr>
        <p:spPr bwMode="auto">
          <a:xfrm>
            <a:off x="7812088" y="5202238"/>
            <a:ext cx="833437" cy="0"/>
          </a:xfrm>
          <a:prstGeom prst="line">
            <a:avLst/>
          </a:prstGeom>
          <a:noFill/>
          <a:ln w="76200">
            <a:solidFill>
              <a:schemeClr val="folHlink"/>
            </a:solidFill>
            <a:round/>
            <a:headEnd/>
            <a:tailEnd type="triangle" w="med" len="med"/>
          </a:ln>
        </p:spPr>
        <p:txBody>
          <a:bodyPr/>
          <a:lstStyle/>
          <a:p>
            <a:endParaRPr lang="en-US" dirty="0">
              <a:latin typeface="Arial" pitchFamily="34" charset="0"/>
              <a:cs typeface="Arial" pitchFamily="34" charset="0"/>
            </a:endParaRPr>
          </a:p>
        </p:txBody>
      </p:sp>
      <p:grpSp>
        <p:nvGrpSpPr>
          <p:cNvPr id="115724" name="Group 21"/>
          <p:cNvGrpSpPr>
            <a:grpSpLocks/>
          </p:cNvGrpSpPr>
          <p:nvPr/>
        </p:nvGrpSpPr>
        <p:grpSpPr bwMode="auto">
          <a:xfrm>
            <a:off x="2981325" y="3013075"/>
            <a:ext cx="976313" cy="609600"/>
            <a:chOff x="3491" y="3069"/>
            <a:chExt cx="615" cy="384"/>
          </a:xfrm>
        </p:grpSpPr>
        <p:grpSp>
          <p:nvGrpSpPr>
            <p:cNvPr id="115745" name="Group 22"/>
            <p:cNvGrpSpPr>
              <a:grpSpLocks/>
            </p:cNvGrpSpPr>
            <p:nvPr/>
          </p:nvGrpSpPr>
          <p:grpSpPr bwMode="auto">
            <a:xfrm>
              <a:off x="3491" y="3069"/>
              <a:ext cx="615" cy="384"/>
              <a:chOff x="3417" y="2938"/>
              <a:chExt cx="615" cy="384"/>
            </a:xfrm>
          </p:grpSpPr>
          <p:sp>
            <p:nvSpPr>
              <p:cNvPr id="541719" name="AutoShape 23"/>
              <p:cNvSpPr>
                <a:spLocks noChangeArrowheads="1"/>
              </p:cNvSpPr>
              <p:nvPr/>
            </p:nvSpPr>
            <p:spPr bwMode="auto">
              <a:xfrm>
                <a:off x="3417" y="2938"/>
                <a:ext cx="615" cy="38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15750" name="Line 24"/>
              <p:cNvSpPr>
                <a:spLocks noChangeShapeType="1"/>
              </p:cNvSpPr>
              <p:nvPr/>
            </p:nvSpPr>
            <p:spPr bwMode="auto">
              <a:xfrm>
                <a:off x="3725" y="2938"/>
                <a:ext cx="0" cy="38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grpSp>
          <p:nvGrpSpPr>
            <p:cNvPr id="115746" name="Group 25"/>
            <p:cNvGrpSpPr>
              <a:grpSpLocks/>
            </p:cNvGrpSpPr>
            <p:nvPr/>
          </p:nvGrpSpPr>
          <p:grpSpPr bwMode="auto">
            <a:xfrm>
              <a:off x="3551" y="3175"/>
              <a:ext cx="192" cy="192"/>
              <a:chOff x="3894" y="2760"/>
              <a:chExt cx="192" cy="192"/>
            </a:xfrm>
          </p:grpSpPr>
          <p:sp>
            <p:nvSpPr>
              <p:cNvPr id="115747" name="Oval 2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5748" name="Oval 2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15725" name="Group 28"/>
          <p:cNvGrpSpPr>
            <a:grpSpLocks/>
          </p:cNvGrpSpPr>
          <p:nvPr/>
        </p:nvGrpSpPr>
        <p:grpSpPr bwMode="auto">
          <a:xfrm>
            <a:off x="1616075" y="5046663"/>
            <a:ext cx="725488" cy="750887"/>
            <a:chOff x="3600" y="2864"/>
            <a:chExt cx="688" cy="712"/>
          </a:xfrm>
          <a:effectLst>
            <a:glow rad="101600">
              <a:schemeClr val="accent3">
                <a:satMod val="175000"/>
                <a:alpha val="40000"/>
              </a:schemeClr>
            </a:glow>
          </a:effectLst>
        </p:grpSpPr>
        <p:sp>
          <p:nvSpPr>
            <p:cNvPr id="115734" name="Rectangle 29"/>
            <p:cNvSpPr>
              <a:spLocks noChangeArrowheads="1"/>
            </p:cNvSpPr>
            <p:nvPr/>
          </p:nvSpPr>
          <p:spPr bwMode="auto">
            <a:xfrm>
              <a:off x="3704" y="3432"/>
              <a:ext cx="480" cy="136"/>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Arial" pitchFamily="34" charset="0"/>
                <a:cs typeface="Arial" pitchFamily="34" charset="0"/>
              </a:endParaRPr>
            </a:p>
          </p:txBody>
        </p:sp>
        <p:grpSp>
          <p:nvGrpSpPr>
            <p:cNvPr id="115735" name="Group 30"/>
            <p:cNvGrpSpPr>
              <a:grpSpLocks/>
            </p:cNvGrpSpPr>
            <p:nvPr/>
          </p:nvGrpSpPr>
          <p:grpSpPr bwMode="auto">
            <a:xfrm>
              <a:off x="3600" y="3232"/>
              <a:ext cx="688" cy="344"/>
              <a:chOff x="3600" y="3232"/>
              <a:chExt cx="688" cy="344"/>
            </a:xfrm>
          </p:grpSpPr>
          <p:sp>
            <p:nvSpPr>
              <p:cNvPr id="115743" name="Freeform 31"/>
              <p:cNvSpPr>
                <a:spLocks/>
              </p:cNvSpPr>
              <p:nvPr/>
            </p:nvSpPr>
            <p:spPr bwMode="auto">
              <a:xfrm>
                <a:off x="4152"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5744" name="Freeform 32"/>
              <p:cNvSpPr>
                <a:spLocks/>
              </p:cNvSpPr>
              <p:nvPr/>
            </p:nvSpPr>
            <p:spPr bwMode="auto">
              <a:xfrm flipH="1">
                <a:off x="3600" y="3232"/>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5736" name="Group 33"/>
            <p:cNvGrpSpPr>
              <a:grpSpLocks/>
            </p:cNvGrpSpPr>
            <p:nvPr/>
          </p:nvGrpSpPr>
          <p:grpSpPr bwMode="auto">
            <a:xfrm>
              <a:off x="3629" y="3088"/>
              <a:ext cx="630" cy="312"/>
              <a:chOff x="3637" y="3088"/>
              <a:chExt cx="630" cy="312"/>
            </a:xfrm>
          </p:grpSpPr>
          <p:sp>
            <p:nvSpPr>
              <p:cNvPr id="115741" name="Freeform 34"/>
              <p:cNvSpPr>
                <a:spLocks/>
              </p:cNvSpPr>
              <p:nvPr/>
            </p:nvSpPr>
            <p:spPr bwMode="auto">
              <a:xfrm>
                <a:off x="4144"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5742" name="Freeform 35"/>
              <p:cNvSpPr>
                <a:spLocks/>
              </p:cNvSpPr>
              <p:nvPr/>
            </p:nvSpPr>
            <p:spPr bwMode="auto">
              <a:xfrm flipH="1">
                <a:off x="3637" y="3088"/>
                <a:ext cx="123" cy="312"/>
              </a:xfrm>
              <a:custGeom>
                <a:avLst/>
                <a:gdLst>
                  <a:gd name="T0" fmla="*/ 7 w 136"/>
                  <a:gd name="T1" fmla="*/ 0 h 344"/>
                  <a:gd name="T2" fmla="*/ 40 w 136"/>
                  <a:gd name="T3" fmla="*/ 0 h 344"/>
                  <a:gd name="T4" fmla="*/ 40 w 136"/>
                  <a:gd name="T5" fmla="*/ 71 h 344"/>
                  <a:gd name="T6" fmla="*/ 32 w 136"/>
                  <a:gd name="T7" fmla="*/ 106 h 344"/>
                  <a:gd name="T8" fmla="*/ 32 w 136"/>
                  <a:gd name="T9" fmla="*/ 27 h 344"/>
                  <a:gd name="T10" fmla="*/ 0 w 136"/>
                  <a:gd name="T11" fmla="*/ 2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5737" name="Group 36"/>
            <p:cNvGrpSpPr>
              <a:grpSpLocks/>
            </p:cNvGrpSpPr>
            <p:nvPr/>
          </p:nvGrpSpPr>
          <p:grpSpPr bwMode="auto">
            <a:xfrm>
              <a:off x="3661" y="2944"/>
              <a:ext cx="566" cy="320"/>
              <a:chOff x="3657" y="2944"/>
              <a:chExt cx="566" cy="320"/>
            </a:xfrm>
          </p:grpSpPr>
          <p:sp>
            <p:nvSpPr>
              <p:cNvPr id="115739" name="Freeform 37"/>
              <p:cNvSpPr>
                <a:spLocks/>
              </p:cNvSpPr>
              <p:nvPr/>
            </p:nvSpPr>
            <p:spPr bwMode="auto">
              <a:xfrm>
                <a:off x="4096"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15740" name="Freeform 38"/>
              <p:cNvSpPr>
                <a:spLocks/>
              </p:cNvSpPr>
              <p:nvPr/>
            </p:nvSpPr>
            <p:spPr bwMode="auto">
              <a:xfrm flipH="1">
                <a:off x="3657" y="2944"/>
                <a:ext cx="127" cy="320"/>
              </a:xfrm>
              <a:custGeom>
                <a:avLst/>
                <a:gdLst>
                  <a:gd name="T0" fmla="*/ 11 w 136"/>
                  <a:gd name="T1" fmla="*/ 0 h 344"/>
                  <a:gd name="T2" fmla="*/ 60 w 136"/>
                  <a:gd name="T3" fmla="*/ 0 h 344"/>
                  <a:gd name="T4" fmla="*/ 60 w 136"/>
                  <a:gd name="T5" fmla="*/ 98 h 344"/>
                  <a:gd name="T6" fmla="*/ 46 w 136"/>
                  <a:gd name="T7" fmla="*/ 144 h 344"/>
                  <a:gd name="T8" fmla="*/ 46 w 136"/>
                  <a:gd name="T9" fmla="*/ 37 h 344"/>
                  <a:gd name="T10" fmla="*/ 0 w 136"/>
                  <a:gd name="T11" fmla="*/ 3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15738" name="AutoShape 39"/>
            <p:cNvSpPr>
              <a:spLocks noChangeArrowheads="1"/>
            </p:cNvSpPr>
            <p:nvPr/>
          </p:nvSpPr>
          <p:spPr bwMode="auto">
            <a:xfrm flipV="1">
              <a:off x="3708" y="2864"/>
              <a:ext cx="472"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83 w 21600"/>
                <a:gd name="T13" fmla="*/ 2888 h 21600"/>
                <a:gd name="T14" fmla="*/ 18717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6" y="21600"/>
                  </a:lnTo>
                  <a:lnTo>
                    <a:pt x="19404" y="21600"/>
                  </a:lnTo>
                  <a:lnTo>
                    <a:pt x="21600" y="0"/>
                  </a:lnTo>
                  <a:close/>
                </a:path>
              </a:pathLst>
            </a:custGeom>
            <a:solidFill>
              <a:schemeClr val="accent1"/>
            </a:solidFill>
            <a:ln w="38100" algn="ctr">
              <a:solidFill>
                <a:schemeClr val="tx1"/>
              </a:solidFill>
              <a:miter lim="800000"/>
              <a:headEnd/>
              <a:tailEnd/>
            </a:ln>
          </p:spPr>
          <p:txBody>
            <a:bodyPr rot="10800000" wrap="none" anchor="ctr"/>
            <a:lstStyle/>
            <a:p>
              <a:endParaRPr lang="en-US" dirty="0">
                <a:latin typeface="Arial" pitchFamily="34" charset="0"/>
                <a:cs typeface="Arial" pitchFamily="34" charset="0"/>
              </a:endParaRPr>
            </a:p>
          </p:txBody>
        </p:sp>
      </p:grpSp>
      <p:sp>
        <p:nvSpPr>
          <p:cNvPr id="115726" name="AutoShape 40"/>
          <p:cNvSpPr>
            <a:spLocks noChangeArrowheads="1"/>
          </p:cNvSpPr>
          <p:nvPr/>
        </p:nvSpPr>
        <p:spPr bwMode="auto">
          <a:xfrm>
            <a:off x="5456238" y="4098925"/>
            <a:ext cx="3443287" cy="2057400"/>
          </a:xfrm>
          <a:prstGeom prst="roundRect">
            <a:avLst>
              <a:gd name="adj" fmla="val 16667"/>
            </a:avLst>
          </a:prstGeom>
          <a:noFill/>
          <a:ln w="38100" algn="ctr">
            <a:solidFill>
              <a:schemeClr val="folHlink"/>
            </a:solidFill>
            <a:prstDash val="dashDot"/>
            <a:round/>
            <a:headEnd/>
            <a:tailEnd/>
          </a:ln>
        </p:spPr>
        <p:txBody>
          <a:bodyPr wrap="none" anchor="ctr"/>
          <a:lstStyle/>
          <a:p>
            <a:endParaRPr lang="en-US" dirty="0">
              <a:latin typeface="Arial" pitchFamily="34" charset="0"/>
              <a:cs typeface="Arial" pitchFamily="34" charset="0"/>
            </a:endParaRPr>
          </a:p>
        </p:txBody>
      </p:sp>
      <p:sp>
        <p:nvSpPr>
          <p:cNvPr id="115727" name="Freeform 41"/>
          <p:cNvSpPr>
            <a:spLocks/>
          </p:cNvSpPr>
          <p:nvPr/>
        </p:nvSpPr>
        <p:spPr bwMode="auto">
          <a:xfrm>
            <a:off x="2803525" y="1946275"/>
            <a:ext cx="808038" cy="979488"/>
          </a:xfrm>
          <a:custGeom>
            <a:avLst/>
            <a:gdLst>
              <a:gd name="T0" fmla="*/ 0 w 509"/>
              <a:gd name="T1" fmla="*/ 2147483647 h 617"/>
              <a:gd name="T2" fmla="*/ 2147483647 w 509"/>
              <a:gd name="T3" fmla="*/ 2147483647 h 617"/>
              <a:gd name="T4" fmla="*/ 2147483647 w 509"/>
              <a:gd name="T5" fmla="*/ 2147483647 h 617"/>
              <a:gd name="T6" fmla="*/ 0 60000 65536"/>
              <a:gd name="T7" fmla="*/ 0 60000 65536"/>
              <a:gd name="T8" fmla="*/ 0 60000 65536"/>
              <a:gd name="T9" fmla="*/ 0 w 509"/>
              <a:gd name="T10" fmla="*/ 0 h 617"/>
              <a:gd name="T11" fmla="*/ 509 w 509"/>
              <a:gd name="T12" fmla="*/ 617 h 617"/>
            </a:gdLst>
            <a:ahLst/>
            <a:cxnLst>
              <a:cxn ang="T6">
                <a:pos x="T0" y="T1"/>
              </a:cxn>
              <a:cxn ang="T7">
                <a:pos x="T2" y="T3"/>
              </a:cxn>
              <a:cxn ang="T8">
                <a:pos x="T4" y="T5"/>
              </a:cxn>
            </a:cxnLst>
            <a:rect l="T9" t="T10" r="T11" b="T12"/>
            <a:pathLst>
              <a:path w="509" h="617">
                <a:moveTo>
                  <a:pt x="0" y="22"/>
                </a:moveTo>
                <a:cubicBezTo>
                  <a:pt x="169" y="11"/>
                  <a:pt x="338" y="0"/>
                  <a:pt x="423" y="99"/>
                </a:cubicBezTo>
                <a:cubicBezTo>
                  <a:pt x="508" y="198"/>
                  <a:pt x="508" y="407"/>
                  <a:pt x="509" y="617"/>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15728" name="Line 42"/>
          <p:cNvSpPr>
            <a:spLocks noChangeShapeType="1"/>
          </p:cNvSpPr>
          <p:nvPr/>
        </p:nvSpPr>
        <p:spPr bwMode="auto">
          <a:xfrm>
            <a:off x="3506788" y="3032125"/>
            <a:ext cx="379412" cy="56515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115729" name="AutoShape 44"/>
          <p:cNvSpPr>
            <a:spLocks noChangeArrowheads="1"/>
          </p:cNvSpPr>
          <p:nvPr/>
        </p:nvSpPr>
        <p:spPr bwMode="auto">
          <a:xfrm>
            <a:off x="1692275" y="1584325"/>
            <a:ext cx="1050925" cy="884238"/>
          </a:xfrm>
          <a:prstGeom prst="wedgeRoundRectCallout">
            <a:avLst>
              <a:gd name="adj1" fmla="val 241995"/>
              <a:gd name="adj2" fmla="val 200630"/>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Arial" pitchFamily="34" charset="0"/>
            </a:endParaRPr>
          </a:p>
        </p:txBody>
      </p:sp>
      <p:sp>
        <p:nvSpPr>
          <p:cNvPr id="541739" name="AutoShape 43"/>
          <p:cNvSpPr>
            <a:spLocks noChangeArrowheads="1"/>
          </p:cNvSpPr>
          <p:nvPr/>
        </p:nvSpPr>
        <p:spPr bwMode="auto">
          <a:xfrm>
            <a:off x="1524000" y="1565275"/>
            <a:ext cx="1492250" cy="1325563"/>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sp>
        <p:nvSpPr>
          <p:cNvPr id="115731" name="Text Box 47"/>
          <p:cNvSpPr txBox="1">
            <a:spLocks noChangeArrowheads="1"/>
          </p:cNvSpPr>
          <p:nvPr/>
        </p:nvSpPr>
        <p:spPr bwMode="auto">
          <a:xfrm>
            <a:off x="1751619" y="1609725"/>
            <a:ext cx="662362"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head</a:t>
            </a:r>
          </a:p>
        </p:txBody>
      </p:sp>
      <p:sp>
        <p:nvSpPr>
          <p:cNvPr id="115732" name="Text Box 48"/>
          <p:cNvSpPr txBox="1">
            <a:spLocks noChangeArrowheads="1"/>
          </p:cNvSpPr>
          <p:nvPr/>
        </p:nvSpPr>
        <p:spPr bwMode="auto">
          <a:xfrm>
            <a:off x="2582750" y="1609725"/>
            <a:ext cx="482824" cy="338554"/>
          </a:xfrm>
          <a:prstGeom prst="rect">
            <a:avLst/>
          </a:prstGeom>
          <a:noFill/>
          <a:ln w="38100" algn="ctr">
            <a:noFill/>
            <a:miter lim="800000"/>
            <a:headEnd/>
            <a:tailEnd/>
          </a:ln>
        </p:spPr>
        <p:txBody>
          <a:bodyPr wrap="none">
            <a:spAutoFit/>
          </a:bodyPr>
          <a:lstStyle/>
          <a:p>
            <a:pPr algn="ctr"/>
            <a:r>
              <a:rPr lang="en-US" sz="1600" b="1" dirty="0">
                <a:solidFill>
                  <a:schemeClr val="tx1"/>
                </a:solidFill>
                <a:latin typeface="Arial" pitchFamily="34" charset="0"/>
                <a:cs typeface="Arial" pitchFamily="34" charset="0"/>
              </a:rPr>
              <a:t>tail</a:t>
            </a:r>
          </a:p>
        </p:txBody>
      </p:sp>
      <p:sp>
        <p:nvSpPr>
          <p:cNvPr id="115763" name="Text Box 51"/>
          <p:cNvSpPr txBox="1">
            <a:spLocks noChangeArrowheads="1"/>
          </p:cNvSpPr>
          <p:nvPr/>
        </p:nvSpPr>
        <p:spPr bwMode="auto">
          <a:xfrm>
            <a:off x="711200" y="4122738"/>
            <a:ext cx="7775575" cy="984250"/>
          </a:xfrm>
          <a:prstGeom prst="rect">
            <a:avLst/>
          </a:prstGeom>
          <a:solidFill>
            <a:schemeClr val="tx1"/>
          </a:solidFill>
          <a:ln w="38100" algn="ctr">
            <a:solidFill>
              <a:schemeClr val="bg1"/>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CAS succeeds because references match,</a:t>
            </a:r>
          </a:p>
          <a:p>
            <a:pPr algn="ctr">
              <a:defRPr/>
            </a:pPr>
            <a:r>
              <a:rPr lang="en-US" sz="2800" dirty="0">
                <a:solidFill>
                  <a:srgbClr val="FFFF00"/>
                </a:solidFill>
                <a:latin typeface="Arial" pitchFamily="34" charset="0"/>
                <a:cs typeface="Arial" pitchFamily="34" charset="0"/>
              </a:rPr>
              <a:t>even though reference’s </a:t>
            </a:r>
            <a:r>
              <a:rPr lang="en-US" sz="2800" i="1" dirty="0">
                <a:solidFill>
                  <a:schemeClr val="bg1"/>
                </a:solidFill>
                <a:latin typeface="Arial" pitchFamily="34" charset="0"/>
                <a:cs typeface="Arial" pitchFamily="34" charset="0"/>
              </a:rPr>
              <a:t>meaning</a:t>
            </a:r>
            <a:r>
              <a:rPr lang="en-US" sz="2800" dirty="0">
                <a:solidFill>
                  <a:srgbClr val="FFFF00"/>
                </a:solidFill>
                <a:latin typeface="Arial" pitchFamily="34" charset="0"/>
                <a:cs typeface="Arial" pitchFamily="34" charset="0"/>
              </a:rPr>
              <a:t> has changed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1739"/>
                                        </p:tgtEl>
                                        <p:attrNameLst>
                                          <p:attrName>style.visibility</p:attrName>
                                        </p:attrNameLst>
                                      </p:cBhvr>
                                      <p:to>
                                        <p:strVal val="visible"/>
                                      </p:to>
                                    </p:set>
                                    <p:animEffect transition="in" filter="blinds(horizontal)">
                                      <p:cBhvr>
                                        <p:cTn id="7" dur="500"/>
                                        <p:tgtEl>
                                          <p:spTgt spid="541739"/>
                                        </p:tgtEl>
                                      </p:cBhvr>
                                    </p:animEffec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541701"/>
                                        </p:tgtEl>
                                      </p:cBhvr>
                                    </p:animEffect>
                                    <p:set>
                                      <p:cBhvr>
                                        <p:cTn id="11" dur="1" fill="hold">
                                          <p:stCondLst>
                                            <p:cond delay="499"/>
                                          </p:stCondLst>
                                        </p:cTn>
                                        <p:tgtEl>
                                          <p:spTgt spid="541701"/>
                                        </p:tgtEl>
                                        <p:attrNameLst>
                                          <p:attrName>style.visibility</p:attrName>
                                        </p:attrNameLst>
                                      </p:cBhvr>
                                      <p:to>
                                        <p:strVal val="hidden"/>
                                      </p:to>
                                    </p:set>
                                  </p:childTnLst>
                                </p:cTn>
                              </p:par>
                            </p:childTnLst>
                          </p:cTn>
                        </p:par>
                        <p:par>
                          <p:cTn id="12" fill="hold">
                            <p:stCondLst>
                              <p:cond delay="1000"/>
                            </p:stCondLst>
                            <p:childTnLst>
                              <p:par>
                                <p:cTn id="13" presetID="3" presetClass="exit" presetSubtype="10" fill="hold" grpId="1" nodeType="afterEffect">
                                  <p:stCondLst>
                                    <p:cond delay="0"/>
                                  </p:stCondLst>
                                  <p:childTnLst>
                                    <p:animEffect transition="out" filter="blinds(horizontal)">
                                      <p:cBhvr>
                                        <p:cTn id="14" dur="500"/>
                                        <p:tgtEl>
                                          <p:spTgt spid="541739"/>
                                        </p:tgtEl>
                                      </p:cBhvr>
                                    </p:animEffect>
                                    <p:set>
                                      <p:cBhvr>
                                        <p:cTn id="15" dur="1" fill="hold">
                                          <p:stCondLst>
                                            <p:cond delay="499"/>
                                          </p:stCondLst>
                                        </p:cTn>
                                        <p:tgtEl>
                                          <p:spTgt spid="5417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1" grpId="0" animBg="1"/>
      <p:bldP spid="541739" grpId="0" animBg="1"/>
      <p:bldP spid="541739" grpId="1"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Footer Placeholder 1"/>
          <p:cNvSpPr>
            <a:spLocks noGrp="1"/>
          </p:cNvSpPr>
          <p:nvPr>
            <p:ph type="ftr" sz="quarter" idx="10"/>
          </p:nvPr>
        </p:nvSpPr>
        <p:spPr>
          <a:noFill/>
        </p:spPr>
        <p:txBody>
          <a:bodyPr/>
          <a:lstStyle/>
          <a:p>
            <a:r>
              <a:rPr lang="en-US" dirty="0"/>
              <a:t>Art of Multiprocessor Programming</a:t>
            </a:r>
          </a:p>
        </p:txBody>
      </p:sp>
      <p:sp>
        <p:nvSpPr>
          <p:cNvPr id="117763" name="Slide Number Placeholder 2"/>
          <p:cNvSpPr>
            <a:spLocks noGrp="1"/>
          </p:cNvSpPr>
          <p:nvPr>
            <p:ph type="sldNum" sz="quarter" idx="11"/>
          </p:nvPr>
        </p:nvSpPr>
        <p:spPr>
          <a:noFill/>
        </p:spPr>
        <p:txBody>
          <a:bodyPr/>
          <a:lstStyle/>
          <a:p>
            <a:fld id="{6F1BFF24-B3AA-4F3E-B151-B719D7FF626C}" type="slidenum">
              <a:rPr lang="x-none" smtClean="0">
                <a:cs typeface="Arial" pitchFamily="34" charset="0"/>
              </a:rPr>
              <a:pPr/>
              <a:t>79</a:t>
            </a:fld>
            <a:endParaRPr lang="en-US" dirty="0">
              <a:cs typeface="Arial" pitchFamily="34" charset="0"/>
            </a:endParaRPr>
          </a:p>
        </p:txBody>
      </p:sp>
      <p:sp>
        <p:nvSpPr>
          <p:cNvPr id="11776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FE41483-B3D1-4576-A064-7569B0E05EB0}" type="slidenum">
              <a:rPr lang="x-none" sz="1400">
                <a:solidFill>
                  <a:schemeClr val="tx1"/>
                </a:solidFill>
                <a:latin typeface="Arial" pitchFamily="34" charset="0"/>
                <a:cs typeface="Arial" pitchFamily="34" charset="0"/>
              </a:rPr>
              <a:pPr/>
              <a:t>79</a:t>
            </a:fld>
            <a:endParaRPr lang="en-US" sz="1400" dirty="0">
              <a:solidFill>
                <a:schemeClr val="tx1"/>
              </a:solidFill>
              <a:latin typeface="Arial" pitchFamily="34" charset="0"/>
              <a:cs typeface="Arial" pitchFamily="34" charset="0"/>
            </a:endParaRPr>
          </a:p>
        </p:txBody>
      </p:sp>
      <p:sp>
        <p:nvSpPr>
          <p:cNvPr id="117765" name="Rectangle 2"/>
          <p:cNvSpPr>
            <a:spLocks noGrp="1" noChangeArrowheads="1"/>
          </p:cNvSpPr>
          <p:nvPr>
            <p:ph type="title" idx="4294967295"/>
          </p:nvPr>
        </p:nvSpPr>
        <p:spPr/>
        <p:txBody>
          <a:bodyPr/>
          <a:lstStyle/>
          <a:p>
            <a:r>
              <a:rPr lang="en-US" dirty="0"/>
              <a:t>Dreaded ABA – A Solution</a:t>
            </a:r>
          </a:p>
        </p:txBody>
      </p:sp>
      <p:sp>
        <p:nvSpPr>
          <p:cNvPr id="2" name="TextBox 1">
            <a:extLst>
              <a:ext uri="{FF2B5EF4-FFF2-40B4-BE49-F238E27FC236}">
                <a16:creationId xmlns:a16="http://schemas.microsoft.com/office/drawing/2014/main" id="{70E08DAF-E055-CDEC-BBCB-3B71A1492410}"/>
              </a:ext>
            </a:extLst>
          </p:cNvPr>
          <p:cNvSpPr txBox="1"/>
          <p:nvPr/>
        </p:nvSpPr>
        <p:spPr bwMode="auto">
          <a:xfrm>
            <a:off x="1938371" y="2140242"/>
            <a:ext cx="542445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Tag each pointer with a counter</a:t>
            </a:r>
          </a:p>
        </p:txBody>
      </p:sp>
      <p:sp>
        <p:nvSpPr>
          <p:cNvPr id="3" name="TextBox 2">
            <a:extLst>
              <a:ext uri="{FF2B5EF4-FFF2-40B4-BE49-F238E27FC236}">
                <a16:creationId xmlns:a16="http://schemas.microsoft.com/office/drawing/2014/main" id="{7065C981-5467-B536-EFDC-A3A3FDBF9885}"/>
              </a:ext>
            </a:extLst>
          </p:cNvPr>
          <p:cNvSpPr txBox="1"/>
          <p:nvPr/>
        </p:nvSpPr>
        <p:spPr bwMode="auto">
          <a:xfrm>
            <a:off x="1938371" y="2918749"/>
            <a:ext cx="479807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Unique over lifetime of node</a:t>
            </a:r>
          </a:p>
        </p:txBody>
      </p:sp>
      <p:sp>
        <p:nvSpPr>
          <p:cNvPr id="4" name="TextBox 3">
            <a:extLst>
              <a:ext uri="{FF2B5EF4-FFF2-40B4-BE49-F238E27FC236}">
                <a16:creationId xmlns:a16="http://schemas.microsoft.com/office/drawing/2014/main" id="{555AB0E8-3C88-1783-EB7F-C4B6E94F6BB1}"/>
              </a:ext>
            </a:extLst>
          </p:cNvPr>
          <p:cNvSpPr txBox="1"/>
          <p:nvPr/>
        </p:nvSpPr>
        <p:spPr bwMode="auto">
          <a:xfrm>
            <a:off x="1938371" y="3697256"/>
            <a:ext cx="523562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Pointer size vs word size issues</a:t>
            </a:r>
          </a:p>
        </p:txBody>
      </p:sp>
      <p:sp>
        <p:nvSpPr>
          <p:cNvPr id="5" name="TextBox 4">
            <a:extLst>
              <a:ext uri="{FF2B5EF4-FFF2-40B4-BE49-F238E27FC236}">
                <a16:creationId xmlns:a16="http://schemas.microsoft.com/office/drawing/2014/main" id="{7FF57B6F-BCBE-77D2-E2DA-1A71EFC485E6}"/>
              </a:ext>
            </a:extLst>
          </p:cNvPr>
          <p:cNvSpPr txBox="1"/>
          <p:nvPr/>
        </p:nvSpPr>
        <p:spPr bwMode="auto">
          <a:xfrm>
            <a:off x="1938371" y="4475762"/>
            <a:ext cx="4399084" cy="1384995"/>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Overflow?</a:t>
            </a:r>
          </a:p>
          <a:p>
            <a:pPr lvl="1" algn="l"/>
            <a:r>
              <a:rPr lang="en-US" sz="2800" dirty="0">
                <a:solidFill>
                  <a:srgbClr val="FFFF00"/>
                </a:solidFill>
              </a:rPr>
              <a:t>Don’t worry be happy?</a:t>
            </a:r>
          </a:p>
          <a:p>
            <a:pPr lvl="1" algn="l"/>
            <a:r>
              <a:rPr lang="en-US" sz="2800" dirty="0">
                <a:solidFill>
                  <a:srgbClr val="FFFF00"/>
                </a:solidFill>
              </a:rPr>
              <a:t>Bounded tags?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Footer Placeholder 1"/>
          <p:cNvSpPr txBox="1">
            <a:spLocks noGrp="1"/>
          </p:cNvSpPr>
          <p:nvPr/>
        </p:nvSpPr>
        <p:spPr bwMode="auto">
          <a:xfrm>
            <a:off x="3124200" y="6248400"/>
            <a:ext cx="3152775" cy="457200"/>
          </a:xfrm>
          <a:prstGeom prst="rect">
            <a:avLst/>
          </a:prstGeom>
          <a:noFill/>
          <a:ln w="9525">
            <a:noFill/>
            <a:miter lim="800000"/>
            <a:headEnd/>
            <a:tailEnd/>
          </a:ln>
        </p:spPr>
        <p:txBody>
          <a:bodyPr/>
          <a:lstStyle/>
          <a:p>
            <a:pPr algn="ctr"/>
            <a:r>
              <a:rPr lang="en-US" sz="1400" dirty="0">
                <a:solidFill>
                  <a:schemeClr val="tx1"/>
                </a:solidFill>
                <a:latin typeface="Arial" pitchFamily="34" charset="0"/>
              </a:rPr>
              <a:t>Art of Multiprocessor Programming</a:t>
            </a:r>
          </a:p>
        </p:txBody>
      </p:sp>
      <p:sp>
        <p:nvSpPr>
          <p:cNvPr id="118787" name="Slide Number Placeholder 2"/>
          <p:cNvSpPr txBox="1">
            <a:spLocks noGrp="1"/>
          </p:cNvSpPr>
          <p:nvPr/>
        </p:nvSpPr>
        <p:spPr bwMode="auto">
          <a:xfrm>
            <a:off x="6553200" y="6248400"/>
            <a:ext cx="1905000" cy="457200"/>
          </a:xfrm>
          <a:prstGeom prst="rect">
            <a:avLst/>
          </a:prstGeom>
          <a:noFill/>
          <a:ln w="9525">
            <a:noFill/>
            <a:miter lim="800000"/>
            <a:headEnd/>
            <a:tailEnd/>
          </a:ln>
        </p:spPr>
        <p:txBody>
          <a:bodyPr/>
          <a:lstStyle/>
          <a:p>
            <a:fld id="{51AD6EF3-B9E9-4570-820F-60F4DA3FBAA7}" type="slidenum">
              <a:rPr lang="x-none" sz="1400">
                <a:solidFill>
                  <a:schemeClr val="tx1"/>
                </a:solidFill>
                <a:latin typeface="Arial" pitchFamily="34" charset="0"/>
                <a:cs typeface="Arial" pitchFamily="34" charset="0"/>
              </a:rPr>
              <a:pPr/>
              <a:t>80</a:t>
            </a:fld>
            <a:endParaRPr lang="en-US" sz="1400" dirty="0">
              <a:solidFill>
                <a:schemeClr val="tx1"/>
              </a:solidFill>
              <a:latin typeface="Arial" pitchFamily="34" charset="0"/>
              <a:cs typeface="Arial" pitchFamily="34" charset="0"/>
            </a:endParaRPr>
          </a:p>
        </p:txBody>
      </p:sp>
      <p:sp>
        <p:nvSpPr>
          <p:cNvPr id="11878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94823697-AE71-48BD-A747-FE87663D1A6C}" type="slidenum">
              <a:rPr lang="x-none" sz="1400">
                <a:solidFill>
                  <a:schemeClr val="tx1"/>
                </a:solidFill>
                <a:latin typeface="Arial" pitchFamily="34" charset="0"/>
                <a:cs typeface="Arial" pitchFamily="34" charset="0"/>
              </a:rPr>
              <a:pPr/>
              <a:t>80</a:t>
            </a:fld>
            <a:endParaRPr lang="en-US" sz="1400" dirty="0">
              <a:solidFill>
                <a:schemeClr val="tx1"/>
              </a:solidFill>
              <a:latin typeface="Arial" pitchFamily="34" charset="0"/>
              <a:cs typeface="Arial" pitchFamily="34" charset="0"/>
            </a:endParaRPr>
          </a:p>
        </p:txBody>
      </p:sp>
      <p:sp>
        <p:nvSpPr>
          <p:cNvPr id="118789" name="Rectangle 2"/>
          <p:cNvSpPr>
            <a:spLocks noGrp="1" noChangeArrowheads="1"/>
          </p:cNvSpPr>
          <p:nvPr>
            <p:ph type="title" idx="4294967295"/>
          </p:nvPr>
        </p:nvSpPr>
        <p:spPr/>
        <p:txBody>
          <a:bodyPr/>
          <a:lstStyle/>
          <a:p>
            <a:r>
              <a:rPr lang="en-US" dirty="0">
                <a:latin typeface="Consolas" panose="020B0609020204030204" pitchFamily="49" charset="0"/>
                <a:cs typeface="Courier New" panose="02070309020205020404" pitchFamily="49" charset="0"/>
              </a:rPr>
              <a:t>AtomicStampedReference</a:t>
            </a:r>
            <a:endParaRPr lang="en-US" dirty="0"/>
          </a:p>
        </p:txBody>
      </p:sp>
      <p:sp>
        <p:nvSpPr>
          <p:cNvPr id="118791" name="AutoShape 4"/>
          <p:cNvSpPr>
            <a:spLocks noChangeArrowheads="1"/>
          </p:cNvSpPr>
          <p:nvPr/>
        </p:nvSpPr>
        <p:spPr bwMode="auto">
          <a:xfrm>
            <a:off x="3336925" y="4202113"/>
            <a:ext cx="3673475" cy="1295400"/>
          </a:xfrm>
          <a:prstGeom prst="roundRect">
            <a:avLst>
              <a:gd name="adj" fmla="val 16667"/>
            </a:avLst>
          </a:prstGeom>
          <a:solidFill>
            <a:schemeClr val="hlink"/>
          </a:solidFill>
          <a:ln w="38100">
            <a:solidFill>
              <a:schemeClr val="bg1"/>
            </a:solidFill>
            <a:round/>
            <a:headEnd/>
            <a:tailEnd/>
          </a:ln>
        </p:spPr>
        <p:txBody>
          <a:bodyPr wrap="none" anchor="ctr"/>
          <a:lstStyle/>
          <a:p>
            <a:endParaRPr lang="en-US" dirty="0">
              <a:latin typeface="Arial" pitchFamily="34" charset="0"/>
              <a:cs typeface="Courier New" pitchFamily="49" charset="0"/>
            </a:endParaRPr>
          </a:p>
        </p:txBody>
      </p:sp>
      <p:sp>
        <p:nvSpPr>
          <p:cNvPr id="118792" name="Line 5"/>
          <p:cNvSpPr>
            <a:spLocks noChangeShapeType="1"/>
          </p:cNvSpPr>
          <p:nvPr/>
        </p:nvSpPr>
        <p:spPr bwMode="auto">
          <a:xfrm>
            <a:off x="5668963" y="4202113"/>
            <a:ext cx="0" cy="1295400"/>
          </a:xfrm>
          <a:prstGeom prst="line">
            <a:avLst/>
          </a:prstGeom>
          <a:noFill/>
          <a:ln w="38100">
            <a:solidFill>
              <a:schemeClr val="bg1"/>
            </a:solidFill>
            <a:round/>
            <a:headEnd/>
            <a:tailEnd/>
          </a:ln>
        </p:spPr>
        <p:txBody>
          <a:bodyPr wrap="none" anchor="ctr"/>
          <a:lstStyle/>
          <a:p>
            <a:endParaRPr lang="en-US" dirty="0">
              <a:latin typeface="Arial" pitchFamily="34" charset="0"/>
            </a:endParaRPr>
          </a:p>
        </p:txBody>
      </p:sp>
      <p:sp>
        <p:nvSpPr>
          <p:cNvPr id="118793" name="Text Box 6"/>
          <p:cNvSpPr txBox="1">
            <a:spLocks noChangeArrowheads="1"/>
          </p:cNvSpPr>
          <p:nvPr/>
        </p:nvSpPr>
        <p:spPr bwMode="auto">
          <a:xfrm>
            <a:off x="3357563" y="4591050"/>
            <a:ext cx="2133600" cy="519113"/>
          </a:xfrm>
          <a:prstGeom prst="rect">
            <a:avLst/>
          </a:prstGeom>
          <a:noFill/>
          <a:ln w="9525">
            <a:noFill/>
            <a:miter lim="800000"/>
            <a:headEnd/>
            <a:tailEnd/>
          </a:ln>
        </p:spPr>
        <p:txBody>
          <a:bodyPr>
            <a:spAutoFit/>
          </a:bodyPr>
          <a:lstStyle/>
          <a:p>
            <a:pPr algn="ctr">
              <a:spcBef>
                <a:spcPct val="50000"/>
              </a:spcBef>
            </a:pPr>
            <a:r>
              <a:rPr lang="en-US" sz="2800" dirty="0">
                <a:latin typeface="Arial" pitchFamily="34" charset="0"/>
                <a:cs typeface="Arial" pitchFamily="34" charset="0"/>
              </a:rPr>
              <a:t>address</a:t>
            </a:r>
          </a:p>
        </p:txBody>
      </p:sp>
      <p:sp>
        <p:nvSpPr>
          <p:cNvPr id="118794" name="Text Box 7"/>
          <p:cNvSpPr txBox="1">
            <a:spLocks noChangeArrowheads="1"/>
          </p:cNvSpPr>
          <p:nvPr/>
        </p:nvSpPr>
        <p:spPr bwMode="auto">
          <a:xfrm>
            <a:off x="5319713" y="4589463"/>
            <a:ext cx="2133600" cy="519112"/>
          </a:xfrm>
          <a:prstGeom prst="rect">
            <a:avLst/>
          </a:prstGeom>
          <a:noFill/>
          <a:ln w="9525">
            <a:noFill/>
            <a:miter lim="800000"/>
            <a:headEnd/>
            <a:tailEnd/>
          </a:ln>
        </p:spPr>
        <p:txBody>
          <a:bodyPr>
            <a:spAutoFit/>
          </a:bodyPr>
          <a:lstStyle/>
          <a:p>
            <a:pPr algn="ctr">
              <a:spcBef>
                <a:spcPct val="50000"/>
              </a:spcBef>
            </a:pPr>
            <a:r>
              <a:rPr lang="en-US" sz="2800" dirty="0">
                <a:latin typeface="Arial" pitchFamily="34" charset="0"/>
                <a:cs typeface="Arial" pitchFamily="34" charset="0"/>
              </a:rPr>
              <a:t>S</a:t>
            </a:r>
          </a:p>
        </p:txBody>
      </p:sp>
      <p:sp>
        <p:nvSpPr>
          <p:cNvPr id="118795" name="AutoShape 8"/>
          <p:cNvSpPr>
            <a:spLocks noChangeArrowheads="1"/>
          </p:cNvSpPr>
          <p:nvPr/>
        </p:nvSpPr>
        <p:spPr bwMode="auto">
          <a:xfrm>
            <a:off x="5919788" y="4445000"/>
            <a:ext cx="1003300" cy="820738"/>
          </a:xfrm>
          <a:prstGeom prst="wedgeRoundRectCallout">
            <a:avLst>
              <a:gd name="adj1" fmla="val 123574"/>
              <a:gd name="adj2" fmla="val 8404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118796" name="Text Box 9"/>
          <p:cNvSpPr txBox="1">
            <a:spLocks noChangeArrowheads="1"/>
          </p:cNvSpPr>
          <p:nvPr/>
        </p:nvSpPr>
        <p:spPr bwMode="auto">
          <a:xfrm>
            <a:off x="7021513" y="5584825"/>
            <a:ext cx="1827212" cy="519113"/>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Stamp</a:t>
            </a:r>
          </a:p>
        </p:txBody>
      </p:sp>
      <p:sp>
        <p:nvSpPr>
          <p:cNvPr id="118797" name="AutoShape 10"/>
          <p:cNvSpPr>
            <a:spLocks noChangeArrowheads="1"/>
          </p:cNvSpPr>
          <p:nvPr/>
        </p:nvSpPr>
        <p:spPr bwMode="auto">
          <a:xfrm>
            <a:off x="3573463" y="4445000"/>
            <a:ext cx="1746250" cy="820738"/>
          </a:xfrm>
          <a:prstGeom prst="wedgeRoundRectCallout">
            <a:avLst>
              <a:gd name="adj1" fmla="val -103000"/>
              <a:gd name="adj2" fmla="val -2350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118798" name="Text Box 11"/>
          <p:cNvSpPr txBox="1">
            <a:spLocks noChangeArrowheads="1"/>
          </p:cNvSpPr>
          <p:nvPr/>
        </p:nvSpPr>
        <p:spPr bwMode="auto">
          <a:xfrm>
            <a:off x="330200" y="4375150"/>
            <a:ext cx="2330450" cy="519113"/>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Reference</a:t>
            </a:r>
          </a:p>
        </p:txBody>
      </p:sp>
      <p:sp>
        <p:nvSpPr>
          <p:cNvPr id="434192" name="Text Box 16"/>
          <p:cNvSpPr txBox="1">
            <a:spLocks noChangeArrowheads="1"/>
          </p:cNvSpPr>
          <p:nvPr/>
        </p:nvSpPr>
        <p:spPr bwMode="auto">
          <a:xfrm>
            <a:off x="1093900" y="2813705"/>
            <a:ext cx="6181499" cy="523220"/>
          </a:xfrm>
          <a:prstGeom prst="rect">
            <a:avLst/>
          </a:prstGeom>
          <a:solidFill>
            <a:schemeClr val="tx1"/>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Can get reference &amp; stamp atomically</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3" name="Rectangle 2"/>
          <p:cNvSpPr>
            <a:spLocks noGrp="1" noChangeArrowheads="1"/>
          </p:cNvSpPr>
          <p:nvPr>
            <p:ph type="title"/>
          </p:nvPr>
        </p:nvSpPr>
        <p:spPr/>
        <p:txBody>
          <a:bodyPr/>
          <a:lstStyle/>
          <a:p>
            <a:r>
              <a:rPr lang="en-US" dirty="0"/>
              <a:t>Concurrent Stack</a:t>
            </a:r>
          </a:p>
        </p:txBody>
      </p:sp>
      <p:sp>
        <p:nvSpPr>
          <p:cNvPr id="119810" name="Footer Placeholder 1"/>
          <p:cNvSpPr>
            <a:spLocks noGrp="1"/>
          </p:cNvSpPr>
          <p:nvPr>
            <p:ph type="ftr" sz="quarter" idx="10"/>
          </p:nvPr>
        </p:nvSpPr>
        <p:spPr>
          <a:noFill/>
        </p:spPr>
        <p:txBody>
          <a:bodyPr/>
          <a:lstStyle/>
          <a:p>
            <a:r>
              <a:rPr lang="en-US" dirty="0"/>
              <a:t>Art of Multiprocessor Programming</a:t>
            </a:r>
          </a:p>
        </p:txBody>
      </p:sp>
      <p:sp>
        <p:nvSpPr>
          <p:cNvPr id="119811" name="Slide Number Placeholder 2"/>
          <p:cNvSpPr>
            <a:spLocks noGrp="1"/>
          </p:cNvSpPr>
          <p:nvPr>
            <p:ph type="sldNum" sz="quarter" idx="11"/>
          </p:nvPr>
        </p:nvSpPr>
        <p:spPr>
          <a:noFill/>
        </p:spPr>
        <p:txBody>
          <a:bodyPr/>
          <a:lstStyle/>
          <a:p>
            <a:fld id="{DB2C0D0B-70C0-44F1-9406-1854C77BA470}" type="slidenum">
              <a:rPr lang="x-none" smtClean="0">
                <a:solidFill>
                  <a:srgbClr val="FFFF00"/>
                </a:solidFill>
                <a:cs typeface="Arial" pitchFamily="34" charset="0"/>
              </a:rPr>
              <a:pPr/>
              <a:t>81</a:t>
            </a:fld>
            <a:endParaRPr lang="en-US" dirty="0">
              <a:solidFill>
                <a:srgbClr val="FFFF00"/>
              </a:solidFill>
              <a:cs typeface="Arial" pitchFamily="34" charset="0"/>
            </a:endParaRPr>
          </a:p>
        </p:txBody>
      </p:sp>
      <p:sp>
        <p:nvSpPr>
          <p:cNvPr id="11981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4DEFB25D-8E63-4960-9FBC-CAA40DF2D47D}" type="slidenum">
              <a:rPr lang="x-none" sz="1400">
                <a:solidFill>
                  <a:srgbClr val="FFFF00"/>
                </a:solidFill>
                <a:latin typeface="Arial" pitchFamily="34" charset="0"/>
                <a:cs typeface="Arial" pitchFamily="34" charset="0"/>
              </a:rPr>
              <a:pPr/>
              <a:t>81</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67D4FC89-6479-9276-6273-F2AF1B30138A}"/>
              </a:ext>
            </a:extLst>
          </p:cNvPr>
          <p:cNvSpPr txBox="1"/>
          <p:nvPr/>
        </p:nvSpPr>
        <p:spPr bwMode="auto">
          <a:xfrm>
            <a:off x="1611930" y="2553657"/>
            <a:ext cx="453169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Methods: </a:t>
            </a:r>
            <a:r>
              <a:rPr lang="en-US" sz="2800" dirty="0">
                <a:solidFill>
                  <a:schemeClr val="bg1"/>
                </a:solidFill>
                <a:latin typeface="Consolas" panose="020B0609020204030204" pitchFamily="49" charset="0"/>
                <a:cs typeface="Courier New" panose="02070309020205020404" pitchFamily="49" charset="0"/>
              </a:rPr>
              <a:t>push</a:t>
            </a:r>
            <a:r>
              <a:rPr lang="en-US" sz="2800" b="1" dirty="0">
                <a:solidFill>
                  <a:schemeClr val="bg1"/>
                </a:solidFill>
                <a:latin typeface="Consolas" panose="020B0609020204030204" pitchFamily="49" charset="0"/>
              </a:rPr>
              <a:t>(x)</a:t>
            </a:r>
            <a:r>
              <a:rPr lang="en-US" sz="2800" dirty="0">
                <a:solidFill>
                  <a:schemeClr val="bg1"/>
                </a:solidFill>
                <a:latin typeface="Consolas" panose="020B0609020204030204" pitchFamily="49" charset="0"/>
              </a:rPr>
              <a:t>, </a:t>
            </a:r>
            <a:r>
              <a:rPr lang="en-US" sz="2800" dirty="0">
                <a:solidFill>
                  <a:schemeClr val="bg1"/>
                </a:solidFill>
                <a:latin typeface="Consolas" panose="020B0609020204030204" pitchFamily="49" charset="0"/>
                <a:cs typeface="Courier New" panose="02070309020205020404" pitchFamily="49" charset="0"/>
              </a:rPr>
              <a:t>pop</a:t>
            </a:r>
            <a:r>
              <a:rPr lang="en-US" sz="2800" b="1" dirty="0">
                <a:solidFill>
                  <a:schemeClr val="bg1"/>
                </a:solidFill>
                <a:latin typeface="Consolas" panose="020B0609020204030204" pitchFamily="49" charset="0"/>
              </a:rPr>
              <a:t>()</a:t>
            </a:r>
          </a:p>
        </p:txBody>
      </p:sp>
      <p:sp>
        <p:nvSpPr>
          <p:cNvPr id="3" name="TextBox 2">
            <a:extLst>
              <a:ext uri="{FF2B5EF4-FFF2-40B4-BE49-F238E27FC236}">
                <a16:creationId xmlns:a16="http://schemas.microsoft.com/office/drawing/2014/main" id="{4E68905F-F690-B547-A859-C34496432A2C}"/>
              </a:ext>
            </a:extLst>
          </p:cNvPr>
          <p:cNvSpPr txBox="1"/>
          <p:nvPr/>
        </p:nvSpPr>
        <p:spPr bwMode="auto">
          <a:xfrm>
            <a:off x="1611930" y="4697750"/>
            <a:ext cx="208485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Lock-Free!</a:t>
            </a:r>
          </a:p>
        </p:txBody>
      </p:sp>
      <p:sp>
        <p:nvSpPr>
          <p:cNvPr id="4" name="TextBox 3">
            <a:extLst>
              <a:ext uri="{FF2B5EF4-FFF2-40B4-BE49-F238E27FC236}">
                <a16:creationId xmlns:a16="http://schemas.microsoft.com/office/drawing/2014/main" id="{B98C7D06-3C90-4D43-C529-DEDCF0AB9F96}"/>
              </a:ext>
            </a:extLst>
          </p:cNvPr>
          <p:cNvSpPr txBox="1"/>
          <p:nvPr/>
        </p:nvSpPr>
        <p:spPr bwMode="auto">
          <a:xfrm>
            <a:off x="1611930" y="3625704"/>
            <a:ext cx="4941270"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Last-in, First-out (LIFO) order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Footer Placeholder 1"/>
          <p:cNvSpPr>
            <a:spLocks noGrp="1"/>
          </p:cNvSpPr>
          <p:nvPr>
            <p:ph type="ftr" sz="quarter" idx="10"/>
          </p:nvPr>
        </p:nvSpPr>
        <p:spPr>
          <a:noFill/>
        </p:spPr>
        <p:txBody>
          <a:bodyPr/>
          <a:lstStyle/>
          <a:p>
            <a:r>
              <a:rPr lang="en-US" dirty="0"/>
              <a:t>Art of Multiprocessor Programming</a:t>
            </a:r>
          </a:p>
        </p:txBody>
      </p:sp>
      <p:sp>
        <p:nvSpPr>
          <p:cNvPr id="120835" name="Slide Number Placeholder 2"/>
          <p:cNvSpPr>
            <a:spLocks noGrp="1"/>
          </p:cNvSpPr>
          <p:nvPr>
            <p:ph type="sldNum" sz="quarter" idx="11"/>
          </p:nvPr>
        </p:nvSpPr>
        <p:spPr>
          <a:noFill/>
        </p:spPr>
        <p:txBody>
          <a:bodyPr/>
          <a:lstStyle/>
          <a:p>
            <a:fld id="{2BEB02EA-2238-4C56-AF6C-CDEAEB4EEF56}" type="slidenum">
              <a:rPr lang="x-none" smtClean="0">
                <a:cs typeface="Arial" pitchFamily="34" charset="0"/>
              </a:rPr>
              <a:pPr/>
              <a:t>82</a:t>
            </a:fld>
            <a:endParaRPr lang="en-US" dirty="0">
              <a:cs typeface="Arial" pitchFamily="34" charset="0"/>
            </a:endParaRPr>
          </a:p>
        </p:txBody>
      </p:sp>
      <p:sp>
        <p:nvSpPr>
          <p:cNvPr id="12083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4B244C24-ED9D-4946-B684-4AE36143C6C8}" type="slidenum">
              <a:rPr lang="x-none" sz="1400">
                <a:solidFill>
                  <a:schemeClr val="tx1"/>
                </a:solidFill>
                <a:latin typeface="Arial" pitchFamily="34" charset="0"/>
                <a:cs typeface="Arial" pitchFamily="34" charset="0"/>
              </a:rPr>
              <a:pPr/>
              <a:t>82</a:t>
            </a:fld>
            <a:endParaRPr lang="en-US" sz="1400" dirty="0">
              <a:solidFill>
                <a:schemeClr val="tx1"/>
              </a:solidFill>
              <a:latin typeface="Arial" pitchFamily="34" charset="0"/>
              <a:cs typeface="Arial" pitchFamily="34" charset="0"/>
            </a:endParaRPr>
          </a:p>
        </p:txBody>
      </p:sp>
      <p:sp>
        <p:nvSpPr>
          <p:cNvPr id="747522" name="AutoShape 2"/>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0838" name="Rectangle 3"/>
          <p:cNvSpPr>
            <a:spLocks noGrp="1" noChangeArrowheads="1"/>
          </p:cNvSpPr>
          <p:nvPr>
            <p:ph type="title" idx="4294967295"/>
          </p:nvPr>
        </p:nvSpPr>
        <p:spPr>
          <a:xfrm>
            <a:off x="685800" y="384175"/>
            <a:ext cx="7772400" cy="1143000"/>
          </a:xfrm>
        </p:spPr>
        <p:txBody>
          <a:bodyPr/>
          <a:lstStyle/>
          <a:p>
            <a:r>
              <a:rPr lang="en-US" dirty="0"/>
              <a:t>Empty Stack</a:t>
            </a:r>
          </a:p>
        </p:txBody>
      </p:sp>
      <p:sp>
        <p:nvSpPr>
          <p:cNvPr id="120839" name="Text Box 4"/>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120840" name="Line 9"/>
          <p:cNvSpPr>
            <a:spLocks noChangeShapeType="1"/>
          </p:cNvSpPr>
          <p:nvPr/>
        </p:nvSpPr>
        <p:spPr bwMode="auto">
          <a:xfrm>
            <a:off x="2513013" y="3062288"/>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747530" name="AutoShape 10"/>
          <p:cNvSpPr>
            <a:spLocks noChangeArrowheads="1"/>
          </p:cNvSpPr>
          <p:nvPr/>
        </p:nvSpPr>
        <p:spPr bwMode="auto">
          <a:xfrm>
            <a:off x="3952875" y="2747963"/>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0842" name="Line 11"/>
          <p:cNvSpPr>
            <a:spLocks noChangeShapeType="1"/>
          </p:cNvSpPr>
          <p:nvPr/>
        </p:nvSpPr>
        <p:spPr bwMode="auto">
          <a:xfrm>
            <a:off x="4441825" y="2747963"/>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20843" name="Line 12"/>
          <p:cNvSpPr>
            <a:spLocks noChangeShapeType="1"/>
          </p:cNvSpPr>
          <p:nvPr/>
        </p:nvSpPr>
        <p:spPr bwMode="auto">
          <a:xfrm>
            <a:off x="4441825" y="2747963"/>
            <a:ext cx="473075" cy="581025"/>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0844" name="Group 13"/>
          <p:cNvGrpSpPr>
            <a:grpSpLocks/>
          </p:cNvGrpSpPr>
          <p:nvPr/>
        </p:nvGrpSpPr>
        <p:grpSpPr bwMode="auto">
          <a:xfrm>
            <a:off x="4046538" y="2921000"/>
            <a:ext cx="304800" cy="304800"/>
            <a:chOff x="3894" y="2760"/>
            <a:chExt cx="192" cy="192"/>
          </a:xfrm>
        </p:grpSpPr>
        <p:sp>
          <p:nvSpPr>
            <p:cNvPr id="120845" name="Oval 14"/>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0846" name="Oval 15"/>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Courier New" pitchFamily="49" charset="0"/>
              </a:endParaRPr>
            </a:p>
          </p:txBody>
        </p:sp>
      </p:gr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ooter Placeholder 1"/>
          <p:cNvSpPr>
            <a:spLocks noGrp="1"/>
          </p:cNvSpPr>
          <p:nvPr>
            <p:ph type="ftr" sz="quarter" idx="10"/>
          </p:nvPr>
        </p:nvSpPr>
        <p:spPr>
          <a:noFill/>
        </p:spPr>
        <p:txBody>
          <a:bodyPr/>
          <a:lstStyle/>
          <a:p>
            <a:r>
              <a:rPr lang="en-US" dirty="0"/>
              <a:t>Art of Multiprocessor Programming</a:t>
            </a:r>
          </a:p>
        </p:txBody>
      </p:sp>
      <p:sp>
        <p:nvSpPr>
          <p:cNvPr id="121859" name="Slide Number Placeholder 2"/>
          <p:cNvSpPr>
            <a:spLocks noGrp="1"/>
          </p:cNvSpPr>
          <p:nvPr>
            <p:ph type="sldNum" sz="quarter" idx="11"/>
          </p:nvPr>
        </p:nvSpPr>
        <p:spPr>
          <a:noFill/>
        </p:spPr>
        <p:txBody>
          <a:bodyPr/>
          <a:lstStyle/>
          <a:p>
            <a:fld id="{4AB90BAC-2288-4A45-8EB5-0370ABC48C1E}" type="slidenum">
              <a:rPr lang="x-none" smtClean="0">
                <a:cs typeface="Arial" pitchFamily="34" charset="0"/>
              </a:rPr>
              <a:pPr/>
              <a:t>83</a:t>
            </a:fld>
            <a:endParaRPr lang="en-US" dirty="0">
              <a:cs typeface="Arial" pitchFamily="34" charset="0"/>
            </a:endParaRPr>
          </a:p>
        </p:txBody>
      </p:sp>
      <p:sp>
        <p:nvSpPr>
          <p:cNvPr id="1218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946CDE3-459A-4A65-A3BA-AE2F42EC4551}" type="slidenum">
              <a:rPr lang="x-none" sz="1400">
                <a:solidFill>
                  <a:schemeClr val="tx1"/>
                </a:solidFill>
                <a:latin typeface="Arial" pitchFamily="34" charset="0"/>
                <a:cs typeface="Arial" pitchFamily="34" charset="0"/>
              </a:rPr>
              <a:pPr/>
              <a:t>83</a:t>
            </a:fld>
            <a:endParaRPr lang="en-US" sz="1400" dirty="0">
              <a:solidFill>
                <a:schemeClr val="tx1"/>
              </a:solidFill>
              <a:latin typeface="Arial" pitchFamily="34" charset="0"/>
              <a:cs typeface="Arial" pitchFamily="34" charset="0"/>
            </a:endParaRPr>
          </a:p>
        </p:txBody>
      </p:sp>
      <p:sp>
        <p:nvSpPr>
          <p:cNvPr id="121861" name="Line 17"/>
          <p:cNvSpPr>
            <a:spLocks noChangeShapeType="1"/>
          </p:cNvSpPr>
          <p:nvPr/>
        </p:nvSpPr>
        <p:spPr bwMode="auto">
          <a:xfrm>
            <a:off x="2513013" y="3062288"/>
            <a:ext cx="1411287"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745490" name="AutoShape 18"/>
          <p:cNvSpPr>
            <a:spLocks noChangeArrowheads="1"/>
          </p:cNvSpPr>
          <p:nvPr/>
        </p:nvSpPr>
        <p:spPr bwMode="auto">
          <a:xfrm>
            <a:off x="3952875" y="2747963"/>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1863" name="Line 19"/>
          <p:cNvSpPr>
            <a:spLocks noChangeShapeType="1"/>
          </p:cNvSpPr>
          <p:nvPr/>
        </p:nvSpPr>
        <p:spPr bwMode="auto">
          <a:xfrm>
            <a:off x="4441825" y="2747963"/>
            <a:ext cx="0" cy="609600"/>
          </a:xfrm>
          <a:prstGeom prst="line">
            <a:avLst/>
          </a:prstGeom>
          <a:noFill/>
          <a:ln w="38100">
            <a:solidFill>
              <a:schemeClr val="tx1"/>
            </a:solidFill>
            <a:round/>
            <a:headEnd/>
            <a:tailEnd/>
          </a:ln>
        </p:spPr>
        <p:txBody>
          <a:bodyPr/>
          <a:lstStyle/>
          <a:p>
            <a:endParaRPr lang="en-US" dirty="0">
              <a:latin typeface="Arial" pitchFamily="34" charset="0"/>
            </a:endParaRPr>
          </a:p>
        </p:txBody>
      </p:sp>
      <p:sp>
        <p:nvSpPr>
          <p:cNvPr id="121864" name="Line 20"/>
          <p:cNvSpPr>
            <a:spLocks noChangeShapeType="1"/>
          </p:cNvSpPr>
          <p:nvPr/>
        </p:nvSpPr>
        <p:spPr bwMode="auto">
          <a:xfrm>
            <a:off x="4441825" y="2747963"/>
            <a:ext cx="473075" cy="581025"/>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1865" name="Group 21"/>
          <p:cNvGrpSpPr>
            <a:grpSpLocks/>
          </p:cNvGrpSpPr>
          <p:nvPr/>
        </p:nvGrpSpPr>
        <p:grpSpPr bwMode="auto">
          <a:xfrm>
            <a:off x="4046538" y="2921000"/>
            <a:ext cx="304800" cy="304800"/>
            <a:chOff x="3894" y="2760"/>
            <a:chExt cx="192" cy="192"/>
          </a:xfrm>
        </p:grpSpPr>
        <p:sp>
          <p:nvSpPr>
            <p:cNvPr id="121886" name="Oval 22"/>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1887" name="Oval 23"/>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Courier New" pitchFamily="49" charset="0"/>
              </a:endParaRPr>
            </a:p>
          </p:txBody>
        </p:sp>
      </p:grpSp>
      <p:sp>
        <p:nvSpPr>
          <p:cNvPr id="745474" name="AutoShape 2"/>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1867" name="Rectangle 3"/>
          <p:cNvSpPr>
            <a:spLocks noGrp="1" noChangeArrowheads="1"/>
          </p:cNvSpPr>
          <p:nvPr>
            <p:ph type="title" idx="4294967295"/>
          </p:nvPr>
        </p:nvSpPr>
        <p:spPr>
          <a:xfrm>
            <a:off x="685800" y="384175"/>
            <a:ext cx="7772400" cy="1143000"/>
          </a:xfrm>
        </p:spPr>
        <p:txBody>
          <a:bodyPr/>
          <a:lstStyle/>
          <a:p>
            <a:r>
              <a:rPr lang="en-US" dirty="0"/>
              <a:t>Push</a:t>
            </a:r>
          </a:p>
        </p:txBody>
      </p:sp>
      <p:sp>
        <p:nvSpPr>
          <p:cNvPr id="121868" name="Text Box 4"/>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45477" name="AutoShape 5"/>
          <p:cNvSpPr>
            <a:spLocks noChangeArrowheads="1"/>
          </p:cNvSpPr>
          <p:nvPr/>
        </p:nvSpPr>
        <p:spPr bwMode="auto">
          <a:xfrm>
            <a:off x="3144838" y="4100513"/>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1870" name="Line 6"/>
          <p:cNvSpPr>
            <a:spLocks noChangeShapeType="1"/>
          </p:cNvSpPr>
          <p:nvPr/>
        </p:nvSpPr>
        <p:spPr bwMode="auto">
          <a:xfrm>
            <a:off x="3633788" y="4100513"/>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1871" name="Group 8"/>
          <p:cNvGrpSpPr>
            <a:grpSpLocks/>
          </p:cNvGrpSpPr>
          <p:nvPr/>
        </p:nvGrpSpPr>
        <p:grpSpPr bwMode="auto">
          <a:xfrm>
            <a:off x="3238500" y="4273550"/>
            <a:ext cx="304800" cy="304800"/>
            <a:chOff x="3894" y="2760"/>
            <a:chExt cx="192" cy="192"/>
          </a:xfrm>
        </p:grpSpPr>
        <p:sp>
          <p:nvSpPr>
            <p:cNvPr id="121884" name="Oval 9"/>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1885" name="Oval 10"/>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1872" name="Freeform 24"/>
          <p:cNvSpPr>
            <a:spLocks/>
          </p:cNvSpPr>
          <p:nvPr/>
        </p:nvSpPr>
        <p:spPr bwMode="auto">
          <a:xfrm>
            <a:off x="3240088" y="3221038"/>
            <a:ext cx="1397000" cy="1209675"/>
          </a:xfrm>
          <a:custGeom>
            <a:avLst/>
            <a:gdLst>
              <a:gd name="T0" fmla="*/ 2147483647 w 880"/>
              <a:gd name="T1" fmla="*/ 2147483647 h 762"/>
              <a:gd name="T2" fmla="*/ 2147483647 w 880"/>
              <a:gd name="T3" fmla="*/ 2147483647 h 762"/>
              <a:gd name="T4" fmla="*/ 2147483647 w 880"/>
              <a:gd name="T5" fmla="*/ 2147483647 h 762"/>
              <a:gd name="T6" fmla="*/ 2147483647 w 880"/>
              <a:gd name="T7" fmla="*/ 0 h 762"/>
              <a:gd name="T8" fmla="*/ 0 60000 65536"/>
              <a:gd name="T9" fmla="*/ 0 60000 65536"/>
              <a:gd name="T10" fmla="*/ 0 60000 65536"/>
              <a:gd name="T11" fmla="*/ 0 60000 65536"/>
              <a:gd name="T12" fmla="*/ 0 w 880"/>
              <a:gd name="T13" fmla="*/ 0 h 762"/>
              <a:gd name="T14" fmla="*/ 880 w 880"/>
              <a:gd name="T15" fmla="*/ 762 h 762"/>
            </a:gdLst>
            <a:ahLst/>
            <a:cxnLst>
              <a:cxn ang="T8">
                <a:pos x="T0" y="T1"/>
              </a:cxn>
              <a:cxn ang="T9">
                <a:pos x="T2" y="T3"/>
              </a:cxn>
              <a:cxn ang="T10">
                <a:pos x="T4" y="T5"/>
              </a:cxn>
              <a:cxn ang="T11">
                <a:pos x="T6" y="T7"/>
              </a:cxn>
            </a:cxnLst>
            <a:rect l="T12" t="T13" r="T14" b="T15"/>
            <a:pathLst>
              <a:path w="880" h="762">
                <a:moveTo>
                  <a:pt x="369" y="762"/>
                </a:moveTo>
                <a:cubicBezTo>
                  <a:pt x="624" y="690"/>
                  <a:pt x="880" y="618"/>
                  <a:pt x="830" y="532"/>
                </a:cubicBezTo>
                <a:cubicBezTo>
                  <a:pt x="780" y="446"/>
                  <a:pt x="136" y="337"/>
                  <a:pt x="68" y="248"/>
                </a:cubicBezTo>
                <a:cubicBezTo>
                  <a:pt x="0" y="159"/>
                  <a:pt x="211" y="79"/>
                  <a:pt x="423" y="0"/>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121873" name="AutoShape 35"/>
          <p:cNvSpPr>
            <a:spLocks noChangeArrowheads="1"/>
          </p:cNvSpPr>
          <p:nvPr/>
        </p:nvSpPr>
        <p:spPr bwMode="auto">
          <a:xfrm flipH="1">
            <a:off x="2917825" y="3978275"/>
            <a:ext cx="1279525" cy="903288"/>
          </a:xfrm>
          <a:prstGeom prst="wedgeRoundRectCallout">
            <a:avLst>
              <a:gd name="adj1" fmla="val -108315"/>
              <a:gd name="adj2" fmla="val 42440"/>
              <a:gd name="adj3" fmla="val 16667"/>
            </a:avLst>
          </a:prstGeom>
          <a:noFill/>
          <a:ln w="38100" algn="ctr">
            <a:solidFill>
              <a:srgbClr val="FF7C80"/>
            </a:solidFill>
            <a:miter lim="800000"/>
            <a:headEnd/>
            <a:tailEnd/>
          </a:ln>
        </p:spPr>
        <p:txBody>
          <a:bodyPr/>
          <a:lstStyle/>
          <a:p>
            <a:pPr algn="ctr"/>
            <a:endParaRPr lang="en-US" sz="2800" dirty="0">
              <a:latin typeface="Arial" pitchFamily="34" charset="0"/>
              <a:cs typeface="Courier New" pitchFamily="49" charset="0"/>
            </a:endParaRPr>
          </a:p>
        </p:txBody>
      </p:sp>
      <p:grpSp>
        <p:nvGrpSpPr>
          <p:cNvPr id="121874" name="Group 36"/>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121875" name="Freeform 3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1876" name="Freeform 3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1877" name="Freeform 39"/>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1878" name="Freeform 4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21879" name="Freeform 4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21880" name="Freeform 4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21881" name="Freeform 43"/>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1882" name="Freeform 44"/>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1883" name="Freeform 45"/>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Footer Placeholder 1"/>
          <p:cNvSpPr>
            <a:spLocks noGrp="1"/>
          </p:cNvSpPr>
          <p:nvPr>
            <p:ph type="ftr" sz="quarter" idx="10"/>
          </p:nvPr>
        </p:nvSpPr>
        <p:spPr>
          <a:noFill/>
        </p:spPr>
        <p:txBody>
          <a:bodyPr/>
          <a:lstStyle/>
          <a:p>
            <a:r>
              <a:rPr lang="en-US" dirty="0"/>
              <a:t>Art of Multiprocessor Programming</a:t>
            </a:r>
          </a:p>
        </p:txBody>
      </p:sp>
      <p:sp>
        <p:nvSpPr>
          <p:cNvPr id="122883" name="Slide Number Placeholder 2"/>
          <p:cNvSpPr>
            <a:spLocks noGrp="1"/>
          </p:cNvSpPr>
          <p:nvPr>
            <p:ph type="sldNum" sz="quarter" idx="11"/>
          </p:nvPr>
        </p:nvSpPr>
        <p:spPr>
          <a:noFill/>
        </p:spPr>
        <p:txBody>
          <a:bodyPr/>
          <a:lstStyle/>
          <a:p>
            <a:fld id="{AE82D429-2B43-4BB5-9637-3B5F2108DC15}" type="slidenum">
              <a:rPr lang="x-none" smtClean="0">
                <a:cs typeface="Arial" pitchFamily="34" charset="0"/>
              </a:rPr>
              <a:pPr/>
              <a:t>84</a:t>
            </a:fld>
            <a:endParaRPr lang="en-US" dirty="0">
              <a:cs typeface="Arial" pitchFamily="34" charset="0"/>
            </a:endParaRPr>
          </a:p>
        </p:txBody>
      </p:sp>
      <p:sp>
        <p:nvSpPr>
          <p:cNvPr id="12288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42EB0EA1-41FB-4E4E-B3C7-19D2F1C7EB3A}" type="slidenum">
              <a:rPr lang="x-none" sz="1400">
                <a:solidFill>
                  <a:schemeClr val="tx1"/>
                </a:solidFill>
                <a:latin typeface="Arial" pitchFamily="34" charset="0"/>
                <a:cs typeface="Arial" pitchFamily="34" charset="0"/>
              </a:rPr>
              <a:pPr/>
              <a:t>84</a:t>
            </a:fld>
            <a:endParaRPr lang="en-US" sz="1400" dirty="0">
              <a:solidFill>
                <a:schemeClr val="tx1"/>
              </a:solidFill>
              <a:latin typeface="Arial" pitchFamily="34" charset="0"/>
              <a:cs typeface="Arial" pitchFamily="34" charset="0"/>
            </a:endParaRPr>
          </a:p>
        </p:txBody>
      </p:sp>
      <p:sp>
        <p:nvSpPr>
          <p:cNvPr id="751619" name="AutoShape 3"/>
          <p:cNvSpPr>
            <a:spLocks noChangeArrowheads="1"/>
          </p:cNvSpPr>
          <p:nvPr/>
        </p:nvSpPr>
        <p:spPr bwMode="auto">
          <a:xfrm>
            <a:off x="3952875" y="2747963"/>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22886" name="Line 4"/>
          <p:cNvSpPr>
            <a:spLocks noChangeShapeType="1"/>
          </p:cNvSpPr>
          <p:nvPr/>
        </p:nvSpPr>
        <p:spPr bwMode="auto">
          <a:xfrm>
            <a:off x="4441825" y="2747963"/>
            <a:ext cx="0"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122887" name="Line 5"/>
          <p:cNvSpPr>
            <a:spLocks noChangeShapeType="1"/>
          </p:cNvSpPr>
          <p:nvPr/>
        </p:nvSpPr>
        <p:spPr bwMode="auto">
          <a:xfrm>
            <a:off x="4441825" y="2747963"/>
            <a:ext cx="473075" cy="581025"/>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22888" name="Group 6"/>
          <p:cNvGrpSpPr>
            <a:grpSpLocks/>
          </p:cNvGrpSpPr>
          <p:nvPr/>
        </p:nvGrpSpPr>
        <p:grpSpPr bwMode="auto">
          <a:xfrm>
            <a:off x="4046538" y="2921000"/>
            <a:ext cx="304800" cy="304800"/>
            <a:chOff x="3894" y="2760"/>
            <a:chExt cx="192" cy="192"/>
          </a:xfrm>
        </p:grpSpPr>
        <p:sp>
          <p:nvSpPr>
            <p:cNvPr id="122910" name="Oval 7"/>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2911" name="Oval 8"/>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751625" name="AutoShape 9"/>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22890" name="Rectangle 10"/>
          <p:cNvSpPr>
            <a:spLocks noGrp="1" noChangeArrowheads="1"/>
          </p:cNvSpPr>
          <p:nvPr>
            <p:ph type="title" idx="4294967295"/>
          </p:nvPr>
        </p:nvSpPr>
        <p:spPr>
          <a:xfrm>
            <a:off x="685800" y="384175"/>
            <a:ext cx="7772400" cy="1143000"/>
          </a:xfrm>
        </p:spPr>
        <p:txBody>
          <a:bodyPr/>
          <a:lstStyle/>
          <a:p>
            <a:r>
              <a:rPr lang="en-US" dirty="0"/>
              <a:t>Push</a:t>
            </a:r>
          </a:p>
        </p:txBody>
      </p:sp>
      <p:sp>
        <p:nvSpPr>
          <p:cNvPr id="122891" name="Text Box 11"/>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51628" name="AutoShape 12"/>
          <p:cNvSpPr>
            <a:spLocks noChangeArrowheads="1"/>
          </p:cNvSpPr>
          <p:nvPr/>
        </p:nvSpPr>
        <p:spPr bwMode="auto">
          <a:xfrm>
            <a:off x="3144838" y="4100513"/>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22893" name="Line 13"/>
          <p:cNvSpPr>
            <a:spLocks noChangeShapeType="1"/>
          </p:cNvSpPr>
          <p:nvPr/>
        </p:nvSpPr>
        <p:spPr bwMode="auto">
          <a:xfrm>
            <a:off x="3633788" y="4100513"/>
            <a:ext cx="0" cy="609600"/>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22894" name="Group 14"/>
          <p:cNvGrpSpPr>
            <a:grpSpLocks/>
          </p:cNvGrpSpPr>
          <p:nvPr/>
        </p:nvGrpSpPr>
        <p:grpSpPr bwMode="auto">
          <a:xfrm>
            <a:off x="3238500" y="4273550"/>
            <a:ext cx="304800" cy="304800"/>
            <a:chOff x="3894" y="2760"/>
            <a:chExt cx="192" cy="192"/>
          </a:xfrm>
        </p:grpSpPr>
        <p:sp>
          <p:nvSpPr>
            <p:cNvPr id="122908" name="Oval 15"/>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22909" name="Oval 16"/>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22895" name="Freeform 18"/>
          <p:cNvSpPr>
            <a:spLocks/>
          </p:cNvSpPr>
          <p:nvPr/>
        </p:nvSpPr>
        <p:spPr bwMode="auto">
          <a:xfrm>
            <a:off x="3240088" y="3221038"/>
            <a:ext cx="1397000" cy="1209675"/>
          </a:xfrm>
          <a:custGeom>
            <a:avLst/>
            <a:gdLst>
              <a:gd name="T0" fmla="*/ 2147483647 w 880"/>
              <a:gd name="T1" fmla="*/ 2147483647 h 762"/>
              <a:gd name="T2" fmla="*/ 2147483647 w 880"/>
              <a:gd name="T3" fmla="*/ 2147483647 h 762"/>
              <a:gd name="T4" fmla="*/ 2147483647 w 880"/>
              <a:gd name="T5" fmla="*/ 2147483647 h 762"/>
              <a:gd name="T6" fmla="*/ 2147483647 w 880"/>
              <a:gd name="T7" fmla="*/ 0 h 762"/>
              <a:gd name="T8" fmla="*/ 0 60000 65536"/>
              <a:gd name="T9" fmla="*/ 0 60000 65536"/>
              <a:gd name="T10" fmla="*/ 0 60000 65536"/>
              <a:gd name="T11" fmla="*/ 0 60000 65536"/>
              <a:gd name="T12" fmla="*/ 0 w 880"/>
              <a:gd name="T13" fmla="*/ 0 h 762"/>
              <a:gd name="T14" fmla="*/ 880 w 880"/>
              <a:gd name="T15" fmla="*/ 762 h 762"/>
            </a:gdLst>
            <a:ahLst/>
            <a:cxnLst>
              <a:cxn ang="T8">
                <a:pos x="T0" y="T1"/>
              </a:cxn>
              <a:cxn ang="T9">
                <a:pos x="T2" y="T3"/>
              </a:cxn>
              <a:cxn ang="T10">
                <a:pos x="T4" y="T5"/>
              </a:cxn>
              <a:cxn ang="T11">
                <a:pos x="T6" y="T7"/>
              </a:cxn>
            </a:cxnLst>
            <a:rect l="T12" t="T13" r="T14" b="T15"/>
            <a:pathLst>
              <a:path w="880" h="762">
                <a:moveTo>
                  <a:pt x="369" y="762"/>
                </a:moveTo>
                <a:cubicBezTo>
                  <a:pt x="624" y="690"/>
                  <a:pt x="880" y="618"/>
                  <a:pt x="830" y="532"/>
                </a:cubicBezTo>
                <a:cubicBezTo>
                  <a:pt x="780" y="446"/>
                  <a:pt x="136" y="337"/>
                  <a:pt x="68" y="248"/>
                </a:cubicBezTo>
                <a:cubicBezTo>
                  <a:pt x="0" y="159"/>
                  <a:pt x="211" y="79"/>
                  <a:pt x="423" y="0"/>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22896" name="Freeform 20"/>
          <p:cNvSpPr>
            <a:spLocks/>
          </p:cNvSpPr>
          <p:nvPr/>
        </p:nvSpPr>
        <p:spPr bwMode="auto">
          <a:xfrm>
            <a:off x="2306638" y="3263900"/>
            <a:ext cx="803275" cy="1154113"/>
          </a:xfrm>
          <a:custGeom>
            <a:avLst/>
            <a:gdLst>
              <a:gd name="T0" fmla="*/ 2147483647 w 452"/>
              <a:gd name="T1" fmla="*/ 0 h 691"/>
              <a:gd name="T2" fmla="*/ 2147483647 w 452"/>
              <a:gd name="T3" fmla="*/ 2147483647 h 691"/>
              <a:gd name="T4" fmla="*/ 2147483647 w 452"/>
              <a:gd name="T5" fmla="*/ 2147483647 h 691"/>
              <a:gd name="T6" fmla="*/ 0 60000 65536"/>
              <a:gd name="T7" fmla="*/ 0 60000 65536"/>
              <a:gd name="T8" fmla="*/ 0 60000 65536"/>
              <a:gd name="T9" fmla="*/ 0 w 452"/>
              <a:gd name="T10" fmla="*/ 0 h 691"/>
              <a:gd name="T11" fmla="*/ 452 w 452"/>
              <a:gd name="T12" fmla="*/ 691 h 691"/>
            </a:gdLst>
            <a:ahLst/>
            <a:cxnLst>
              <a:cxn ang="T6">
                <a:pos x="T0" y="T1"/>
              </a:cxn>
              <a:cxn ang="T7">
                <a:pos x="T2" y="T3"/>
              </a:cxn>
              <a:cxn ang="T8">
                <a:pos x="T4" y="T5"/>
              </a:cxn>
            </a:cxnLst>
            <a:rect l="T9" t="T10" r="T11" b="T12"/>
            <a:pathLst>
              <a:path w="452" h="691">
                <a:moveTo>
                  <a:pt x="80" y="0"/>
                </a:moveTo>
                <a:cubicBezTo>
                  <a:pt x="40" y="221"/>
                  <a:pt x="0" y="443"/>
                  <a:pt x="62" y="558"/>
                </a:cubicBezTo>
                <a:cubicBezTo>
                  <a:pt x="124" y="673"/>
                  <a:pt x="288" y="682"/>
                  <a:pt x="452" y="691"/>
                </a:cubicBezTo>
              </a:path>
            </a:pathLst>
          </a:cu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22897" name="AutoShape 17"/>
          <p:cNvSpPr>
            <a:spLocks noChangeArrowheads="1"/>
          </p:cNvSpPr>
          <p:nvPr/>
        </p:nvSpPr>
        <p:spPr bwMode="auto">
          <a:xfrm>
            <a:off x="1652588" y="2482850"/>
            <a:ext cx="1492250" cy="1325563"/>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grpSp>
        <p:nvGrpSpPr>
          <p:cNvPr id="2" name="Group 36">
            <a:extLst>
              <a:ext uri="{FF2B5EF4-FFF2-40B4-BE49-F238E27FC236}">
                <a16:creationId xmlns:a16="http://schemas.microsoft.com/office/drawing/2014/main" id="{D78DF773-B960-6391-86F9-06A75698FA27}"/>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67943A4B-4DB0-29A7-2F0B-B8A3479A275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B5DA261A-6B45-2D92-F041-70B0E0E3CC37}"/>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85755179-D9C5-483E-2959-FEA89B0AB39E}"/>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96FF8A4E-571F-8AFD-7169-8E076961930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4F50BB9F-00CE-7666-9206-93FAFA2F426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5EA35F3B-D17A-A08C-79E5-7CF7F20105D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D6B43C4C-659D-8059-5E62-50993514B57C}"/>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8FC158C3-3004-8C0F-4986-2B39654AB583}"/>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BDB39879-CCE9-7E64-A53D-E8A117D2381F}"/>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Footer Placeholder 1"/>
          <p:cNvSpPr>
            <a:spLocks noGrp="1"/>
          </p:cNvSpPr>
          <p:nvPr>
            <p:ph type="ftr" sz="quarter" idx="10"/>
          </p:nvPr>
        </p:nvSpPr>
        <p:spPr>
          <a:noFill/>
        </p:spPr>
        <p:txBody>
          <a:bodyPr/>
          <a:lstStyle/>
          <a:p>
            <a:r>
              <a:rPr lang="en-US" dirty="0"/>
              <a:t>Art of Multiprocessor Programming</a:t>
            </a:r>
          </a:p>
        </p:txBody>
      </p:sp>
      <p:sp>
        <p:nvSpPr>
          <p:cNvPr id="123907" name="Slide Number Placeholder 2"/>
          <p:cNvSpPr>
            <a:spLocks noGrp="1"/>
          </p:cNvSpPr>
          <p:nvPr>
            <p:ph type="sldNum" sz="quarter" idx="11"/>
          </p:nvPr>
        </p:nvSpPr>
        <p:spPr>
          <a:noFill/>
        </p:spPr>
        <p:txBody>
          <a:bodyPr/>
          <a:lstStyle/>
          <a:p>
            <a:fld id="{3784907B-0E53-41BB-929A-FCCC54FD968C}" type="slidenum">
              <a:rPr lang="x-none" smtClean="0">
                <a:cs typeface="Arial" pitchFamily="34" charset="0"/>
              </a:rPr>
              <a:pPr/>
              <a:t>85</a:t>
            </a:fld>
            <a:endParaRPr lang="en-US" dirty="0">
              <a:cs typeface="Arial" pitchFamily="34" charset="0"/>
            </a:endParaRPr>
          </a:p>
        </p:txBody>
      </p:sp>
      <p:sp>
        <p:nvSpPr>
          <p:cNvPr id="12390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031D80F4-2C14-4D4B-94F1-C043B892975E}" type="slidenum">
              <a:rPr lang="x-none" sz="1400">
                <a:solidFill>
                  <a:schemeClr val="tx1"/>
                </a:solidFill>
                <a:latin typeface="Arial" pitchFamily="34" charset="0"/>
                <a:cs typeface="Arial" pitchFamily="34" charset="0"/>
              </a:rPr>
              <a:pPr/>
              <a:t>85</a:t>
            </a:fld>
            <a:endParaRPr lang="en-US" sz="1400" dirty="0">
              <a:solidFill>
                <a:schemeClr val="tx1"/>
              </a:solidFill>
              <a:latin typeface="Arial" pitchFamily="34" charset="0"/>
              <a:cs typeface="Arial" pitchFamily="34" charset="0"/>
            </a:endParaRPr>
          </a:p>
        </p:txBody>
      </p:sp>
      <p:sp>
        <p:nvSpPr>
          <p:cNvPr id="772098" name="AutoShape 2"/>
          <p:cNvSpPr>
            <a:spLocks noChangeArrowheads="1"/>
          </p:cNvSpPr>
          <p:nvPr/>
        </p:nvSpPr>
        <p:spPr bwMode="auto">
          <a:xfrm>
            <a:off x="3952875" y="2747963"/>
            <a:ext cx="976313"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3910" name="Line 3"/>
          <p:cNvSpPr>
            <a:spLocks noChangeShapeType="1"/>
          </p:cNvSpPr>
          <p:nvPr/>
        </p:nvSpPr>
        <p:spPr bwMode="auto">
          <a:xfrm>
            <a:off x="4441825" y="2747963"/>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sp>
        <p:nvSpPr>
          <p:cNvPr id="123911" name="Line 4"/>
          <p:cNvSpPr>
            <a:spLocks noChangeShapeType="1"/>
          </p:cNvSpPr>
          <p:nvPr/>
        </p:nvSpPr>
        <p:spPr bwMode="auto">
          <a:xfrm>
            <a:off x="4441825" y="2747963"/>
            <a:ext cx="473075" cy="581025"/>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3912" name="Group 5"/>
          <p:cNvGrpSpPr>
            <a:grpSpLocks/>
          </p:cNvGrpSpPr>
          <p:nvPr/>
        </p:nvGrpSpPr>
        <p:grpSpPr bwMode="auto">
          <a:xfrm>
            <a:off x="4046538" y="2921000"/>
            <a:ext cx="304800" cy="304800"/>
            <a:chOff x="3894" y="2760"/>
            <a:chExt cx="192" cy="192"/>
          </a:xfrm>
          <a:effectLst/>
        </p:grpSpPr>
        <p:sp>
          <p:nvSpPr>
            <p:cNvPr id="123933"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3934" name="Oval 7"/>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Courier New" pitchFamily="49" charset="0"/>
              </a:endParaRPr>
            </a:p>
          </p:txBody>
        </p:sp>
      </p:grpSp>
      <p:sp>
        <p:nvSpPr>
          <p:cNvPr id="772104"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3914" name="Rectangle 9"/>
          <p:cNvSpPr>
            <a:spLocks noGrp="1" noChangeArrowheads="1"/>
          </p:cNvSpPr>
          <p:nvPr>
            <p:ph type="title" idx="4294967295"/>
          </p:nvPr>
        </p:nvSpPr>
        <p:spPr>
          <a:xfrm>
            <a:off x="685800" y="384175"/>
            <a:ext cx="7772400" cy="1143000"/>
          </a:xfrm>
        </p:spPr>
        <p:txBody>
          <a:bodyPr/>
          <a:lstStyle/>
          <a:p>
            <a:r>
              <a:rPr lang="en-US" dirty="0"/>
              <a:t>Push</a:t>
            </a:r>
          </a:p>
        </p:txBody>
      </p:sp>
      <p:sp>
        <p:nvSpPr>
          <p:cNvPr id="123915" name="Text Box 10"/>
          <p:cNvSpPr txBox="1">
            <a:spLocks noChangeArrowheads="1"/>
          </p:cNvSpPr>
          <p:nvPr/>
        </p:nvSpPr>
        <p:spPr bwMode="auto">
          <a:xfrm>
            <a:off x="1812925" y="2878138"/>
            <a:ext cx="585788" cy="366712"/>
          </a:xfrm>
          <a:prstGeom prst="rect">
            <a:avLst/>
          </a:prstGeom>
          <a:noFill/>
          <a:ln w="38100" algn="ctr">
            <a:noFill/>
            <a:miter lim="800000"/>
            <a:headEnd/>
            <a:tailEnd/>
          </a:ln>
          <a:effectLst/>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72107" name="AutoShape 11"/>
          <p:cNvSpPr>
            <a:spLocks noChangeArrowheads="1"/>
          </p:cNvSpPr>
          <p:nvPr/>
        </p:nvSpPr>
        <p:spPr bwMode="auto">
          <a:xfrm>
            <a:off x="3144838" y="4100513"/>
            <a:ext cx="976312"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3917" name="Line 12"/>
          <p:cNvSpPr>
            <a:spLocks noChangeShapeType="1"/>
          </p:cNvSpPr>
          <p:nvPr/>
        </p:nvSpPr>
        <p:spPr bwMode="auto">
          <a:xfrm>
            <a:off x="3633788" y="4100513"/>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3918" name="Group 13"/>
          <p:cNvGrpSpPr>
            <a:grpSpLocks/>
          </p:cNvGrpSpPr>
          <p:nvPr/>
        </p:nvGrpSpPr>
        <p:grpSpPr bwMode="auto">
          <a:xfrm>
            <a:off x="3238500" y="4273550"/>
            <a:ext cx="304800" cy="304800"/>
            <a:chOff x="3894" y="2760"/>
            <a:chExt cx="192" cy="192"/>
          </a:xfrm>
          <a:effectLst/>
        </p:grpSpPr>
        <p:sp>
          <p:nvSpPr>
            <p:cNvPr id="123931"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3932"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3919" name="Freeform 16"/>
          <p:cNvSpPr>
            <a:spLocks/>
          </p:cNvSpPr>
          <p:nvPr/>
        </p:nvSpPr>
        <p:spPr bwMode="auto">
          <a:xfrm>
            <a:off x="3240088" y="3221038"/>
            <a:ext cx="1397000" cy="1209675"/>
          </a:xfrm>
          <a:custGeom>
            <a:avLst/>
            <a:gdLst>
              <a:gd name="T0" fmla="*/ 2147483647 w 880"/>
              <a:gd name="T1" fmla="*/ 2147483647 h 762"/>
              <a:gd name="T2" fmla="*/ 2147483647 w 880"/>
              <a:gd name="T3" fmla="*/ 2147483647 h 762"/>
              <a:gd name="T4" fmla="*/ 2147483647 w 880"/>
              <a:gd name="T5" fmla="*/ 2147483647 h 762"/>
              <a:gd name="T6" fmla="*/ 2147483647 w 880"/>
              <a:gd name="T7" fmla="*/ 0 h 762"/>
              <a:gd name="T8" fmla="*/ 0 60000 65536"/>
              <a:gd name="T9" fmla="*/ 0 60000 65536"/>
              <a:gd name="T10" fmla="*/ 0 60000 65536"/>
              <a:gd name="T11" fmla="*/ 0 60000 65536"/>
              <a:gd name="T12" fmla="*/ 0 w 880"/>
              <a:gd name="T13" fmla="*/ 0 h 762"/>
              <a:gd name="T14" fmla="*/ 880 w 880"/>
              <a:gd name="T15" fmla="*/ 762 h 762"/>
            </a:gdLst>
            <a:ahLst/>
            <a:cxnLst>
              <a:cxn ang="T8">
                <a:pos x="T0" y="T1"/>
              </a:cxn>
              <a:cxn ang="T9">
                <a:pos x="T2" y="T3"/>
              </a:cxn>
              <a:cxn ang="T10">
                <a:pos x="T4" y="T5"/>
              </a:cxn>
              <a:cxn ang="T11">
                <a:pos x="T6" y="T7"/>
              </a:cxn>
            </a:cxnLst>
            <a:rect l="T12" t="T13" r="T14" b="T15"/>
            <a:pathLst>
              <a:path w="880" h="762">
                <a:moveTo>
                  <a:pt x="369" y="762"/>
                </a:moveTo>
                <a:cubicBezTo>
                  <a:pt x="624" y="690"/>
                  <a:pt x="880" y="618"/>
                  <a:pt x="830" y="532"/>
                </a:cubicBezTo>
                <a:cubicBezTo>
                  <a:pt x="780" y="446"/>
                  <a:pt x="136" y="337"/>
                  <a:pt x="68" y="248"/>
                </a:cubicBezTo>
                <a:cubicBezTo>
                  <a:pt x="0" y="159"/>
                  <a:pt x="211" y="79"/>
                  <a:pt x="423" y="0"/>
                </a:cubicBezTo>
              </a:path>
            </a:pathLst>
          </a:custGeom>
          <a:noFill/>
          <a:ln w="76200">
            <a:solidFill>
              <a:schemeClr val="bg1"/>
            </a:solidFill>
            <a:round/>
            <a:headEnd/>
            <a:tailEnd type="triangle" w="med" len="med"/>
          </a:ln>
          <a:effectLst/>
        </p:spPr>
        <p:txBody>
          <a:bodyPr/>
          <a:lstStyle/>
          <a:p>
            <a:endParaRPr lang="en-US" dirty="0">
              <a:latin typeface="Arial" pitchFamily="34" charset="0"/>
            </a:endParaRPr>
          </a:p>
        </p:txBody>
      </p:sp>
      <p:sp>
        <p:nvSpPr>
          <p:cNvPr id="123920" name="Freeform 17"/>
          <p:cNvSpPr>
            <a:spLocks/>
          </p:cNvSpPr>
          <p:nvPr/>
        </p:nvSpPr>
        <p:spPr bwMode="auto">
          <a:xfrm>
            <a:off x="2306638" y="3263900"/>
            <a:ext cx="803275" cy="1154113"/>
          </a:xfrm>
          <a:custGeom>
            <a:avLst/>
            <a:gdLst>
              <a:gd name="T0" fmla="*/ 2147483647 w 452"/>
              <a:gd name="T1" fmla="*/ 0 h 691"/>
              <a:gd name="T2" fmla="*/ 2147483647 w 452"/>
              <a:gd name="T3" fmla="*/ 2147483647 h 691"/>
              <a:gd name="T4" fmla="*/ 2147483647 w 452"/>
              <a:gd name="T5" fmla="*/ 2147483647 h 691"/>
              <a:gd name="T6" fmla="*/ 0 60000 65536"/>
              <a:gd name="T7" fmla="*/ 0 60000 65536"/>
              <a:gd name="T8" fmla="*/ 0 60000 65536"/>
              <a:gd name="T9" fmla="*/ 0 w 452"/>
              <a:gd name="T10" fmla="*/ 0 h 691"/>
              <a:gd name="T11" fmla="*/ 452 w 452"/>
              <a:gd name="T12" fmla="*/ 691 h 691"/>
            </a:gdLst>
            <a:ahLst/>
            <a:cxnLst>
              <a:cxn ang="T6">
                <a:pos x="T0" y="T1"/>
              </a:cxn>
              <a:cxn ang="T7">
                <a:pos x="T2" y="T3"/>
              </a:cxn>
              <a:cxn ang="T8">
                <a:pos x="T4" y="T5"/>
              </a:cxn>
            </a:cxnLst>
            <a:rect l="T9" t="T10" r="T11" b="T12"/>
            <a:pathLst>
              <a:path w="452" h="691">
                <a:moveTo>
                  <a:pt x="80" y="0"/>
                </a:moveTo>
                <a:cubicBezTo>
                  <a:pt x="40" y="221"/>
                  <a:pt x="0" y="443"/>
                  <a:pt x="62" y="558"/>
                </a:cubicBezTo>
                <a:cubicBezTo>
                  <a:pt x="124" y="673"/>
                  <a:pt x="288" y="682"/>
                  <a:pt x="452" y="691"/>
                </a:cubicBezTo>
              </a:path>
            </a:pathLst>
          </a:custGeom>
          <a:noFill/>
          <a:ln w="76200">
            <a:solidFill>
              <a:schemeClr val="bg1"/>
            </a:solidFill>
            <a:round/>
            <a:headEnd/>
            <a:tailEnd type="triangle" w="med" len="med"/>
          </a:ln>
          <a:effectLst/>
        </p:spPr>
        <p:txBody>
          <a:bodyPr/>
          <a:lstStyle/>
          <a:p>
            <a:endParaRPr lang="en-US" dirty="0">
              <a:latin typeface="Arial" pitchFamily="34" charset="0"/>
            </a:endParaRPr>
          </a:p>
        </p:txBody>
      </p:sp>
      <p:grpSp>
        <p:nvGrpSpPr>
          <p:cNvPr id="2" name="Group 36">
            <a:extLst>
              <a:ext uri="{FF2B5EF4-FFF2-40B4-BE49-F238E27FC236}">
                <a16:creationId xmlns:a16="http://schemas.microsoft.com/office/drawing/2014/main" id="{8A3A68A5-EE09-7E66-6BDD-896BF2A095E4}"/>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58A89078-97C4-1F1A-A6E7-9198C7538EC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B0DB937F-C067-F17C-A486-62D162BCE21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D23A6730-0E9D-E839-B37B-12E9FDF140BA}"/>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676D9162-79C9-7566-7E2F-D49AC412E5B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2DEFE8A5-6AD2-76E9-E0BA-91A5F42E2AB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8BA7AB02-B206-FF88-1DAE-E33BE2F59BE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D9512CEC-4575-9F04-D7D7-D8CC6056FD5D}"/>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B73379AB-6D72-E6E3-B50F-39D777F5DDDC}"/>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844CFBB2-ACB1-2141-F45E-248C2A14C369}"/>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Footer Placeholder 1"/>
          <p:cNvSpPr>
            <a:spLocks noGrp="1"/>
          </p:cNvSpPr>
          <p:nvPr>
            <p:ph type="ftr" sz="quarter" idx="10"/>
          </p:nvPr>
        </p:nvSpPr>
        <p:spPr>
          <a:noFill/>
        </p:spPr>
        <p:txBody>
          <a:bodyPr/>
          <a:lstStyle/>
          <a:p>
            <a:r>
              <a:rPr lang="en-US" dirty="0"/>
              <a:t>Art of Multiprocessor Programming</a:t>
            </a:r>
          </a:p>
        </p:txBody>
      </p:sp>
      <p:sp>
        <p:nvSpPr>
          <p:cNvPr id="124931" name="Slide Number Placeholder 2"/>
          <p:cNvSpPr>
            <a:spLocks noGrp="1"/>
          </p:cNvSpPr>
          <p:nvPr>
            <p:ph type="sldNum" sz="quarter" idx="11"/>
          </p:nvPr>
        </p:nvSpPr>
        <p:spPr>
          <a:noFill/>
        </p:spPr>
        <p:txBody>
          <a:bodyPr/>
          <a:lstStyle/>
          <a:p>
            <a:fld id="{92A9140F-D460-4ADA-B5F5-E7F063900346}" type="slidenum">
              <a:rPr lang="x-none" smtClean="0">
                <a:cs typeface="Arial" pitchFamily="34" charset="0"/>
              </a:rPr>
              <a:pPr/>
              <a:t>86</a:t>
            </a:fld>
            <a:endParaRPr lang="en-US" dirty="0">
              <a:cs typeface="Arial" pitchFamily="34" charset="0"/>
            </a:endParaRPr>
          </a:p>
        </p:txBody>
      </p:sp>
      <p:sp>
        <p:nvSpPr>
          <p:cNvPr id="12493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1F9DC9E-A9DC-4A4A-9A24-51515235515C}" type="slidenum">
              <a:rPr lang="x-none" sz="1400">
                <a:solidFill>
                  <a:schemeClr val="tx1"/>
                </a:solidFill>
                <a:latin typeface="Arial" pitchFamily="34" charset="0"/>
                <a:cs typeface="Arial" pitchFamily="34" charset="0"/>
              </a:rPr>
              <a:pPr/>
              <a:t>86</a:t>
            </a:fld>
            <a:endParaRPr lang="en-US" sz="1400" dirty="0">
              <a:solidFill>
                <a:schemeClr val="tx1"/>
              </a:solidFill>
              <a:latin typeface="Arial" pitchFamily="34" charset="0"/>
              <a:cs typeface="Arial" pitchFamily="34" charset="0"/>
            </a:endParaRPr>
          </a:p>
        </p:txBody>
      </p:sp>
      <p:sp>
        <p:nvSpPr>
          <p:cNvPr id="753666" name="AutoShape 2"/>
          <p:cNvSpPr>
            <a:spLocks noChangeArrowheads="1"/>
          </p:cNvSpPr>
          <p:nvPr/>
        </p:nvSpPr>
        <p:spPr bwMode="auto">
          <a:xfrm>
            <a:off x="5181600" y="2790825"/>
            <a:ext cx="976313"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4934" name="Line 3"/>
          <p:cNvSpPr>
            <a:spLocks noChangeShapeType="1"/>
          </p:cNvSpPr>
          <p:nvPr/>
        </p:nvSpPr>
        <p:spPr bwMode="auto">
          <a:xfrm>
            <a:off x="5670550" y="2790825"/>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sp>
        <p:nvSpPr>
          <p:cNvPr id="124935" name="Line 4"/>
          <p:cNvSpPr>
            <a:spLocks noChangeShapeType="1"/>
          </p:cNvSpPr>
          <p:nvPr/>
        </p:nvSpPr>
        <p:spPr bwMode="auto">
          <a:xfrm>
            <a:off x="5670550" y="2790825"/>
            <a:ext cx="473075" cy="581025"/>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4936" name="Group 5"/>
          <p:cNvGrpSpPr>
            <a:grpSpLocks/>
          </p:cNvGrpSpPr>
          <p:nvPr/>
        </p:nvGrpSpPr>
        <p:grpSpPr bwMode="auto">
          <a:xfrm>
            <a:off x="5275263" y="2963863"/>
            <a:ext cx="304800" cy="304800"/>
            <a:chOff x="3894" y="2760"/>
            <a:chExt cx="192" cy="192"/>
          </a:xfrm>
          <a:effectLst/>
        </p:grpSpPr>
        <p:sp>
          <p:nvSpPr>
            <p:cNvPr id="124957"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4958" name="Oval 7"/>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Courier New" pitchFamily="49" charset="0"/>
              </a:endParaRPr>
            </a:p>
          </p:txBody>
        </p:sp>
      </p:grpSp>
      <p:sp>
        <p:nvSpPr>
          <p:cNvPr id="753672"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4938" name="Rectangle 9"/>
          <p:cNvSpPr>
            <a:spLocks noGrp="1" noChangeArrowheads="1"/>
          </p:cNvSpPr>
          <p:nvPr>
            <p:ph type="title" idx="4294967295"/>
          </p:nvPr>
        </p:nvSpPr>
        <p:spPr>
          <a:xfrm>
            <a:off x="685800" y="384175"/>
            <a:ext cx="7772400" cy="1143000"/>
          </a:xfrm>
        </p:spPr>
        <p:txBody>
          <a:bodyPr/>
          <a:lstStyle/>
          <a:p>
            <a:r>
              <a:rPr lang="en-US" dirty="0"/>
              <a:t>Push</a:t>
            </a:r>
          </a:p>
        </p:txBody>
      </p:sp>
      <p:sp>
        <p:nvSpPr>
          <p:cNvPr id="124939" name="Text Box 10"/>
          <p:cNvSpPr txBox="1">
            <a:spLocks noChangeArrowheads="1"/>
          </p:cNvSpPr>
          <p:nvPr/>
        </p:nvSpPr>
        <p:spPr bwMode="auto">
          <a:xfrm>
            <a:off x="1812925" y="2878138"/>
            <a:ext cx="585788" cy="366712"/>
          </a:xfrm>
          <a:prstGeom prst="rect">
            <a:avLst/>
          </a:prstGeom>
          <a:noFill/>
          <a:ln w="38100" algn="ctr">
            <a:noFill/>
            <a:miter lim="800000"/>
            <a:headEnd/>
            <a:tailEnd/>
          </a:ln>
          <a:effectLst/>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53675" name="AutoShape 11"/>
          <p:cNvSpPr>
            <a:spLocks noChangeArrowheads="1"/>
          </p:cNvSpPr>
          <p:nvPr/>
        </p:nvSpPr>
        <p:spPr bwMode="auto">
          <a:xfrm>
            <a:off x="3649663" y="2778125"/>
            <a:ext cx="976312"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4941" name="Line 12"/>
          <p:cNvSpPr>
            <a:spLocks noChangeShapeType="1"/>
          </p:cNvSpPr>
          <p:nvPr/>
        </p:nvSpPr>
        <p:spPr bwMode="auto">
          <a:xfrm>
            <a:off x="4138613" y="2778125"/>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4942" name="Group 13"/>
          <p:cNvGrpSpPr>
            <a:grpSpLocks/>
          </p:cNvGrpSpPr>
          <p:nvPr/>
        </p:nvGrpSpPr>
        <p:grpSpPr bwMode="auto">
          <a:xfrm>
            <a:off x="3743325" y="2951163"/>
            <a:ext cx="304800" cy="304800"/>
            <a:chOff x="3894" y="2760"/>
            <a:chExt cx="192" cy="192"/>
          </a:xfrm>
          <a:effectLst/>
        </p:grpSpPr>
        <p:sp>
          <p:nvSpPr>
            <p:cNvPr id="124955"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4956"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4943" name="Line 19"/>
          <p:cNvSpPr>
            <a:spLocks noChangeShapeType="1"/>
          </p:cNvSpPr>
          <p:nvPr/>
        </p:nvSpPr>
        <p:spPr bwMode="auto">
          <a:xfrm>
            <a:off x="2513013" y="3062288"/>
            <a:ext cx="1116012" cy="0"/>
          </a:xfrm>
          <a:prstGeom prst="line">
            <a:avLst/>
          </a:prstGeom>
          <a:noFill/>
          <a:ln w="76200">
            <a:solidFill>
              <a:schemeClr val="bg1"/>
            </a:solidFill>
            <a:round/>
            <a:headEnd/>
            <a:tailEnd type="triangle" w="med" len="med"/>
          </a:ln>
          <a:effectLst/>
        </p:spPr>
        <p:txBody>
          <a:bodyPr/>
          <a:lstStyle/>
          <a:p>
            <a:endParaRPr lang="en-US" dirty="0">
              <a:latin typeface="Arial" pitchFamily="34" charset="0"/>
            </a:endParaRPr>
          </a:p>
        </p:txBody>
      </p:sp>
      <p:sp>
        <p:nvSpPr>
          <p:cNvPr id="124944" name="Line 20"/>
          <p:cNvSpPr>
            <a:spLocks noChangeShapeType="1"/>
          </p:cNvSpPr>
          <p:nvPr/>
        </p:nvSpPr>
        <p:spPr bwMode="auto">
          <a:xfrm>
            <a:off x="4383088" y="3086100"/>
            <a:ext cx="793750" cy="1588"/>
          </a:xfrm>
          <a:prstGeom prst="line">
            <a:avLst/>
          </a:prstGeom>
          <a:noFill/>
          <a:ln w="76200">
            <a:solidFill>
              <a:schemeClr val="bg1"/>
            </a:solidFill>
            <a:round/>
            <a:headEnd/>
            <a:tailEnd type="triangle" w="med" len="med"/>
          </a:ln>
          <a:effectLst/>
        </p:spPr>
        <p:txBody>
          <a:bodyPr/>
          <a:lstStyle/>
          <a:p>
            <a:endParaRPr lang="en-US" dirty="0">
              <a:latin typeface="Arial" pitchFamily="34" charset="0"/>
            </a:endParaRPr>
          </a:p>
        </p:txBody>
      </p:sp>
      <p:grpSp>
        <p:nvGrpSpPr>
          <p:cNvPr id="2" name="Group 36">
            <a:extLst>
              <a:ext uri="{FF2B5EF4-FFF2-40B4-BE49-F238E27FC236}">
                <a16:creationId xmlns:a16="http://schemas.microsoft.com/office/drawing/2014/main" id="{A8292995-574E-CC33-7CB9-E49230F05E81}"/>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1C66817B-2174-D68F-E30D-A5162B0F4BB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B1227BF7-8893-AC6C-4B4C-8E65C5CFEB9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624F10BB-B584-2448-D070-A61AA88D75A0}"/>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F84744AB-49F9-E490-34B0-DEC1BE5D5E1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C9548F65-1B63-BCC2-D33D-8B69C2DB998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2B736BAA-DD00-DD3B-9B80-C30523E1359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A9413DB1-91E8-5766-A8C0-51D4803E33FE}"/>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2E2DF097-CA83-B205-ACF7-1FEB0A95AA8A}"/>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2CF515D2-9620-5795-918E-9D7795846458}"/>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oter Placeholder 1"/>
          <p:cNvSpPr>
            <a:spLocks noGrp="1"/>
          </p:cNvSpPr>
          <p:nvPr>
            <p:ph type="ftr" sz="quarter" idx="10"/>
          </p:nvPr>
        </p:nvSpPr>
        <p:spPr>
          <a:noFill/>
        </p:spPr>
        <p:txBody>
          <a:bodyPr/>
          <a:lstStyle/>
          <a:p>
            <a:r>
              <a:rPr lang="en-US" dirty="0"/>
              <a:t>Art of Multiprocessor Programming</a:t>
            </a:r>
          </a:p>
        </p:txBody>
      </p:sp>
      <p:sp>
        <p:nvSpPr>
          <p:cNvPr id="125955" name="Slide Number Placeholder 2"/>
          <p:cNvSpPr>
            <a:spLocks noGrp="1"/>
          </p:cNvSpPr>
          <p:nvPr>
            <p:ph type="sldNum" sz="quarter" idx="11"/>
          </p:nvPr>
        </p:nvSpPr>
        <p:spPr>
          <a:noFill/>
        </p:spPr>
        <p:txBody>
          <a:bodyPr/>
          <a:lstStyle/>
          <a:p>
            <a:fld id="{E5340446-BD5B-4F38-A121-3F814117FF63}" type="slidenum">
              <a:rPr lang="x-none" smtClean="0">
                <a:cs typeface="Arial" pitchFamily="34" charset="0"/>
              </a:rPr>
              <a:pPr/>
              <a:t>87</a:t>
            </a:fld>
            <a:endParaRPr lang="en-US" dirty="0">
              <a:cs typeface="Arial" pitchFamily="34" charset="0"/>
            </a:endParaRPr>
          </a:p>
        </p:txBody>
      </p:sp>
      <p:sp>
        <p:nvSpPr>
          <p:cNvPr id="12595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AD8414F-CFF0-42C0-894C-B50A5D187661}" type="slidenum">
              <a:rPr lang="x-none" sz="1400">
                <a:solidFill>
                  <a:schemeClr val="tx1"/>
                </a:solidFill>
                <a:latin typeface="Arial" pitchFamily="34" charset="0"/>
                <a:cs typeface="Arial" pitchFamily="34" charset="0"/>
              </a:rPr>
              <a:pPr/>
              <a:t>87</a:t>
            </a:fld>
            <a:endParaRPr lang="en-US" sz="1400" dirty="0">
              <a:solidFill>
                <a:schemeClr val="tx1"/>
              </a:solidFill>
              <a:latin typeface="Arial" pitchFamily="34" charset="0"/>
              <a:cs typeface="Arial" pitchFamily="34" charset="0"/>
            </a:endParaRPr>
          </a:p>
        </p:txBody>
      </p:sp>
      <p:sp>
        <p:nvSpPr>
          <p:cNvPr id="758786" name="AutoShape 2"/>
          <p:cNvSpPr>
            <a:spLocks noChangeArrowheads="1"/>
          </p:cNvSpPr>
          <p:nvPr/>
        </p:nvSpPr>
        <p:spPr bwMode="auto">
          <a:xfrm>
            <a:off x="5181600" y="2790825"/>
            <a:ext cx="976313"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5958" name="Line 3"/>
          <p:cNvSpPr>
            <a:spLocks noChangeShapeType="1"/>
          </p:cNvSpPr>
          <p:nvPr/>
        </p:nvSpPr>
        <p:spPr bwMode="auto">
          <a:xfrm>
            <a:off x="5670550" y="2790825"/>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sp>
        <p:nvSpPr>
          <p:cNvPr id="125959" name="Line 4"/>
          <p:cNvSpPr>
            <a:spLocks noChangeShapeType="1"/>
          </p:cNvSpPr>
          <p:nvPr/>
        </p:nvSpPr>
        <p:spPr bwMode="auto">
          <a:xfrm>
            <a:off x="5670550" y="2790825"/>
            <a:ext cx="473075" cy="581025"/>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5960" name="Group 5"/>
          <p:cNvGrpSpPr>
            <a:grpSpLocks/>
          </p:cNvGrpSpPr>
          <p:nvPr/>
        </p:nvGrpSpPr>
        <p:grpSpPr bwMode="auto">
          <a:xfrm>
            <a:off x="5275263" y="2963863"/>
            <a:ext cx="304800" cy="304800"/>
            <a:chOff x="3894" y="2760"/>
            <a:chExt cx="192" cy="192"/>
          </a:xfrm>
          <a:effectLst/>
        </p:grpSpPr>
        <p:sp>
          <p:nvSpPr>
            <p:cNvPr id="125988"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5989" name="Oval 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758792"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tx1"/>
            </a:solidFill>
            <a:round/>
            <a:headEnd/>
            <a:tailEnd/>
          </a:ln>
          <a:effectLst/>
        </p:spPr>
        <p:txBody>
          <a:bodyPr wrap="none" anchor="ctr"/>
          <a:lstStyle/>
          <a:p>
            <a:pPr>
              <a:defRPr/>
            </a:pPr>
            <a:endParaRPr lang="en-US" dirty="0">
              <a:latin typeface="Arial" pitchFamily="34" charset="0"/>
            </a:endParaRPr>
          </a:p>
        </p:txBody>
      </p:sp>
      <p:sp>
        <p:nvSpPr>
          <p:cNvPr id="125962" name="Rectangle 9"/>
          <p:cNvSpPr>
            <a:spLocks noGrp="1" noChangeArrowheads="1"/>
          </p:cNvSpPr>
          <p:nvPr>
            <p:ph type="title" idx="4294967295"/>
          </p:nvPr>
        </p:nvSpPr>
        <p:spPr>
          <a:xfrm>
            <a:off x="685800" y="384175"/>
            <a:ext cx="7772400" cy="1143000"/>
          </a:xfrm>
        </p:spPr>
        <p:txBody>
          <a:bodyPr/>
          <a:lstStyle/>
          <a:p>
            <a:r>
              <a:rPr lang="en-US" dirty="0"/>
              <a:t>Push</a:t>
            </a:r>
          </a:p>
        </p:txBody>
      </p:sp>
      <p:sp>
        <p:nvSpPr>
          <p:cNvPr id="125963" name="Text Box 10"/>
          <p:cNvSpPr txBox="1">
            <a:spLocks noChangeArrowheads="1"/>
          </p:cNvSpPr>
          <p:nvPr/>
        </p:nvSpPr>
        <p:spPr bwMode="auto">
          <a:xfrm>
            <a:off x="1812925" y="2878138"/>
            <a:ext cx="585788" cy="366712"/>
          </a:xfrm>
          <a:prstGeom prst="rect">
            <a:avLst/>
          </a:prstGeom>
          <a:noFill/>
          <a:ln w="38100" algn="ctr">
            <a:noFill/>
            <a:miter lim="800000"/>
            <a:headEnd/>
            <a:tailEnd/>
          </a:ln>
          <a:effectLst/>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58795" name="AutoShape 11"/>
          <p:cNvSpPr>
            <a:spLocks noChangeArrowheads="1"/>
          </p:cNvSpPr>
          <p:nvPr/>
        </p:nvSpPr>
        <p:spPr bwMode="auto">
          <a:xfrm>
            <a:off x="3649663" y="2778125"/>
            <a:ext cx="976312"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5965" name="Line 12"/>
          <p:cNvSpPr>
            <a:spLocks noChangeShapeType="1"/>
          </p:cNvSpPr>
          <p:nvPr/>
        </p:nvSpPr>
        <p:spPr bwMode="auto">
          <a:xfrm>
            <a:off x="4138613" y="2778125"/>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5966" name="Group 13"/>
          <p:cNvGrpSpPr>
            <a:grpSpLocks/>
          </p:cNvGrpSpPr>
          <p:nvPr/>
        </p:nvGrpSpPr>
        <p:grpSpPr bwMode="auto">
          <a:xfrm>
            <a:off x="3743325" y="2951163"/>
            <a:ext cx="304800" cy="304800"/>
            <a:chOff x="3894" y="2760"/>
            <a:chExt cx="192" cy="192"/>
          </a:xfrm>
          <a:effectLst/>
        </p:grpSpPr>
        <p:sp>
          <p:nvSpPr>
            <p:cNvPr id="125986"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5987"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5967" name="Line 16"/>
          <p:cNvSpPr>
            <a:spLocks noChangeShapeType="1"/>
          </p:cNvSpPr>
          <p:nvPr/>
        </p:nvSpPr>
        <p:spPr bwMode="auto">
          <a:xfrm>
            <a:off x="2513013" y="3062288"/>
            <a:ext cx="1116012" cy="0"/>
          </a:xfrm>
          <a:prstGeom prst="line">
            <a:avLst/>
          </a:prstGeom>
          <a:noFill/>
          <a:ln w="76200">
            <a:solidFill>
              <a:schemeClr val="bg1"/>
            </a:solidFill>
            <a:round/>
            <a:headEnd/>
            <a:tailEnd type="triangle" w="med" len="med"/>
          </a:ln>
          <a:effectLst/>
        </p:spPr>
        <p:txBody>
          <a:bodyPr/>
          <a:lstStyle/>
          <a:p>
            <a:endParaRPr lang="en-US" dirty="0">
              <a:latin typeface="Arial" pitchFamily="34" charset="0"/>
            </a:endParaRPr>
          </a:p>
        </p:txBody>
      </p:sp>
      <p:sp>
        <p:nvSpPr>
          <p:cNvPr id="125968" name="Line 17"/>
          <p:cNvSpPr>
            <a:spLocks noChangeShapeType="1"/>
          </p:cNvSpPr>
          <p:nvPr/>
        </p:nvSpPr>
        <p:spPr bwMode="auto">
          <a:xfrm>
            <a:off x="4383088" y="3086100"/>
            <a:ext cx="793750" cy="1588"/>
          </a:xfrm>
          <a:prstGeom prst="line">
            <a:avLst/>
          </a:prstGeom>
          <a:noFill/>
          <a:ln w="76200">
            <a:solidFill>
              <a:schemeClr val="bg1"/>
            </a:solidFill>
            <a:round/>
            <a:headEnd/>
            <a:tailEnd type="triangle" w="med" len="med"/>
          </a:ln>
          <a:effectLst/>
        </p:spPr>
        <p:txBody>
          <a:bodyPr/>
          <a:lstStyle/>
          <a:p>
            <a:endParaRPr lang="en-US" dirty="0">
              <a:latin typeface="Arial" pitchFamily="34" charset="0"/>
            </a:endParaRPr>
          </a:p>
        </p:txBody>
      </p:sp>
      <p:sp>
        <p:nvSpPr>
          <p:cNvPr id="758802" name="AutoShape 18"/>
          <p:cNvSpPr>
            <a:spLocks noChangeArrowheads="1"/>
          </p:cNvSpPr>
          <p:nvPr/>
        </p:nvSpPr>
        <p:spPr bwMode="auto">
          <a:xfrm>
            <a:off x="2916238" y="4243388"/>
            <a:ext cx="976312"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5970" name="Line 19"/>
          <p:cNvSpPr>
            <a:spLocks noChangeShapeType="1"/>
          </p:cNvSpPr>
          <p:nvPr/>
        </p:nvSpPr>
        <p:spPr bwMode="auto">
          <a:xfrm>
            <a:off x="3405188" y="4243388"/>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5971" name="Group 20"/>
          <p:cNvGrpSpPr>
            <a:grpSpLocks/>
          </p:cNvGrpSpPr>
          <p:nvPr/>
        </p:nvGrpSpPr>
        <p:grpSpPr bwMode="auto">
          <a:xfrm>
            <a:off x="3009900" y="4416425"/>
            <a:ext cx="304800" cy="304800"/>
            <a:chOff x="3894" y="2760"/>
            <a:chExt cx="192" cy="192"/>
          </a:xfrm>
          <a:effectLst/>
        </p:grpSpPr>
        <p:sp>
          <p:nvSpPr>
            <p:cNvPr id="125984" name="Oval 21"/>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5985" name="Oval 22"/>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5972" name="Freeform 23"/>
          <p:cNvSpPr>
            <a:spLocks/>
          </p:cNvSpPr>
          <p:nvPr/>
        </p:nvSpPr>
        <p:spPr bwMode="auto">
          <a:xfrm>
            <a:off x="3011488" y="3363913"/>
            <a:ext cx="1397000" cy="1209675"/>
          </a:xfrm>
          <a:custGeom>
            <a:avLst/>
            <a:gdLst>
              <a:gd name="T0" fmla="*/ 2147483647 w 880"/>
              <a:gd name="T1" fmla="*/ 2147483647 h 762"/>
              <a:gd name="T2" fmla="*/ 2147483647 w 880"/>
              <a:gd name="T3" fmla="*/ 2147483647 h 762"/>
              <a:gd name="T4" fmla="*/ 2147483647 w 880"/>
              <a:gd name="T5" fmla="*/ 2147483647 h 762"/>
              <a:gd name="T6" fmla="*/ 2147483647 w 880"/>
              <a:gd name="T7" fmla="*/ 0 h 762"/>
              <a:gd name="T8" fmla="*/ 0 60000 65536"/>
              <a:gd name="T9" fmla="*/ 0 60000 65536"/>
              <a:gd name="T10" fmla="*/ 0 60000 65536"/>
              <a:gd name="T11" fmla="*/ 0 60000 65536"/>
              <a:gd name="T12" fmla="*/ 0 w 880"/>
              <a:gd name="T13" fmla="*/ 0 h 762"/>
              <a:gd name="T14" fmla="*/ 880 w 880"/>
              <a:gd name="T15" fmla="*/ 762 h 762"/>
            </a:gdLst>
            <a:ahLst/>
            <a:cxnLst>
              <a:cxn ang="T8">
                <a:pos x="T0" y="T1"/>
              </a:cxn>
              <a:cxn ang="T9">
                <a:pos x="T2" y="T3"/>
              </a:cxn>
              <a:cxn ang="T10">
                <a:pos x="T4" y="T5"/>
              </a:cxn>
              <a:cxn ang="T11">
                <a:pos x="T6" y="T7"/>
              </a:cxn>
            </a:cxnLst>
            <a:rect l="T12" t="T13" r="T14" b="T15"/>
            <a:pathLst>
              <a:path w="880" h="762">
                <a:moveTo>
                  <a:pt x="369" y="762"/>
                </a:moveTo>
                <a:cubicBezTo>
                  <a:pt x="624" y="690"/>
                  <a:pt x="880" y="618"/>
                  <a:pt x="830" y="532"/>
                </a:cubicBezTo>
                <a:cubicBezTo>
                  <a:pt x="780" y="446"/>
                  <a:pt x="136" y="337"/>
                  <a:pt x="68" y="248"/>
                </a:cubicBezTo>
                <a:cubicBezTo>
                  <a:pt x="0" y="159"/>
                  <a:pt x="211" y="79"/>
                  <a:pt x="423" y="0"/>
                </a:cubicBezTo>
              </a:path>
            </a:pathLst>
          </a:custGeom>
          <a:noFill/>
          <a:ln w="76200">
            <a:solidFill>
              <a:schemeClr val="bg1"/>
            </a:solidFill>
            <a:round/>
            <a:headEnd/>
            <a:tailEnd type="triangle" w="med" len="med"/>
          </a:ln>
          <a:effectLst/>
        </p:spPr>
        <p:txBody>
          <a:bodyPr/>
          <a:lstStyle/>
          <a:p>
            <a:endParaRPr lang="en-US" dirty="0">
              <a:latin typeface="Arial" pitchFamily="34" charset="0"/>
            </a:endParaRPr>
          </a:p>
        </p:txBody>
      </p:sp>
      <p:sp>
        <p:nvSpPr>
          <p:cNvPr id="125974" name="AutoShape 37"/>
          <p:cNvSpPr>
            <a:spLocks noChangeArrowheads="1"/>
          </p:cNvSpPr>
          <p:nvPr/>
        </p:nvSpPr>
        <p:spPr bwMode="auto">
          <a:xfrm flipH="1">
            <a:off x="2774950" y="4078288"/>
            <a:ext cx="1279525" cy="903287"/>
          </a:xfrm>
          <a:prstGeom prst="wedgeRoundRectCallout">
            <a:avLst>
              <a:gd name="adj1" fmla="val -116255"/>
              <a:gd name="adj2" fmla="val 35940"/>
              <a:gd name="adj3" fmla="val 16667"/>
            </a:avLst>
          </a:prstGeom>
          <a:noFill/>
          <a:ln w="38100" algn="ctr">
            <a:solidFill>
              <a:srgbClr val="FF7C80"/>
            </a:solidFill>
            <a:miter lim="800000"/>
            <a:headEnd/>
            <a:tailEnd/>
          </a:ln>
          <a:effectLst/>
        </p:spPr>
        <p:txBody>
          <a:bodyPr/>
          <a:lstStyle/>
          <a:p>
            <a:pPr algn="ctr"/>
            <a:endParaRPr lang="en-US" sz="2800" dirty="0">
              <a:latin typeface="Arial" pitchFamily="34" charset="0"/>
              <a:cs typeface="Courier New" pitchFamily="49" charset="0"/>
            </a:endParaRPr>
          </a:p>
        </p:txBody>
      </p:sp>
      <p:grpSp>
        <p:nvGrpSpPr>
          <p:cNvPr id="2" name="Group 36">
            <a:extLst>
              <a:ext uri="{FF2B5EF4-FFF2-40B4-BE49-F238E27FC236}">
                <a16:creationId xmlns:a16="http://schemas.microsoft.com/office/drawing/2014/main" id="{A86B709F-42C6-59FB-3B9E-FCA20E2327C8}"/>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643B1FBC-D7B6-7C88-6CDA-4959E377DE2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57994D3A-D0FA-AFAA-D0FC-2F9310BD98C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24C860D3-DB29-648B-E5A9-B27EB62E3F9E}"/>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07EDAC51-9308-41B5-AC40-48ED55A0725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0B549AE2-4390-D254-8B14-5F58469E19E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7B56F89C-C421-F72F-BA12-AE88EDD88DD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1722255F-C3B1-0DC1-E96C-90077AAD42D5}"/>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41E0523D-F669-AB13-90FE-6E428A0E49F6}"/>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A9612E9E-A688-B840-7041-8509BBEF2FF5}"/>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Footer Placeholder 1"/>
          <p:cNvSpPr>
            <a:spLocks noGrp="1"/>
          </p:cNvSpPr>
          <p:nvPr>
            <p:ph type="ftr" sz="quarter" idx="10"/>
          </p:nvPr>
        </p:nvSpPr>
        <p:spPr>
          <a:noFill/>
          <a:effectLst/>
        </p:spPr>
        <p:txBody>
          <a:bodyPr/>
          <a:lstStyle/>
          <a:p>
            <a:r>
              <a:rPr lang="en-US" dirty="0"/>
              <a:t>Art of Multiprocessor Programming</a:t>
            </a:r>
          </a:p>
        </p:txBody>
      </p:sp>
      <p:sp>
        <p:nvSpPr>
          <p:cNvPr id="126979" name="Slide Number Placeholder 2"/>
          <p:cNvSpPr>
            <a:spLocks noGrp="1"/>
          </p:cNvSpPr>
          <p:nvPr>
            <p:ph type="sldNum" sz="quarter" idx="11"/>
          </p:nvPr>
        </p:nvSpPr>
        <p:spPr>
          <a:noFill/>
          <a:effectLst/>
        </p:spPr>
        <p:txBody>
          <a:bodyPr/>
          <a:lstStyle/>
          <a:p>
            <a:fld id="{84246863-1C01-4CF9-8B45-DAF1BBE7B76B}" type="slidenum">
              <a:rPr lang="x-none" smtClean="0">
                <a:cs typeface="Arial" pitchFamily="34" charset="0"/>
              </a:rPr>
              <a:pPr/>
              <a:t>88</a:t>
            </a:fld>
            <a:endParaRPr lang="en-US" dirty="0">
              <a:cs typeface="Arial" pitchFamily="34" charset="0"/>
            </a:endParaRPr>
          </a:p>
        </p:txBody>
      </p:sp>
      <p:sp>
        <p:nvSpPr>
          <p:cNvPr id="126980" name="Slide Number Placeholder 4"/>
          <p:cNvSpPr txBox="1">
            <a:spLocks noGrp="1"/>
          </p:cNvSpPr>
          <p:nvPr/>
        </p:nvSpPr>
        <p:spPr bwMode="auto">
          <a:xfrm>
            <a:off x="6553200" y="6248400"/>
            <a:ext cx="1905000" cy="457200"/>
          </a:xfrm>
          <a:prstGeom prst="rect">
            <a:avLst/>
          </a:prstGeom>
          <a:noFill/>
          <a:ln w="9525">
            <a:noFill/>
            <a:miter lim="800000"/>
            <a:headEnd/>
            <a:tailEnd/>
          </a:ln>
          <a:effectLst/>
        </p:spPr>
        <p:txBody>
          <a:bodyPr/>
          <a:lstStyle/>
          <a:p>
            <a:fld id="{ABD84510-FEA6-4AA7-9537-F57E20E0F758}" type="slidenum">
              <a:rPr lang="x-none" sz="1400">
                <a:solidFill>
                  <a:schemeClr val="bg1"/>
                </a:solidFill>
                <a:latin typeface="Arial" pitchFamily="34" charset="0"/>
                <a:cs typeface="Arial" pitchFamily="34" charset="0"/>
              </a:rPr>
              <a:pPr/>
              <a:t>88</a:t>
            </a:fld>
            <a:endParaRPr lang="en-US" sz="1400" dirty="0">
              <a:solidFill>
                <a:schemeClr val="bg1"/>
              </a:solidFill>
              <a:latin typeface="Arial" pitchFamily="34" charset="0"/>
              <a:cs typeface="Arial" pitchFamily="34" charset="0"/>
            </a:endParaRPr>
          </a:p>
        </p:txBody>
      </p:sp>
      <p:sp>
        <p:nvSpPr>
          <p:cNvPr id="765954" name="AutoShape 2"/>
          <p:cNvSpPr>
            <a:spLocks noChangeArrowheads="1"/>
          </p:cNvSpPr>
          <p:nvPr/>
        </p:nvSpPr>
        <p:spPr bwMode="auto">
          <a:xfrm>
            <a:off x="5181600" y="2790825"/>
            <a:ext cx="976313"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6982" name="Line 3"/>
          <p:cNvSpPr>
            <a:spLocks noChangeShapeType="1"/>
          </p:cNvSpPr>
          <p:nvPr/>
        </p:nvSpPr>
        <p:spPr bwMode="auto">
          <a:xfrm>
            <a:off x="5670550" y="2790825"/>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sp>
        <p:nvSpPr>
          <p:cNvPr id="126983" name="Line 4"/>
          <p:cNvSpPr>
            <a:spLocks noChangeShapeType="1"/>
          </p:cNvSpPr>
          <p:nvPr/>
        </p:nvSpPr>
        <p:spPr bwMode="auto">
          <a:xfrm>
            <a:off x="5670550" y="2790825"/>
            <a:ext cx="473075" cy="581025"/>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6984" name="Group 5"/>
          <p:cNvGrpSpPr>
            <a:grpSpLocks/>
          </p:cNvGrpSpPr>
          <p:nvPr/>
        </p:nvGrpSpPr>
        <p:grpSpPr bwMode="auto">
          <a:xfrm>
            <a:off x="5275263" y="2963863"/>
            <a:ext cx="304800" cy="304800"/>
            <a:chOff x="3894" y="2760"/>
            <a:chExt cx="192" cy="192"/>
          </a:xfrm>
          <a:effectLst/>
        </p:grpSpPr>
        <p:sp>
          <p:nvSpPr>
            <p:cNvPr id="127012"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7013" name="Oval 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765960"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p:spPr>
        <p:txBody>
          <a:bodyPr wrap="none" anchor="ctr"/>
          <a:lstStyle/>
          <a:p>
            <a:pPr>
              <a:defRPr/>
            </a:pPr>
            <a:endParaRPr lang="en-US" dirty="0">
              <a:latin typeface="Arial" pitchFamily="34" charset="0"/>
              <a:cs typeface="Arial" pitchFamily="34" charset="0"/>
            </a:endParaRPr>
          </a:p>
        </p:txBody>
      </p:sp>
      <p:sp>
        <p:nvSpPr>
          <p:cNvPr id="126986" name="Rectangle 9"/>
          <p:cNvSpPr>
            <a:spLocks noGrp="1" noChangeArrowheads="1"/>
          </p:cNvSpPr>
          <p:nvPr>
            <p:ph type="title" idx="4294967295"/>
          </p:nvPr>
        </p:nvSpPr>
        <p:spPr>
          <a:xfrm>
            <a:off x="685800" y="384175"/>
            <a:ext cx="7772400" cy="1143000"/>
          </a:xfrm>
          <a:effectLst/>
        </p:spPr>
        <p:txBody>
          <a:bodyPr/>
          <a:lstStyle/>
          <a:p>
            <a:r>
              <a:rPr lang="en-US" dirty="0"/>
              <a:t>Push</a:t>
            </a:r>
          </a:p>
        </p:txBody>
      </p:sp>
      <p:sp>
        <p:nvSpPr>
          <p:cNvPr id="126987" name="Text Box 10"/>
          <p:cNvSpPr txBox="1">
            <a:spLocks noChangeArrowheads="1"/>
          </p:cNvSpPr>
          <p:nvPr/>
        </p:nvSpPr>
        <p:spPr bwMode="auto">
          <a:xfrm>
            <a:off x="1812925" y="2878138"/>
            <a:ext cx="585788" cy="366712"/>
          </a:xfrm>
          <a:prstGeom prst="rect">
            <a:avLst/>
          </a:prstGeom>
          <a:noFill/>
          <a:ln w="38100" algn="ctr">
            <a:noFill/>
            <a:miter lim="800000"/>
            <a:headEnd/>
            <a:tailEnd/>
          </a:ln>
          <a:effectLst/>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65963" name="AutoShape 11"/>
          <p:cNvSpPr>
            <a:spLocks noChangeArrowheads="1"/>
          </p:cNvSpPr>
          <p:nvPr/>
        </p:nvSpPr>
        <p:spPr bwMode="auto">
          <a:xfrm>
            <a:off x="3649663" y="2778125"/>
            <a:ext cx="976312"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6989" name="Line 12"/>
          <p:cNvSpPr>
            <a:spLocks noChangeShapeType="1"/>
          </p:cNvSpPr>
          <p:nvPr/>
        </p:nvSpPr>
        <p:spPr bwMode="auto">
          <a:xfrm>
            <a:off x="4138613" y="2778125"/>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6990" name="Group 13"/>
          <p:cNvGrpSpPr>
            <a:grpSpLocks/>
          </p:cNvGrpSpPr>
          <p:nvPr/>
        </p:nvGrpSpPr>
        <p:grpSpPr bwMode="auto">
          <a:xfrm>
            <a:off x="3743325" y="2951163"/>
            <a:ext cx="304800" cy="304800"/>
            <a:chOff x="3894" y="2760"/>
            <a:chExt cx="192" cy="192"/>
          </a:xfrm>
          <a:effectLst/>
        </p:grpSpPr>
        <p:sp>
          <p:nvSpPr>
            <p:cNvPr id="127010"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7011"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6991" name="Line 17"/>
          <p:cNvSpPr>
            <a:spLocks noChangeShapeType="1"/>
          </p:cNvSpPr>
          <p:nvPr/>
        </p:nvSpPr>
        <p:spPr bwMode="auto">
          <a:xfrm>
            <a:off x="4383088" y="3086100"/>
            <a:ext cx="793750" cy="1588"/>
          </a:xfrm>
          <a:prstGeom prst="line">
            <a:avLst/>
          </a:prstGeom>
          <a:noFill/>
          <a:ln w="76200">
            <a:solidFill>
              <a:schemeClr val="bg1"/>
            </a:solidFill>
            <a:round/>
            <a:headEnd/>
            <a:tailEnd type="triangle" w="med" len="med"/>
          </a:ln>
          <a:effectLst/>
        </p:spPr>
        <p:txBody>
          <a:bodyPr/>
          <a:lstStyle/>
          <a:p>
            <a:endParaRPr lang="en-US" dirty="0">
              <a:latin typeface="Arial" pitchFamily="34" charset="0"/>
            </a:endParaRPr>
          </a:p>
        </p:txBody>
      </p:sp>
      <p:sp>
        <p:nvSpPr>
          <p:cNvPr id="765970" name="AutoShape 18"/>
          <p:cNvSpPr>
            <a:spLocks noChangeArrowheads="1"/>
          </p:cNvSpPr>
          <p:nvPr/>
        </p:nvSpPr>
        <p:spPr bwMode="auto">
          <a:xfrm>
            <a:off x="2916238" y="4243388"/>
            <a:ext cx="976312" cy="609600"/>
          </a:xfrm>
          <a:prstGeom prst="roundRect">
            <a:avLst>
              <a:gd name="adj" fmla="val 16667"/>
            </a:avLst>
          </a:prstGeom>
          <a:solidFill>
            <a:schemeClr val="accent1"/>
          </a:solidFill>
          <a:ln w="38100" algn="ctr">
            <a:solidFill>
              <a:schemeClr val="bg1"/>
            </a:solidFill>
            <a:round/>
            <a:headEnd/>
            <a:tailEnd/>
          </a:ln>
          <a:effectLst/>
        </p:spPr>
        <p:txBody>
          <a:bodyPr wrap="none" anchor="ctr"/>
          <a:lstStyle/>
          <a:p>
            <a:pPr>
              <a:defRPr/>
            </a:pPr>
            <a:endParaRPr lang="en-US" dirty="0">
              <a:latin typeface="Arial" pitchFamily="34" charset="0"/>
            </a:endParaRPr>
          </a:p>
        </p:txBody>
      </p:sp>
      <p:sp>
        <p:nvSpPr>
          <p:cNvPr id="126993" name="Line 19"/>
          <p:cNvSpPr>
            <a:spLocks noChangeShapeType="1"/>
          </p:cNvSpPr>
          <p:nvPr/>
        </p:nvSpPr>
        <p:spPr bwMode="auto">
          <a:xfrm>
            <a:off x="3405188" y="4243388"/>
            <a:ext cx="0" cy="609600"/>
          </a:xfrm>
          <a:prstGeom prst="line">
            <a:avLst/>
          </a:prstGeom>
          <a:noFill/>
          <a:ln w="38100">
            <a:solidFill>
              <a:schemeClr val="bg1"/>
            </a:solidFill>
            <a:round/>
            <a:headEnd/>
            <a:tailEnd/>
          </a:ln>
          <a:effectLst/>
        </p:spPr>
        <p:txBody>
          <a:bodyPr/>
          <a:lstStyle/>
          <a:p>
            <a:endParaRPr lang="en-US" dirty="0">
              <a:latin typeface="Arial" pitchFamily="34" charset="0"/>
            </a:endParaRPr>
          </a:p>
        </p:txBody>
      </p:sp>
      <p:grpSp>
        <p:nvGrpSpPr>
          <p:cNvPr id="126994" name="Group 20"/>
          <p:cNvGrpSpPr>
            <a:grpSpLocks/>
          </p:cNvGrpSpPr>
          <p:nvPr/>
        </p:nvGrpSpPr>
        <p:grpSpPr bwMode="auto">
          <a:xfrm>
            <a:off x="3009900" y="4416425"/>
            <a:ext cx="304800" cy="304800"/>
            <a:chOff x="3894" y="2760"/>
            <a:chExt cx="192" cy="192"/>
          </a:xfrm>
          <a:effectLst/>
        </p:grpSpPr>
        <p:sp>
          <p:nvSpPr>
            <p:cNvPr id="127008" name="Oval 21"/>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7009" name="Oval 22"/>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6995" name="Freeform 23"/>
          <p:cNvSpPr>
            <a:spLocks/>
          </p:cNvSpPr>
          <p:nvPr/>
        </p:nvSpPr>
        <p:spPr bwMode="auto">
          <a:xfrm>
            <a:off x="3011488" y="3363913"/>
            <a:ext cx="1397000" cy="1209675"/>
          </a:xfrm>
          <a:custGeom>
            <a:avLst/>
            <a:gdLst>
              <a:gd name="T0" fmla="*/ 2147483647 w 880"/>
              <a:gd name="T1" fmla="*/ 2147483647 h 762"/>
              <a:gd name="T2" fmla="*/ 2147483647 w 880"/>
              <a:gd name="T3" fmla="*/ 2147483647 h 762"/>
              <a:gd name="T4" fmla="*/ 2147483647 w 880"/>
              <a:gd name="T5" fmla="*/ 2147483647 h 762"/>
              <a:gd name="T6" fmla="*/ 2147483647 w 880"/>
              <a:gd name="T7" fmla="*/ 0 h 762"/>
              <a:gd name="T8" fmla="*/ 0 60000 65536"/>
              <a:gd name="T9" fmla="*/ 0 60000 65536"/>
              <a:gd name="T10" fmla="*/ 0 60000 65536"/>
              <a:gd name="T11" fmla="*/ 0 60000 65536"/>
              <a:gd name="T12" fmla="*/ 0 w 880"/>
              <a:gd name="T13" fmla="*/ 0 h 762"/>
              <a:gd name="T14" fmla="*/ 880 w 880"/>
              <a:gd name="T15" fmla="*/ 762 h 762"/>
            </a:gdLst>
            <a:ahLst/>
            <a:cxnLst>
              <a:cxn ang="T8">
                <a:pos x="T0" y="T1"/>
              </a:cxn>
              <a:cxn ang="T9">
                <a:pos x="T2" y="T3"/>
              </a:cxn>
              <a:cxn ang="T10">
                <a:pos x="T4" y="T5"/>
              </a:cxn>
              <a:cxn ang="T11">
                <a:pos x="T6" y="T7"/>
              </a:cxn>
            </a:cxnLst>
            <a:rect l="T12" t="T13" r="T14" b="T15"/>
            <a:pathLst>
              <a:path w="880" h="762">
                <a:moveTo>
                  <a:pt x="369" y="762"/>
                </a:moveTo>
                <a:cubicBezTo>
                  <a:pt x="624" y="690"/>
                  <a:pt x="880" y="618"/>
                  <a:pt x="830" y="532"/>
                </a:cubicBezTo>
                <a:cubicBezTo>
                  <a:pt x="780" y="446"/>
                  <a:pt x="136" y="337"/>
                  <a:pt x="68" y="248"/>
                </a:cubicBezTo>
                <a:cubicBezTo>
                  <a:pt x="0" y="159"/>
                  <a:pt x="211" y="79"/>
                  <a:pt x="423" y="0"/>
                </a:cubicBezTo>
              </a:path>
            </a:pathLst>
          </a:custGeom>
          <a:noFill/>
          <a:ln w="76200">
            <a:solidFill>
              <a:schemeClr val="bg1"/>
            </a:solidFill>
            <a:round/>
            <a:headEnd/>
            <a:tailEnd type="triangle" w="med" len="med"/>
          </a:ln>
          <a:effectLst/>
        </p:spPr>
        <p:txBody>
          <a:bodyPr/>
          <a:lstStyle/>
          <a:p>
            <a:endParaRPr lang="en-US" dirty="0">
              <a:latin typeface="Arial" pitchFamily="34" charset="0"/>
            </a:endParaRPr>
          </a:p>
        </p:txBody>
      </p:sp>
      <p:sp>
        <p:nvSpPr>
          <p:cNvPr id="126996" name="Freeform 24"/>
          <p:cNvSpPr>
            <a:spLocks/>
          </p:cNvSpPr>
          <p:nvPr/>
        </p:nvSpPr>
        <p:spPr bwMode="auto">
          <a:xfrm>
            <a:off x="2101850" y="3422650"/>
            <a:ext cx="803275" cy="1154113"/>
          </a:xfrm>
          <a:custGeom>
            <a:avLst/>
            <a:gdLst>
              <a:gd name="T0" fmla="*/ 2147483647 w 452"/>
              <a:gd name="T1" fmla="*/ 0 h 691"/>
              <a:gd name="T2" fmla="*/ 2147483647 w 452"/>
              <a:gd name="T3" fmla="*/ 2147483647 h 691"/>
              <a:gd name="T4" fmla="*/ 2147483647 w 452"/>
              <a:gd name="T5" fmla="*/ 2147483647 h 691"/>
              <a:gd name="T6" fmla="*/ 0 60000 65536"/>
              <a:gd name="T7" fmla="*/ 0 60000 65536"/>
              <a:gd name="T8" fmla="*/ 0 60000 65536"/>
              <a:gd name="T9" fmla="*/ 0 w 452"/>
              <a:gd name="T10" fmla="*/ 0 h 691"/>
              <a:gd name="T11" fmla="*/ 452 w 452"/>
              <a:gd name="T12" fmla="*/ 691 h 691"/>
            </a:gdLst>
            <a:ahLst/>
            <a:cxnLst>
              <a:cxn ang="T6">
                <a:pos x="T0" y="T1"/>
              </a:cxn>
              <a:cxn ang="T7">
                <a:pos x="T2" y="T3"/>
              </a:cxn>
              <a:cxn ang="T8">
                <a:pos x="T4" y="T5"/>
              </a:cxn>
            </a:cxnLst>
            <a:rect l="T9" t="T10" r="T11" b="T12"/>
            <a:pathLst>
              <a:path w="452" h="691">
                <a:moveTo>
                  <a:pt x="80" y="0"/>
                </a:moveTo>
                <a:cubicBezTo>
                  <a:pt x="40" y="221"/>
                  <a:pt x="0" y="443"/>
                  <a:pt x="62" y="558"/>
                </a:cubicBezTo>
                <a:cubicBezTo>
                  <a:pt x="124" y="673"/>
                  <a:pt x="288" y="682"/>
                  <a:pt x="452" y="691"/>
                </a:cubicBezTo>
              </a:path>
            </a:pathLst>
          </a:custGeom>
          <a:noFill/>
          <a:ln w="76200">
            <a:solidFill>
              <a:schemeClr val="bg1"/>
            </a:solidFill>
            <a:round/>
            <a:headEnd/>
            <a:tailEnd type="triangle" w="med" len="med"/>
          </a:ln>
          <a:effectLst/>
        </p:spPr>
        <p:txBody>
          <a:bodyPr/>
          <a:lstStyle/>
          <a:p>
            <a:endParaRPr lang="en-US" dirty="0">
              <a:latin typeface="Arial" pitchFamily="34" charset="0"/>
            </a:endParaRPr>
          </a:p>
        </p:txBody>
      </p:sp>
      <p:sp>
        <p:nvSpPr>
          <p:cNvPr id="126997" name="AutoShape 25"/>
          <p:cNvSpPr>
            <a:spLocks noChangeArrowheads="1"/>
          </p:cNvSpPr>
          <p:nvPr/>
        </p:nvSpPr>
        <p:spPr bwMode="auto">
          <a:xfrm>
            <a:off x="1652588" y="2482850"/>
            <a:ext cx="1492250" cy="1325563"/>
          </a:xfrm>
          <a:prstGeom prst="irregularSeal1">
            <a:avLst/>
          </a:prstGeom>
          <a:solidFill>
            <a:srgbClr val="FFFF00"/>
          </a:solidFill>
          <a:ln w="38100" algn="ctr">
            <a:solidFill>
              <a:srgbClr val="FF0000"/>
            </a:solidFill>
            <a:miter lim="800000"/>
            <a:headEnd/>
            <a:tailEnd/>
          </a:ln>
          <a:effectLst/>
        </p:spPr>
        <p:txBody>
          <a:bodyPr wrap="none" anchor="ctr"/>
          <a:lstStyle/>
          <a:p>
            <a:pPr algn="ctr"/>
            <a:r>
              <a:rPr lang="en-US" sz="2800" dirty="0">
                <a:solidFill>
                  <a:srgbClr val="FF0000"/>
                </a:solidFill>
                <a:latin typeface="Arial" pitchFamily="34" charset="0"/>
                <a:cs typeface="Arial" pitchFamily="34" charset="0"/>
              </a:rPr>
              <a:t>CAS</a:t>
            </a:r>
          </a:p>
        </p:txBody>
      </p:sp>
      <p:grpSp>
        <p:nvGrpSpPr>
          <p:cNvPr id="2" name="Group 36">
            <a:extLst>
              <a:ext uri="{FF2B5EF4-FFF2-40B4-BE49-F238E27FC236}">
                <a16:creationId xmlns:a16="http://schemas.microsoft.com/office/drawing/2014/main" id="{5DC11CAD-409A-43A0-DBEA-0D6D1C019B0E}"/>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E6680091-AC9A-AC61-2755-FDE78BB90E2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3962F508-A2D7-91D2-E013-A83ECA46736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23248F00-1199-25C8-500D-AB7495F67A4B}"/>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618F7362-D00D-5FB8-587B-036A627BF44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334EF1EC-EACA-49D9-7C5E-0149158359E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62559A98-A947-BC6B-0C2E-BAEAEE9EA09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C9649FD1-49C4-D59C-DB79-368B95331310}"/>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802F4F89-8FD7-FBEE-3AD8-0B1CCBE71EC7}"/>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8EF5BE3B-DBEF-572F-891F-F55392271A0C}"/>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Footer Placeholder 1"/>
          <p:cNvSpPr>
            <a:spLocks noGrp="1"/>
          </p:cNvSpPr>
          <p:nvPr>
            <p:ph type="ftr" sz="quarter" idx="10"/>
          </p:nvPr>
        </p:nvSpPr>
        <p:spPr>
          <a:noFill/>
        </p:spPr>
        <p:txBody>
          <a:bodyPr/>
          <a:lstStyle/>
          <a:p>
            <a:r>
              <a:rPr lang="en-US" dirty="0"/>
              <a:t>Art of Multiprocessor Programming</a:t>
            </a:r>
          </a:p>
        </p:txBody>
      </p:sp>
      <p:sp>
        <p:nvSpPr>
          <p:cNvPr id="128003" name="Slide Number Placeholder 2"/>
          <p:cNvSpPr>
            <a:spLocks noGrp="1"/>
          </p:cNvSpPr>
          <p:nvPr>
            <p:ph type="sldNum" sz="quarter" idx="11"/>
          </p:nvPr>
        </p:nvSpPr>
        <p:spPr>
          <a:noFill/>
        </p:spPr>
        <p:txBody>
          <a:bodyPr/>
          <a:lstStyle/>
          <a:p>
            <a:fld id="{F81AD5AB-30A8-4DF9-9686-B032CB1F3BBF}" type="slidenum">
              <a:rPr lang="x-none" smtClean="0">
                <a:cs typeface="Arial" pitchFamily="34" charset="0"/>
              </a:rPr>
              <a:pPr/>
              <a:t>89</a:t>
            </a:fld>
            <a:endParaRPr lang="en-US" dirty="0">
              <a:cs typeface="Arial" pitchFamily="34" charset="0"/>
            </a:endParaRPr>
          </a:p>
        </p:txBody>
      </p:sp>
      <p:sp>
        <p:nvSpPr>
          <p:cNvPr id="12800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0488FC49-44A5-41E3-909C-6781767F581A}" type="slidenum">
              <a:rPr lang="x-none" sz="1400">
                <a:solidFill>
                  <a:schemeClr val="tx1"/>
                </a:solidFill>
                <a:latin typeface="Arial" pitchFamily="34" charset="0"/>
                <a:cs typeface="Arial" pitchFamily="34" charset="0"/>
              </a:rPr>
              <a:pPr/>
              <a:t>89</a:t>
            </a:fld>
            <a:endParaRPr lang="en-US" sz="1400" dirty="0">
              <a:solidFill>
                <a:schemeClr val="tx1"/>
              </a:solidFill>
              <a:latin typeface="Arial" pitchFamily="34" charset="0"/>
              <a:cs typeface="Arial" pitchFamily="34" charset="0"/>
            </a:endParaRPr>
          </a:p>
        </p:txBody>
      </p:sp>
      <p:sp>
        <p:nvSpPr>
          <p:cNvPr id="770050" name="AutoShape 2"/>
          <p:cNvSpPr>
            <a:spLocks noChangeArrowheads="1"/>
          </p:cNvSpPr>
          <p:nvPr/>
        </p:nvSpPr>
        <p:spPr bwMode="auto">
          <a:xfrm>
            <a:off x="5181600" y="2790825"/>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8006" name="Line 3"/>
          <p:cNvSpPr>
            <a:spLocks noChangeShapeType="1"/>
          </p:cNvSpPr>
          <p:nvPr/>
        </p:nvSpPr>
        <p:spPr bwMode="auto">
          <a:xfrm>
            <a:off x="5670550" y="27908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28007" name="Line 4"/>
          <p:cNvSpPr>
            <a:spLocks noChangeShapeType="1"/>
          </p:cNvSpPr>
          <p:nvPr/>
        </p:nvSpPr>
        <p:spPr bwMode="auto">
          <a:xfrm>
            <a:off x="5670550" y="2790825"/>
            <a:ext cx="473075" cy="581025"/>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8008" name="Group 5"/>
          <p:cNvGrpSpPr>
            <a:grpSpLocks/>
          </p:cNvGrpSpPr>
          <p:nvPr/>
        </p:nvGrpSpPr>
        <p:grpSpPr bwMode="auto">
          <a:xfrm>
            <a:off x="5275263" y="2963863"/>
            <a:ext cx="304800" cy="304800"/>
            <a:chOff x="3894" y="2760"/>
            <a:chExt cx="192" cy="192"/>
          </a:xfrm>
        </p:grpSpPr>
        <p:sp>
          <p:nvSpPr>
            <p:cNvPr id="128035"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8036" name="Oval 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770056"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8010" name="Rectangle 9"/>
          <p:cNvSpPr>
            <a:spLocks noGrp="1" noChangeArrowheads="1"/>
          </p:cNvSpPr>
          <p:nvPr>
            <p:ph type="title" idx="4294967295"/>
          </p:nvPr>
        </p:nvSpPr>
        <p:spPr>
          <a:xfrm>
            <a:off x="685800" y="384175"/>
            <a:ext cx="7772400" cy="1143000"/>
          </a:xfrm>
        </p:spPr>
        <p:txBody>
          <a:bodyPr/>
          <a:lstStyle/>
          <a:p>
            <a:r>
              <a:rPr lang="en-US" dirty="0"/>
              <a:t>Push</a:t>
            </a:r>
          </a:p>
        </p:txBody>
      </p:sp>
      <p:sp>
        <p:nvSpPr>
          <p:cNvPr id="128011" name="Text Box 10"/>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70059" name="AutoShape 11"/>
          <p:cNvSpPr>
            <a:spLocks noChangeArrowheads="1"/>
          </p:cNvSpPr>
          <p:nvPr/>
        </p:nvSpPr>
        <p:spPr bwMode="auto">
          <a:xfrm>
            <a:off x="3649663"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8013" name="Line 12"/>
          <p:cNvSpPr>
            <a:spLocks noChangeShapeType="1"/>
          </p:cNvSpPr>
          <p:nvPr/>
        </p:nvSpPr>
        <p:spPr bwMode="auto">
          <a:xfrm>
            <a:off x="4138613"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8014" name="Group 13"/>
          <p:cNvGrpSpPr>
            <a:grpSpLocks/>
          </p:cNvGrpSpPr>
          <p:nvPr/>
        </p:nvGrpSpPr>
        <p:grpSpPr bwMode="auto">
          <a:xfrm>
            <a:off x="3743325" y="2951163"/>
            <a:ext cx="304800" cy="304800"/>
            <a:chOff x="3894" y="2760"/>
            <a:chExt cx="192" cy="192"/>
          </a:xfrm>
        </p:grpSpPr>
        <p:sp>
          <p:nvSpPr>
            <p:cNvPr id="128033"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8034"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8015" name="Line 17"/>
          <p:cNvSpPr>
            <a:spLocks noChangeShapeType="1"/>
          </p:cNvSpPr>
          <p:nvPr/>
        </p:nvSpPr>
        <p:spPr bwMode="auto">
          <a:xfrm>
            <a:off x="4383088" y="3086100"/>
            <a:ext cx="793750" cy="1588"/>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770066" name="AutoShape 18"/>
          <p:cNvSpPr>
            <a:spLocks noChangeArrowheads="1"/>
          </p:cNvSpPr>
          <p:nvPr/>
        </p:nvSpPr>
        <p:spPr bwMode="auto">
          <a:xfrm>
            <a:off x="2916238" y="4243388"/>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8017" name="Line 19"/>
          <p:cNvSpPr>
            <a:spLocks noChangeShapeType="1"/>
          </p:cNvSpPr>
          <p:nvPr/>
        </p:nvSpPr>
        <p:spPr bwMode="auto">
          <a:xfrm>
            <a:off x="3405188" y="4243388"/>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8018" name="Group 20"/>
          <p:cNvGrpSpPr>
            <a:grpSpLocks/>
          </p:cNvGrpSpPr>
          <p:nvPr/>
        </p:nvGrpSpPr>
        <p:grpSpPr bwMode="auto">
          <a:xfrm>
            <a:off x="3009900" y="4416425"/>
            <a:ext cx="304800" cy="304800"/>
            <a:chOff x="3894" y="2760"/>
            <a:chExt cx="192" cy="192"/>
          </a:xfrm>
        </p:grpSpPr>
        <p:sp>
          <p:nvSpPr>
            <p:cNvPr id="128031" name="Oval 21"/>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8032" name="Oval 22"/>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8019" name="Freeform 23"/>
          <p:cNvSpPr>
            <a:spLocks/>
          </p:cNvSpPr>
          <p:nvPr/>
        </p:nvSpPr>
        <p:spPr bwMode="auto">
          <a:xfrm>
            <a:off x="3011488" y="3363913"/>
            <a:ext cx="1397000" cy="1209675"/>
          </a:xfrm>
          <a:custGeom>
            <a:avLst/>
            <a:gdLst>
              <a:gd name="T0" fmla="*/ 2147483647 w 880"/>
              <a:gd name="T1" fmla="*/ 2147483647 h 762"/>
              <a:gd name="T2" fmla="*/ 2147483647 w 880"/>
              <a:gd name="T3" fmla="*/ 2147483647 h 762"/>
              <a:gd name="T4" fmla="*/ 2147483647 w 880"/>
              <a:gd name="T5" fmla="*/ 2147483647 h 762"/>
              <a:gd name="T6" fmla="*/ 2147483647 w 880"/>
              <a:gd name="T7" fmla="*/ 0 h 762"/>
              <a:gd name="T8" fmla="*/ 0 60000 65536"/>
              <a:gd name="T9" fmla="*/ 0 60000 65536"/>
              <a:gd name="T10" fmla="*/ 0 60000 65536"/>
              <a:gd name="T11" fmla="*/ 0 60000 65536"/>
              <a:gd name="T12" fmla="*/ 0 w 880"/>
              <a:gd name="T13" fmla="*/ 0 h 762"/>
              <a:gd name="T14" fmla="*/ 880 w 880"/>
              <a:gd name="T15" fmla="*/ 762 h 762"/>
            </a:gdLst>
            <a:ahLst/>
            <a:cxnLst>
              <a:cxn ang="T8">
                <a:pos x="T0" y="T1"/>
              </a:cxn>
              <a:cxn ang="T9">
                <a:pos x="T2" y="T3"/>
              </a:cxn>
              <a:cxn ang="T10">
                <a:pos x="T4" y="T5"/>
              </a:cxn>
              <a:cxn ang="T11">
                <a:pos x="T6" y="T7"/>
              </a:cxn>
            </a:cxnLst>
            <a:rect l="T12" t="T13" r="T14" b="T15"/>
            <a:pathLst>
              <a:path w="880" h="762">
                <a:moveTo>
                  <a:pt x="369" y="762"/>
                </a:moveTo>
                <a:cubicBezTo>
                  <a:pt x="624" y="690"/>
                  <a:pt x="880" y="618"/>
                  <a:pt x="830" y="532"/>
                </a:cubicBezTo>
                <a:cubicBezTo>
                  <a:pt x="780" y="446"/>
                  <a:pt x="136" y="337"/>
                  <a:pt x="68" y="248"/>
                </a:cubicBezTo>
                <a:cubicBezTo>
                  <a:pt x="0" y="159"/>
                  <a:pt x="211" y="79"/>
                  <a:pt x="423" y="0"/>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128020" name="Freeform 24"/>
          <p:cNvSpPr>
            <a:spLocks/>
          </p:cNvSpPr>
          <p:nvPr/>
        </p:nvSpPr>
        <p:spPr bwMode="auto">
          <a:xfrm>
            <a:off x="2101850" y="3268663"/>
            <a:ext cx="803275" cy="1308100"/>
          </a:xfrm>
          <a:custGeom>
            <a:avLst/>
            <a:gdLst>
              <a:gd name="T0" fmla="*/ 2147483647 w 452"/>
              <a:gd name="T1" fmla="*/ 0 h 691"/>
              <a:gd name="T2" fmla="*/ 2147483647 w 452"/>
              <a:gd name="T3" fmla="*/ 2147483647 h 691"/>
              <a:gd name="T4" fmla="*/ 2147483647 w 452"/>
              <a:gd name="T5" fmla="*/ 2147483647 h 691"/>
              <a:gd name="T6" fmla="*/ 0 60000 65536"/>
              <a:gd name="T7" fmla="*/ 0 60000 65536"/>
              <a:gd name="T8" fmla="*/ 0 60000 65536"/>
              <a:gd name="T9" fmla="*/ 0 w 452"/>
              <a:gd name="T10" fmla="*/ 0 h 691"/>
              <a:gd name="T11" fmla="*/ 452 w 452"/>
              <a:gd name="T12" fmla="*/ 691 h 691"/>
            </a:gdLst>
            <a:ahLst/>
            <a:cxnLst>
              <a:cxn ang="T6">
                <a:pos x="T0" y="T1"/>
              </a:cxn>
              <a:cxn ang="T7">
                <a:pos x="T2" y="T3"/>
              </a:cxn>
              <a:cxn ang="T8">
                <a:pos x="T4" y="T5"/>
              </a:cxn>
            </a:cxnLst>
            <a:rect l="T9" t="T10" r="T11" b="T12"/>
            <a:pathLst>
              <a:path w="452" h="691">
                <a:moveTo>
                  <a:pt x="80" y="0"/>
                </a:moveTo>
                <a:cubicBezTo>
                  <a:pt x="40" y="221"/>
                  <a:pt x="0" y="443"/>
                  <a:pt x="62" y="558"/>
                </a:cubicBezTo>
                <a:cubicBezTo>
                  <a:pt x="124" y="673"/>
                  <a:pt x="288" y="682"/>
                  <a:pt x="452" y="691"/>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2" name="Group 36">
            <a:extLst>
              <a:ext uri="{FF2B5EF4-FFF2-40B4-BE49-F238E27FC236}">
                <a16:creationId xmlns:a16="http://schemas.microsoft.com/office/drawing/2014/main" id="{5D6B24BC-2FFB-0EAA-69DA-10A8755F06E0}"/>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A2F37ABE-D7EA-7197-E4A5-F375895BC66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942F056F-C5E3-8AA9-0455-1BD2900C9B2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078C8A08-F4E0-6800-B6B2-4F8EEB1FE690}"/>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D00ABB07-EB90-717D-288F-50D18D80AE4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F3243C26-8DB6-28AD-D18C-492A8E2E7B2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D45D03EB-7FFE-2147-A9D0-23F4072B54B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3144B776-BA4C-D1F9-7003-EF3CCEE34005}"/>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0648065D-6B3D-C309-7F6E-4A928C1F2107}"/>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533753C2-565D-027C-8943-6A7E1A4B91F2}"/>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Footer Placeholder 1"/>
          <p:cNvSpPr>
            <a:spLocks noGrp="1"/>
          </p:cNvSpPr>
          <p:nvPr>
            <p:ph type="ftr" sz="quarter" idx="10"/>
          </p:nvPr>
        </p:nvSpPr>
        <p:spPr>
          <a:noFill/>
        </p:spPr>
        <p:txBody>
          <a:bodyPr/>
          <a:lstStyle/>
          <a:p>
            <a:r>
              <a:rPr lang="en-US" dirty="0"/>
              <a:t>Art of Multiprocessor Programming</a:t>
            </a:r>
          </a:p>
        </p:txBody>
      </p:sp>
      <p:sp>
        <p:nvSpPr>
          <p:cNvPr id="129027" name="Slide Number Placeholder 2"/>
          <p:cNvSpPr>
            <a:spLocks noGrp="1"/>
          </p:cNvSpPr>
          <p:nvPr>
            <p:ph type="sldNum" sz="quarter" idx="11"/>
          </p:nvPr>
        </p:nvSpPr>
        <p:spPr>
          <a:noFill/>
        </p:spPr>
        <p:txBody>
          <a:bodyPr/>
          <a:lstStyle/>
          <a:p>
            <a:fld id="{A29F50D5-CE43-4955-BAC0-7BF67E12C5DF}" type="slidenum">
              <a:rPr lang="x-none" smtClean="0">
                <a:cs typeface="Arial" pitchFamily="34" charset="0"/>
              </a:rPr>
              <a:pPr/>
              <a:t>90</a:t>
            </a:fld>
            <a:endParaRPr lang="en-US" dirty="0">
              <a:cs typeface="Arial" pitchFamily="34" charset="0"/>
            </a:endParaRPr>
          </a:p>
        </p:txBody>
      </p:sp>
      <p:sp>
        <p:nvSpPr>
          <p:cNvPr id="12902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E045930D-813F-4D18-A8C0-0746C776ACB7}" type="slidenum">
              <a:rPr lang="x-none" sz="1400">
                <a:solidFill>
                  <a:schemeClr val="tx1"/>
                </a:solidFill>
                <a:latin typeface="Arial" pitchFamily="34" charset="0"/>
                <a:cs typeface="Arial" pitchFamily="34" charset="0"/>
              </a:rPr>
              <a:pPr/>
              <a:t>90</a:t>
            </a:fld>
            <a:endParaRPr lang="en-US" sz="1400" dirty="0">
              <a:solidFill>
                <a:schemeClr val="tx1"/>
              </a:solidFill>
              <a:latin typeface="Arial" pitchFamily="34" charset="0"/>
              <a:cs typeface="Arial" pitchFamily="34" charset="0"/>
            </a:endParaRPr>
          </a:p>
        </p:txBody>
      </p:sp>
      <p:sp>
        <p:nvSpPr>
          <p:cNvPr id="768002" name="AutoShape 2"/>
          <p:cNvSpPr>
            <a:spLocks noChangeArrowheads="1"/>
          </p:cNvSpPr>
          <p:nvPr/>
        </p:nvSpPr>
        <p:spPr bwMode="auto">
          <a:xfrm>
            <a:off x="6737350" y="2776538"/>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9030" name="Line 3"/>
          <p:cNvSpPr>
            <a:spLocks noChangeShapeType="1"/>
          </p:cNvSpPr>
          <p:nvPr/>
        </p:nvSpPr>
        <p:spPr bwMode="auto">
          <a:xfrm>
            <a:off x="7226300" y="2776538"/>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29031" name="Line 4"/>
          <p:cNvSpPr>
            <a:spLocks noChangeShapeType="1"/>
          </p:cNvSpPr>
          <p:nvPr/>
        </p:nvSpPr>
        <p:spPr bwMode="auto">
          <a:xfrm>
            <a:off x="7226300" y="2776538"/>
            <a:ext cx="473075" cy="581025"/>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9032" name="Group 5"/>
          <p:cNvGrpSpPr>
            <a:grpSpLocks/>
          </p:cNvGrpSpPr>
          <p:nvPr/>
        </p:nvGrpSpPr>
        <p:grpSpPr bwMode="auto">
          <a:xfrm>
            <a:off x="6831013" y="2949575"/>
            <a:ext cx="304800" cy="304800"/>
            <a:chOff x="3894" y="2760"/>
            <a:chExt cx="192" cy="192"/>
          </a:xfrm>
        </p:grpSpPr>
        <p:sp>
          <p:nvSpPr>
            <p:cNvPr id="129060"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9061" name="Oval 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768008"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9034" name="Rectangle 9"/>
          <p:cNvSpPr>
            <a:spLocks noGrp="1" noChangeArrowheads="1"/>
          </p:cNvSpPr>
          <p:nvPr>
            <p:ph type="title" idx="4294967295"/>
          </p:nvPr>
        </p:nvSpPr>
        <p:spPr>
          <a:xfrm>
            <a:off x="685800" y="384175"/>
            <a:ext cx="7772400" cy="1143000"/>
          </a:xfrm>
        </p:spPr>
        <p:txBody>
          <a:bodyPr/>
          <a:lstStyle/>
          <a:p>
            <a:r>
              <a:rPr lang="en-US" dirty="0"/>
              <a:t>Pop</a:t>
            </a:r>
          </a:p>
        </p:txBody>
      </p:sp>
      <p:sp>
        <p:nvSpPr>
          <p:cNvPr id="129035" name="Text Box 10"/>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68011" name="AutoShape 11"/>
          <p:cNvSpPr>
            <a:spLocks noChangeArrowheads="1"/>
          </p:cNvSpPr>
          <p:nvPr/>
        </p:nvSpPr>
        <p:spPr bwMode="auto">
          <a:xfrm>
            <a:off x="5205413"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9037" name="Line 12"/>
          <p:cNvSpPr>
            <a:spLocks noChangeShapeType="1"/>
          </p:cNvSpPr>
          <p:nvPr/>
        </p:nvSpPr>
        <p:spPr bwMode="auto">
          <a:xfrm>
            <a:off x="5694363"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9038" name="Group 13"/>
          <p:cNvGrpSpPr>
            <a:grpSpLocks/>
          </p:cNvGrpSpPr>
          <p:nvPr/>
        </p:nvGrpSpPr>
        <p:grpSpPr bwMode="auto">
          <a:xfrm>
            <a:off x="5299075" y="2951163"/>
            <a:ext cx="304800" cy="304800"/>
            <a:chOff x="3894" y="2760"/>
            <a:chExt cx="192" cy="192"/>
          </a:xfrm>
        </p:grpSpPr>
        <p:sp>
          <p:nvSpPr>
            <p:cNvPr id="129058"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9059"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9039" name="Line 16"/>
          <p:cNvSpPr>
            <a:spLocks noChangeShapeType="1"/>
          </p:cNvSpPr>
          <p:nvPr/>
        </p:nvSpPr>
        <p:spPr bwMode="auto">
          <a:xfrm>
            <a:off x="2513013" y="3062288"/>
            <a:ext cx="1116012" cy="0"/>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129040" name="Line 17"/>
          <p:cNvSpPr>
            <a:spLocks noChangeShapeType="1"/>
          </p:cNvSpPr>
          <p:nvPr/>
        </p:nvSpPr>
        <p:spPr bwMode="auto">
          <a:xfrm>
            <a:off x="5938838" y="3086100"/>
            <a:ext cx="793750" cy="1588"/>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768018" name="AutoShape 18"/>
          <p:cNvSpPr>
            <a:spLocks noChangeArrowheads="1"/>
          </p:cNvSpPr>
          <p:nvPr/>
        </p:nvSpPr>
        <p:spPr bwMode="auto">
          <a:xfrm>
            <a:off x="3627438"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29042" name="Line 19"/>
          <p:cNvSpPr>
            <a:spLocks noChangeShapeType="1"/>
          </p:cNvSpPr>
          <p:nvPr/>
        </p:nvSpPr>
        <p:spPr bwMode="auto">
          <a:xfrm>
            <a:off x="4116388"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29043" name="Group 20"/>
          <p:cNvGrpSpPr>
            <a:grpSpLocks/>
          </p:cNvGrpSpPr>
          <p:nvPr/>
        </p:nvGrpSpPr>
        <p:grpSpPr bwMode="auto">
          <a:xfrm>
            <a:off x="3721100" y="2951163"/>
            <a:ext cx="304800" cy="304800"/>
            <a:chOff x="3894" y="2760"/>
            <a:chExt cx="192" cy="192"/>
          </a:xfrm>
        </p:grpSpPr>
        <p:sp>
          <p:nvSpPr>
            <p:cNvPr id="129056" name="Oval 21"/>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29057" name="Oval 22"/>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29044" name="Line 31"/>
          <p:cNvSpPr>
            <a:spLocks noChangeShapeType="1"/>
          </p:cNvSpPr>
          <p:nvPr/>
        </p:nvSpPr>
        <p:spPr bwMode="auto">
          <a:xfrm>
            <a:off x="4376738" y="3094038"/>
            <a:ext cx="793750" cy="1587"/>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129046" name="AutoShape 42"/>
          <p:cNvSpPr>
            <a:spLocks noChangeArrowheads="1"/>
          </p:cNvSpPr>
          <p:nvPr/>
        </p:nvSpPr>
        <p:spPr bwMode="auto">
          <a:xfrm flipH="1">
            <a:off x="3500438" y="2613025"/>
            <a:ext cx="1279525" cy="903288"/>
          </a:xfrm>
          <a:prstGeom prst="wedgeRoundRectCallout">
            <a:avLst>
              <a:gd name="adj1" fmla="val -59556"/>
              <a:gd name="adj2" fmla="val 197977"/>
              <a:gd name="adj3" fmla="val 16667"/>
            </a:avLst>
          </a:prstGeom>
          <a:noFill/>
          <a:ln w="38100" algn="ctr">
            <a:solidFill>
              <a:srgbClr val="FF7C80"/>
            </a:solidFill>
            <a:miter lim="800000"/>
            <a:headEnd/>
            <a:tailEnd/>
          </a:ln>
        </p:spPr>
        <p:txBody>
          <a:bodyPr/>
          <a:lstStyle/>
          <a:p>
            <a:pPr algn="ctr"/>
            <a:endParaRPr lang="en-US" sz="2800" dirty="0">
              <a:latin typeface="Arial" pitchFamily="34" charset="0"/>
              <a:cs typeface="Courier New" pitchFamily="49" charset="0"/>
            </a:endParaRPr>
          </a:p>
        </p:txBody>
      </p:sp>
      <p:grpSp>
        <p:nvGrpSpPr>
          <p:cNvPr id="2" name="Group 36">
            <a:extLst>
              <a:ext uri="{FF2B5EF4-FFF2-40B4-BE49-F238E27FC236}">
                <a16:creationId xmlns:a16="http://schemas.microsoft.com/office/drawing/2014/main" id="{E00B8AD9-6526-1E67-7DDA-5D6278DE38AE}"/>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FB76EA06-50D6-9DE5-A8C3-EA181C3F170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1C0B3D11-E91A-0F8A-9466-0EF15324311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3A742A6E-1F15-EF21-8599-660C5B09DFF9}"/>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53B9FC49-9E5F-B982-CE1C-00EE834D506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158B9478-1002-C0A4-275A-4E7D6E10B0E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AE031892-1815-F9E7-FCCE-C84228C23C1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56F55B24-9DA4-2310-AF9D-26970681530B}"/>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1CB5407F-AB73-3D7A-D92F-E43DE9F8A9B8}"/>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266F28C5-E9A6-F826-FB96-67637D75A5A0}"/>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Footer Placeholder 1"/>
          <p:cNvSpPr>
            <a:spLocks noGrp="1"/>
          </p:cNvSpPr>
          <p:nvPr>
            <p:ph type="ftr" sz="quarter" idx="10"/>
          </p:nvPr>
        </p:nvSpPr>
        <p:spPr>
          <a:noFill/>
        </p:spPr>
        <p:txBody>
          <a:bodyPr/>
          <a:lstStyle/>
          <a:p>
            <a:r>
              <a:rPr lang="en-US" dirty="0"/>
              <a:t>Art of Multiprocessor Programming</a:t>
            </a:r>
          </a:p>
        </p:txBody>
      </p:sp>
      <p:sp>
        <p:nvSpPr>
          <p:cNvPr id="130051" name="Slide Number Placeholder 2"/>
          <p:cNvSpPr>
            <a:spLocks noGrp="1"/>
          </p:cNvSpPr>
          <p:nvPr>
            <p:ph type="sldNum" sz="quarter" idx="11"/>
          </p:nvPr>
        </p:nvSpPr>
        <p:spPr>
          <a:noFill/>
        </p:spPr>
        <p:txBody>
          <a:bodyPr/>
          <a:lstStyle/>
          <a:p>
            <a:fld id="{F7B4DA2A-38F0-43B4-BC6A-DD5173997A14}" type="slidenum">
              <a:rPr lang="x-none" smtClean="0">
                <a:cs typeface="Arial" pitchFamily="34" charset="0"/>
              </a:rPr>
              <a:pPr/>
              <a:t>91</a:t>
            </a:fld>
            <a:endParaRPr lang="en-US" dirty="0">
              <a:cs typeface="Arial" pitchFamily="34" charset="0"/>
            </a:endParaRPr>
          </a:p>
        </p:txBody>
      </p:sp>
      <p:sp>
        <p:nvSpPr>
          <p:cNvPr id="1300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857824D0-3795-40B1-AB99-EC481E6EA93D}" type="slidenum">
              <a:rPr lang="x-none" sz="1400">
                <a:solidFill>
                  <a:schemeClr val="tx1"/>
                </a:solidFill>
                <a:latin typeface="Arial" pitchFamily="34" charset="0"/>
                <a:cs typeface="Arial" pitchFamily="34" charset="0"/>
              </a:rPr>
              <a:pPr/>
              <a:t>91</a:t>
            </a:fld>
            <a:endParaRPr lang="en-US" sz="1400" dirty="0">
              <a:solidFill>
                <a:schemeClr val="tx1"/>
              </a:solidFill>
              <a:latin typeface="Arial" pitchFamily="34" charset="0"/>
              <a:cs typeface="Arial" pitchFamily="34" charset="0"/>
            </a:endParaRPr>
          </a:p>
        </p:txBody>
      </p:sp>
      <p:sp>
        <p:nvSpPr>
          <p:cNvPr id="776194" name="AutoShape 2"/>
          <p:cNvSpPr>
            <a:spLocks noChangeArrowheads="1"/>
          </p:cNvSpPr>
          <p:nvPr/>
        </p:nvSpPr>
        <p:spPr bwMode="auto">
          <a:xfrm>
            <a:off x="6737350" y="2776538"/>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0054" name="Line 3"/>
          <p:cNvSpPr>
            <a:spLocks noChangeShapeType="1"/>
          </p:cNvSpPr>
          <p:nvPr/>
        </p:nvSpPr>
        <p:spPr bwMode="auto">
          <a:xfrm>
            <a:off x="7226300" y="2776538"/>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30055" name="Line 4"/>
          <p:cNvSpPr>
            <a:spLocks noChangeShapeType="1"/>
          </p:cNvSpPr>
          <p:nvPr/>
        </p:nvSpPr>
        <p:spPr bwMode="auto">
          <a:xfrm>
            <a:off x="7226300" y="2776538"/>
            <a:ext cx="473075" cy="581025"/>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0056" name="Group 5"/>
          <p:cNvGrpSpPr>
            <a:grpSpLocks/>
          </p:cNvGrpSpPr>
          <p:nvPr/>
        </p:nvGrpSpPr>
        <p:grpSpPr bwMode="auto">
          <a:xfrm>
            <a:off x="6831013" y="2949575"/>
            <a:ext cx="304800" cy="304800"/>
            <a:chOff x="3894" y="2760"/>
            <a:chExt cx="192" cy="192"/>
          </a:xfrm>
        </p:grpSpPr>
        <p:sp>
          <p:nvSpPr>
            <p:cNvPr id="130085"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0086" name="Oval 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776200"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30058" name="Rectangle 9"/>
          <p:cNvSpPr>
            <a:spLocks noGrp="1" noChangeArrowheads="1"/>
          </p:cNvSpPr>
          <p:nvPr>
            <p:ph type="title" idx="4294967295"/>
          </p:nvPr>
        </p:nvSpPr>
        <p:spPr>
          <a:xfrm>
            <a:off x="685800" y="384175"/>
            <a:ext cx="7772400" cy="1143000"/>
          </a:xfrm>
        </p:spPr>
        <p:txBody>
          <a:bodyPr/>
          <a:lstStyle/>
          <a:p>
            <a:r>
              <a:rPr lang="en-US" dirty="0"/>
              <a:t>Pop</a:t>
            </a:r>
          </a:p>
        </p:txBody>
      </p:sp>
      <p:sp>
        <p:nvSpPr>
          <p:cNvPr id="130059" name="Text Box 10"/>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76203" name="AutoShape 11"/>
          <p:cNvSpPr>
            <a:spLocks noChangeArrowheads="1"/>
          </p:cNvSpPr>
          <p:nvPr/>
        </p:nvSpPr>
        <p:spPr bwMode="auto">
          <a:xfrm>
            <a:off x="5205413"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0061" name="Line 12"/>
          <p:cNvSpPr>
            <a:spLocks noChangeShapeType="1"/>
          </p:cNvSpPr>
          <p:nvPr/>
        </p:nvSpPr>
        <p:spPr bwMode="auto">
          <a:xfrm>
            <a:off x="5694363"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0062" name="Group 13"/>
          <p:cNvGrpSpPr>
            <a:grpSpLocks/>
          </p:cNvGrpSpPr>
          <p:nvPr/>
        </p:nvGrpSpPr>
        <p:grpSpPr bwMode="auto">
          <a:xfrm>
            <a:off x="5299075" y="2951163"/>
            <a:ext cx="304800" cy="304800"/>
            <a:chOff x="3894" y="2760"/>
            <a:chExt cx="192" cy="192"/>
          </a:xfrm>
        </p:grpSpPr>
        <p:sp>
          <p:nvSpPr>
            <p:cNvPr id="130083"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0084"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30063" name="Line 17"/>
          <p:cNvSpPr>
            <a:spLocks noChangeShapeType="1"/>
          </p:cNvSpPr>
          <p:nvPr/>
        </p:nvSpPr>
        <p:spPr bwMode="auto">
          <a:xfrm>
            <a:off x="5938838" y="3086100"/>
            <a:ext cx="793750" cy="1588"/>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776210" name="AutoShape 18"/>
          <p:cNvSpPr>
            <a:spLocks noChangeArrowheads="1"/>
          </p:cNvSpPr>
          <p:nvPr/>
        </p:nvSpPr>
        <p:spPr bwMode="auto">
          <a:xfrm>
            <a:off x="3627438"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0065" name="Line 19"/>
          <p:cNvSpPr>
            <a:spLocks noChangeShapeType="1"/>
          </p:cNvSpPr>
          <p:nvPr/>
        </p:nvSpPr>
        <p:spPr bwMode="auto">
          <a:xfrm>
            <a:off x="4116388"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0066" name="Group 20"/>
          <p:cNvGrpSpPr>
            <a:grpSpLocks/>
          </p:cNvGrpSpPr>
          <p:nvPr/>
        </p:nvGrpSpPr>
        <p:grpSpPr bwMode="auto">
          <a:xfrm>
            <a:off x="3721100" y="2951163"/>
            <a:ext cx="304800" cy="304800"/>
            <a:chOff x="3894" y="2760"/>
            <a:chExt cx="192" cy="192"/>
          </a:xfrm>
        </p:grpSpPr>
        <p:sp>
          <p:nvSpPr>
            <p:cNvPr id="130081" name="Oval 21"/>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0082" name="Oval 22"/>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30067" name="Line 23"/>
          <p:cNvSpPr>
            <a:spLocks noChangeShapeType="1"/>
          </p:cNvSpPr>
          <p:nvPr/>
        </p:nvSpPr>
        <p:spPr bwMode="auto">
          <a:xfrm>
            <a:off x="4376738" y="3094038"/>
            <a:ext cx="793750" cy="1587"/>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130069" name="Freeform 35"/>
          <p:cNvSpPr>
            <a:spLocks/>
          </p:cNvSpPr>
          <p:nvPr/>
        </p:nvSpPr>
        <p:spPr bwMode="auto">
          <a:xfrm>
            <a:off x="2365375" y="2308225"/>
            <a:ext cx="3017838" cy="798513"/>
          </a:xfrm>
          <a:custGeom>
            <a:avLst/>
            <a:gdLst>
              <a:gd name="T0" fmla="*/ 0 w 1865"/>
              <a:gd name="T1" fmla="*/ 2147483647 h 420"/>
              <a:gd name="T2" fmla="*/ 2147483647 w 1865"/>
              <a:gd name="T3" fmla="*/ 2147483647 h 420"/>
              <a:gd name="T4" fmla="*/ 2147483647 w 1865"/>
              <a:gd name="T5" fmla="*/ 2147483647 h 420"/>
              <a:gd name="T6" fmla="*/ 2147483647 w 1865"/>
              <a:gd name="T7" fmla="*/ 2147483647 h 420"/>
              <a:gd name="T8" fmla="*/ 0 60000 65536"/>
              <a:gd name="T9" fmla="*/ 0 60000 65536"/>
              <a:gd name="T10" fmla="*/ 0 60000 65536"/>
              <a:gd name="T11" fmla="*/ 0 60000 65536"/>
              <a:gd name="T12" fmla="*/ 0 w 1865"/>
              <a:gd name="T13" fmla="*/ 0 h 420"/>
              <a:gd name="T14" fmla="*/ 1865 w 1865"/>
              <a:gd name="T15" fmla="*/ 420 h 420"/>
            </a:gdLst>
            <a:ahLst/>
            <a:cxnLst>
              <a:cxn ang="T8">
                <a:pos x="T0" y="T1"/>
              </a:cxn>
              <a:cxn ang="T9">
                <a:pos x="T2" y="T3"/>
              </a:cxn>
              <a:cxn ang="T10">
                <a:pos x="T4" y="T5"/>
              </a:cxn>
              <a:cxn ang="T11">
                <a:pos x="T6" y="T7"/>
              </a:cxn>
            </a:cxnLst>
            <a:rect l="T12" t="T13" r="T14" b="T15"/>
            <a:pathLst>
              <a:path w="1865" h="420">
                <a:moveTo>
                  <a:pt x="0" y="420"/>
                </a:moveTo>
                <a:cubicBezTo>
                  <a:pt x="274" y="283"/>
                  <a:pt x="549" y="147"/>
                  <a:pt x="823" y="82"/>
                </a:cubicBezTo>
                <a:cubicBezTo>
                  <a:pt x="1097" y="17"/>
                  <a:pt x="1472" y="0"/>
                  <a:pt x="1646" y="27"/>
                </a:cubicBezTo>
                <a:cubicBezTo>
                  <a:pt x="1820" y="54"/>
                  <a:pt x="1842" y="150"/>
                  <a:pt x="1865" y="247"/>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130070" name="AutoShape 34"/>
          <p:cNvSpPr>
            <a:spLocks noChangeArrowheads="1"/>
          </p:cNvSpPr>
          <p:nvPr/>
        </p:nvSpPr>
        <p:spPr bwMode="auto">
          <a:xfrm>
            <a:off x="1652588" y="2482850"/>
            <a:ext cx="1492250" cy="1325563"/>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sp>
        <p:nvSpPr>
          <p:cNvPr id="130071" name="AutoShape 36"/>
          <p:cNvSpPr>
            <a:spLocks noChangeArrowheads="1"/>
          </p:cNvSpPr>
          <p:nvPr/>
        </p:nvSpPr>
        <p:spPr bwMode="auto">
          <a:xfrm flipH="1">
            <a:off x="3500438" y="2613025"/>
            <a:ext cx="1279525" cy="903288"/>
          </a:xfrm>
          <a:prstGeom prst="wedgeRoundRectCallout">
            <a:avLst>
              <a:gd name="adj1" fmla="val -59556"/>
              <a:gd name="adj2" fmla="val 197977"/>
              <a:gd name="adj3" fmla="val 16667"/>
            </a:avLst>
          </a:prstGeom>
          <a:noFill/>
          <a:ln w="38100" algn="ctr">
            <a:solidFill>
              <a:schemeClr val="bg1"/>
            </a:solidFill>
            <a:miter lim="800000"/>
            <a:headEnd/>
            <a:tailEnd/>
          </a:ln>
        </p:spPr>
        <p:txBody>
          <a:bodyPr/>
          <a:lstStyle/>
          <a:p>
            <a:pPr algn="ctr"/>
            <a:endParaRPr lang="en-US" sz="2800" dirty="0">
              <a:latin typeface="Arial" pitchFamily="34" charset="0"/>
              <a:cs typeface="Courier New" pitchFamily="49" charset="0"/>
            </a:endParaRPr>
          </a:p>
        </p:txBody>
      </p:sp>
      <p:grpSp>
        <p:nvGrpSpPr>
          <p:cNvPr id="2" name="Group 36">
            <a:extLst>
              <a:ext uri="{FF2B5EF4-FFF2-40B4-BE49-F238E27FC236}">
                <a16:creationId xmlns:a16="http://schemas.microsoft.com/office/drawing/2014/main" id="{50906223-D0FD-0620-083E-F835F83B90DC}"/>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DBC50351-C056-8556-DE2E-5E5C1E8672D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1F08044E-D85C-5B14-F314-A83054DA384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6AE485ED-4C86-730A-0DFF-5AA2F4183D1A}"/>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E6FD9FC5-D167-6AAA-D51A-32B16DEDAC88}"/>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8B6E1B41-50FA-15A7-7192-30E1B0769CE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B679ACD1-9BED-0E10-DCDB-4C6AFAAFC3AF}"/>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33F065D0-6E3B-4A44-3F3A-2E1050BA0B6F}"/>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8F26E5AA-D672-D011-4A42-723F7E00482D}"/>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84F042A9-BA3C-6007-6A22-32680C5EE7C5}"/>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Footer Placeholder 1"/>
          <p:cNvSpPr>
            <a:spLocks noGrp="1"/>
          </p:cNvSpPr>
          <p:nvPr>
            <p:ph type="ftr" sz="quarter" idx="10"/>
          </p:nvPr>
        </p:nvSpPr>
        <p:spPr>
          <a:noFill/>
        </p:spPr>
        <p:txBody>
          <a:bodyPr/>
          <a:lstStyle/>
          <a:p>
            <a:r>
              <a:rPr lang="en-US" dirty="0"/>
              <a:t>Art of Multiprocessor Programming</a:t>
            </a:r>
          </a:p>
        </p:txBody>
      </p:sp>
      <p:sp>
        <p:nvSpPr>
          <p:cNvPr id="131075" name="Slide Number Placeholder 2"/>
          <p:cNvSpPr>
            <a:spLocks noGrp="1"/>
          </p:cNvSpPr>
          <p:nvPr>
            <p:ph type="sldNum" sz="quarter" idx="11"/>
          </p:nvPr>
        </p:nvSpPr>
        <p:spPr>
          <a:noFill/>
        </p:spPr>
        <p:txBody>
          <a:bodyPr/>
          <a:lstStyle/>
          <a:p>
            <a:fld id="{F544232A-A16A-497F-97A0-52AB1AEF35A7}" type="slidenum">
              <a:rPr lang="x-none" smtClean="0">
                <a:cs typeface="Arial" pitchFamily="34" charset="0"/>
              </a:rPr>
              <a:pPr/>
              <a:t>92</a:t>
            </a:fld>
            <a:endParaRPr lang="en-US" dirty="0">
              <a:cs typeface="Arial" pitchFamily="34" charset="0"/>
            </a:endParaRPr>
          </a:p>
        </p:txBody>
      </p:sp>
      <p:sp>
        <p:nvSpPr>
          <p:cNvPr id="13107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5A0E913-DE9B-4BCB-956A-D9E4A8E2951E}" type="slidenum">
              <a:rPr lang="x-none" sz="1400">
                <a:solidFill>
                  <a:schemeClr val="tx1"/>
                </a:solidFill>
                <a:latin typeface="Arial" pitchFamily="34" charset="0"/>
                <a:cs typeface="Arial" pitchFamily="34" charset="0"/>
              </a:rPr>
              <a:pPr/>
              <a:t>92</a:t>
            </a:fld>
            <a:endParaRPr lang="en-US" sz="1400" dirty="0">
              <a:solidFill>
                <a:schemeClr val="tx1"/>
              </a:solidFill>
              <a:latin typeface="Arial" pitchFamily="34" charset="0"/>
              <a:cs typeface="Arial" pitchFamily="34" charset="0"/>
            </a:endParaRPr>
          </a:p>
        </p:txBody>
      </p:sp>
      <p:sp>
        <p:nvSpPr>
          <p:cNvPr id="778242" name="AutoShape 2"/>
          <p:cNvSpPr>
            <a:spLocks noChangeArrowheads="1"/>
          </p:cNvSpPr>
          <p:nvPr/>
        </p:nvSpPr>
        <p:spPr bwMode="auto">
          <a:xfrm>
            <a:off x="6737350" y="2776538"/>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1078" name="Line 3"/>
          <p:cNvSpPr>
            <a:spLocks noChangeShapeType="1"/>
          </p:cNvSpPr>
          <p:nvPr/>
        </p:nvSpPr>
        <p:spPr bwMode="auto">
          <a:xfrm>
            <a:off x="7226300" y="2776538"/>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31079" name="Line 4"/>
          <p:cNvSpPr>
            <a:spLocks noChangeShapeType="1"/>
          </p:cNvSpPr>
          <p:nvPr/>
        </p:nvSpPr>
        <p:spPr bwMode="auto">
          <a:xfrm>
            <a:off x="7226300" y="2776538"/>
            <a:ext cx="473075" cy="581025"/>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1080" name="Group 5"/>
          <p:cNvGrpSpPr>
            <a:grpSpLocks/>
          </p:cNvGrpSpPr>
          <p:nvPr/>
        </p:nvGrpSpPr>
        <p:grpSpPr bwMode="auto">
          <a:xfrm>
            <a:off x="6831013" y="2949575"/>
            <a:ext cx="304800" cy="304800"/>
            <a:chOff x="3894" y="2760"/>
            <a:chExt cx="192" cy="192"/>
          </a:xfrm>
        </p:grpSpPr>
        <p:sp>
          <p:nvSpPr>
            <p:cNvPr id="131110"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1111" name="Oval 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778248"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31082" name="Rectangle 9"/>
          <p:cNvSpPr>
            <a:spLocks noGrp="1" noChangeArrowheads="1"/>
          </p:cNvSpPr>
          <p:nvPr>
            <p:ph type="title" idx="4294967295"/>
          </p:nvPr>
        </p:nvSpPr>
        <p:spPr>
          <a:xfrm>
            <a:off x="685800" y="384175"/>
            <a:ext cx="7772400" cy="1143000"/>
          </a:xfrm>
        </p:spPr>
        <p:txBody>
          <a:bodyPr/>
          <a:lstStyle/>
          <a:p>
            <a:r>
              <a:rPr lang="en-US" dirty="0"/>
              <a:t>Pop</a:t>
            </a:r>
          </a:p>
        </p:txBody>
      </p:sp>
      <p:sp>
        <p:nvSpPr>
          <p:cNvPr id="131083" name="Text Box 10"/>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78251" name="AutoShape 11"/>
          <p:cNvSpPr>
            <a:spLocks noChangeArrowheads="1"/>
          </p:cNvSpPr>
          <p:nvPr/>
        </p:nvSpPr>
        <p:spPr bwMode="auto">
          <a:xfrm>
            <a:off x="5205413"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1085" name="Line 12"/>
          <p:cNvSpPr>
            <a:spLocks noChangeShapeType="1"/>
          </p:cNvSpPr>
          <p:nvPr/>
        </p:nvSpPr>
        <p:spPr bwMode="auto">
          <a:xfrm>
            <a:off x="5694363"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1086" name="Group 13"/>
          <p:cNvGrpSpPr>
            <a:grpSpLocks/>
          </p:cNvGrpSpPr>
          <p:nvPr/>
        </p:nvGrpSpPr>
        <p:grpSpPr bwMode="auto">
          <a:xfrm>
            <a:off x="5299075" y="2951163"/>
            <a:ext cx="304800" cy="304800"/>
            <a:chOff x="3894" y="2760"/>
            <a:chExt cx="192" cy="192"/>
          </a:xfrm>
        </p:grpSpPr>
        <p:sp>
          <p:nvSpPr>
            <p:cNvPr id="131108"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1109"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31087" name="Line 16"/>
          <p:cNvSpPr>
            <a:spLocks noChangeShapeType="1"/>
          </p:cNvSpPr>
          <p:nvPr/>
        </p:nvSpPr>
        <p:spPr bwMode="auto">
          <a:xfrm>
            <a:off x="5938838" y="3086100"/>
            <a:ext cx="793750" cy="1588"/>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778257" name="AutoShape 17"/>
          <p:cNvSpPr>
            <a:spLocks noChangeArrowheads="1"/>
          </p:cNvSpPr>
          <p:nvPr/>
        </p:nvSpPr>
        <p:spPr bwMode="auto">
          <a:xfrm>
            <a:off x="3627438"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1089" name="Line 18"/>
          <p:cNvSpPr>
            <a:spLocks noChangeShapeType="1"/>
          </p:cNvSpPr>
          <p:nvPr/>
        </p:nvSpPr>
        <p:spPr bwMode="auto">
          <a:xfrm>
            <a:off x="4116388"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31090" name="Line 22"/>
          <p:cNvSpPr>
            <a:spLocks noChangeShapeType="1"/>
          </p:cNvSpPr>
          <p:nvPr/>
        </p:nvSpPr>
        <p:spPr bwMode="auto">
          <a:xfrm>
            <a:off x="4376738" y="3094038"/>
            <a:ext cx="793750" cy="1587"/>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131092" name="Freeform 33"/>
          <p:cNvSpPr>
            <a:spLocks/>
          </p:cNvSpPr>
          <p:nvPr/>
        </p:nvSpPr>
        <p:spPr bwMode="auto">
          <a:xfrm>
            <a:off x="2365375" y="2308225"/>
            <a:ext cx="3017838" cy="798513"/>
          </a:xfrm>
          <a:custGeom>
            <a:avLst/>
            <a:gdLst>
              <a:gd name="T0" fmla="*/ 0 w 1865"/>
              <a:gd name="T1" fmla="*/ 2147483647 h 420"/>
              <a:gd name="T2" fmla="*/ 2147483647 w 1865"/>
              <a:gd name="T3" fmla="*/ 2147483647 h 420"/>
              <a:gd name="T4" fmla="*/ 2147483647 w 1865"/>
              <a:gd name="T5" fmla="*/ 2147483647 h 420"/>
              <a:gd name="T6" fmla="*/ 2147483647 w 1865"/>
              <a:gd name="T7" fmla="*/ 2147483647 h 420"/>
              <a:gd name="T8" fmla="*/ 0 60000 65536"/>
              <a:gd name="T9" fmla="*/ 0 60000 65536"/>
              <a:gd name="T10" fmla="*/ 0 60000 65536"/>
              <a:gd name="T11" fmla="*/ 0 60000 65536"/>
              <a:gd name="T12" fmla="*/ 0 w 1865"/>
              <a:gd name="T13" fmla="*/ 0 h 420"/>
              <a:gd name="T14" fmla="*/ 1865 w 1865"/>
              <a:gd name="T15" fmla="*/ 420 h 420"/>
            </a:gdLst>
            <a:ahLst/>
            <a:cxnLst>
              <a:cxn ang="T8">
                <a:pos x="T0" y="T1"/>
              </a:cxn>
              <a:cxn ang="T9">
                <a:pos x="T2" y="T3"/>
              </a:cxn>
              <a:cxn ang="T10">
                <a:pos x="T4" y="T5"/>
              </a:cxn>
              <a:cxn ang="T11">
                <a:pos x="T6" y="T7"/>
              </a:cxn>
            </a:cxnLst>
            <a:rect l="T12" t="T13" r="T14" b="T15"/>
            <a:pathLst>
              <a:path w="1865" h="420">
                <a:moveTo>
                  <a:pt x="0" y="420"/>
                </a:moveTo>
                <a:cubicBezTo>
                  <a:pt x="274" y="283"/>
                  <a:pt x="549" y="147"/>
                  <a:pt x="823" y="82"/>
                </a:cubicBezTo>
                <a:cubicBezTo>
                  <a:pt x="1097" y="17"/>
                  <a:pt x="1472" y="0"/>
                  <a:pt x="1646" y="27"/>
                </a:cubicBezTo>
                <a:cubicBezTo>
                  <a:pt x="1820" y="54"/>
                  <a:pt x="1842" y="150"/>
                  <a:pt x="1865" y="247"/>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131093" name="AutoShape 34"/>
          <p:cNvSpPr>
            <a:spLocks noChangeArrowheads="1"/>
          </p:cNvSpPr>
          <p:nvPr/>
        </p:nvSpPr>
        <p:spPr bwMode="auto">
          <a:xfrm>
            <a:off x="1652588" y="2482850"/>
            <a:ext cx="1492250" cy="1325563"/>
          </a:xfrm>
          <a:prstGeom prst="irregularSeal1">
            <a:avLst/>
          </a:prstGeom>
          <a:solidFill>
            <a:srgbClr val="FFFF00"/>
          </a:solidFill>
          <a:ln w="38100" algn="ctr">
            <a:solidFill>
              <a:schemeClr val="bg1"/>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sp>
        <p:nvSpPr>
          <p:cNvPr id="131094" name="AutoShape 35"/>
          <p:cNvSpPr>
            <a:spLocks noChangeArrowheads="1"/>
          </p:cNvSpPr>
          <p:nvPr/>
        </p:nvSpPr>
        <p:spPr bwMode="auto">
          <a:xfrm flipH="1">
            <a:off x="3979863" y="4352925"/>
            <a:ext cx="568325" cy="569913"/>
          </a:xfrm>
          <a:prstGeom prst="wedgeRoundRectCallout">
            <a:avLst>
              <a:gd name="adj1" fmla="val -113130"/>
              <a:gd name="adj2" fmla="val 36347"/>
              <a:gd name="adj3" fmla="val 16667"/>
            </a:avLst>
          </a:prstGeom>
          <a:noFill/>
          <a:ln w="38100" algn="ctr">
            <a:solidFill>
              <a:srgbClr val="FF7C80"/>
            </a:solidFill>
            <a:miter lim="800000"/>
            <a:headEnd/>
            <a:tailEnd/>
          </a:ln>
        </p:spPr>
        <p:txBody>
          <a:bodyPr/>
          <a:lstStyle/>
          <a:p>
            <a:pPr algn="ctr"/>
            <a:endParaRPr lang="en-US" sz="2800" dirty="0">
              <a:latin typeface="Arial" pitchFamily="34" charset="0"/>
              <a:cs typeface="Courier New" pitchFamily="49" charset="0"/>
            </a:endParaRPr>
          </a:p>
        </p:txBody>
      </p:sp>
      <p:sp>
        <p:nvSpPr>
          <p:cNvPr id="131095" name="AutoShape 36"/>
          <p:cNvSpPr>
            <a:spLocks noChangeArrowheads="1"/>
          </p:cNvSpPr>
          <p:nvPr/>
        </p:nvSpPr>
        <p:spPr bwMode="auto">
          <a:xfrm>
            <a:off x="6345238" y="4010025"/>
            <a:ext cx="1138237" cy="631825"/>
          </a:xfrm>
          <a:prstGeom prst="wedgeRoundRectCallout">
            <a:avLst>
              <a:gd name="adj1" fmla="val -44699"/>
              <a:gd name="adj2" fmla="val 70102"/>
              <a:gd name="adj3" fmla="val 16667"/>
            </a:avLst>
          </a:prstGeom>
          <a:noFill/>
          <a:ln w="38100" algn="ctr">
            <a:solidFill>
              <a:srgbClr val="FF7C80"/>
            </a:solidFill>
            <a:miter lim="800000"/>
            <a:headEnd/>
            <a:tailEnd/>
          </a:ln>
        </p:spPr>
        <p:txBody>
          <a:bodyPr/>
          <a:lstStyle/>
          <a:p>
            <a:pPr algn="ctr"/>
            <a:r>
              <a:rPr lang="en-US" b="1" dirty="0">
                <a:solidFill>
                  <a:srgbClr val="FFFF00"/>
                </a:solidFill>
                <a:latin typeface="Arial" pitchFamily="34" charset="0"/>
                <a:cs typeface="Arial" pitchFamily="34" charset="0"/>
              </a:rPr>
              <a:t>mine!</a:t>
            </a:r>
          </a:p>
        </p:txBody>
      </p:sp>
      <p:grpSp>
        <p:nvGrpSpPr>
          <p:cNvPr id="131096" name="Group 19"/>
          <p:cNvGrpSpPr>
            <a:grpSpLocks/>
          </p:cNvGrpSpPr>
          <p:nvPr/>
        </p:nvGrpSpPr>
        <p:grpSpPr bwMode="auto">
          <a:xfrm>
            <a:off x="4121150" y="4494213"/>
            <a:ext cx="304800" cy="304800"/>
            <a:chOff x="3894" y="2760"/>
            <a:chExt cx="192" cy="192"/>
          </a:xfrm>
          <a:effectLst>
            <a:glow rad="101600">
              <a:schemeClr val="accent3">
                <a:satMod val="175000"/>
                <a:alpha val="40000"/>
              </a:schemeClr>
            </a:glow>
          </a:effectLst>
        </p:grpSpPr>
        <p:sp>
          <p:nvSpPr>
            <p:cNvPr id="131097" name="Oval 20"/>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1098" name="Oval 21"/>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2" name="Group 36">
            <a:extLst>
              <a:ext uri="{FF2B5EF4-FFF2-40B4-BE49-F238E27FC236}">
                <a16:creationId xmlns:a16="http://schemas.microsoft.com/office/drawing/2014/main" id="{7D71EB79-626F-082D-1213-7AF46D3FC1C4}"/>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D239C118-608D-91D2-1AD4-6A1BD41BF87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ADDBFB1B-3219-4CE2-19D7-010F0CC7F92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CC386788-BEFD-F248-C68C-3E3415C8A300}"/>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87050748-27DA-E285-F897-5A4CCA9DFB8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C74D6098-5D69-7459-52DF-6EE4D2FFA1B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EE24BFA4-6CEB-7249-450F-E10AF2AF24E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8E9C671B-218D-5E8D-3774-A9E6ECC16722}"/>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B46B617D-2FC1-2C09-33DF-DF68272CF2AF}"/>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F98A57B5-C82D-2CF4-C37C-91B23F5DE1E5}"/>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Footer Placeholder 1"/>
          <p:cNvSpPr>
            <a:spLocks noGrp="1"/>
          </p:cNvSpPr>
          <p:nvPr>
            <p:ph type="ftr" sz="quarter" idx="10"/>
          </p:nvPr>
        </p:nvSpPr>
        <p:spPr>
          <a:noFill/>
        </p:spPr>
        <p:txBody>
          <a:bodyPr/>
          <a:lstStyle/>
          <a:p>
            <a:r>
              <a:rPr lang="en-US" dirty="0"/>
              <a:t>Art of Multiprocessor Programming</a:t>
            </a:r>
          </a:p>
        </p:txBody>
      </p:sp>
      <p:sp>
        <p:nvSpPr>
          <p:cNvPr id="132099" name="Slide Number Placeholder 2"/>
          <p:cNvSpPr>
            <a:spLocks noGrp="1"/>
          </p:cNvSpPr>
          <p:nvPr>
            <p:ph type="sldNum" sz="quarter" idx="11"/>
          </p:nvPr>
        </p:nvSpPr>
        <p:spPr>
          <a:noFill/>
        </p:spPr>
        <p:txBody>
          <a:bodyPr/>
          <a:lstStyle/>
          <a:p>
            <a:fld id="{B4C51612-33EF-48CA-88A7-7DF352AD6E26}" type="slidenum">
              <a:rPr lang="x-none" smtClean="0">
                <a:cs typeface="Arial" pitchFamily="34" charset="0"/>
              </a:rPr>
              <a:pPr/>
              <a:t>93</a:t>
            </a:fld>
            <a:endParaRPr lang="en-US" dirty="0">
              <a:cs typeface="Arial" pitchFamily="34" charset="0"/>
            </a:endParaRPr>
          </a:p>
        </p:txBody>
      </p:sp>
      <p:sp>
        <p:nvSpPr>
          <p:cNvPr id="13210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8D5A479-C851-4CDC-98A3-B278B032B0E5}" type="slidenum">
              <a:rPr lang="x-none" sz="1400">
                <a:solidFill>
                  <a:schemeClr val="tx1"/>
                </a:solidFill>
                <a:latin typeface="Arial" pitchFamily="34" charset="0"/>
                <a:cs typeface="Arial" pitchFamily="34" charset="0"/>
              </a:rPr>
              <a:pPr/>
              <a:t>93</a:t>
            </a:fld>
            <a:endParaRPr lang="en-US" sz="1400" dirty="0">
              <a:solidFill>
                <a:schemeClr val="tx1"/>
              </a:solidFill>
              <a:latin typeface="Arial" pitchFamily="34" charset="0"/>
              <a:cs typeface="Arial" pitchFamily="34" charset="0"/>
            </a:endParaRPr>
          </a:p>
        </p:txBody>
      </p:sp>
      <p:sp>
        <p:nvSpPr>
          <p:cNvPr id="780290" name="AutoShape 2"/>
          <p:cNvSpPr>
            <a:spLocks noChangeArrowheads="1"/>
          </p:cNvSpPr>
          <p:nvPr/>
        </p:nvSpPr>
        <p:spPr bwMode="auto">
          <a:xfrm>
            <a:off x="6737350" y="2776538"/>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2102" name="Line 3"/>
          <p:cNvSpPr>
            <a:spLocks noChangeShapeType="1"/>
          </p:cNvSpPr>
          <p:nvPr/>
        </p:nvSpPr>
        <p:spPr bwMode="auto">
          <a:xfrm>
            <a:off x="7226300" y="2776538"/>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32103" name="Line 4"/>
          <p:cNvSpPr>
            <a:spLocks noChangeShapeType="1"/>
          </p:cNvSpPr>
          <p:nvPr/>
        </p:nvSpPr>
        <p:spPr bwMode="auto">
          <a:xfrm>
            <a:off x="7226300" y="2776538"/>
            <a:ext cx="473075" cy="581025"/>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2104" name="Group 5"/>
          <p:cNvGrpSpPr>
            <a:grpSpLocks/>
          </p:cNvGrpSpPr>
          <p:nvPr/>
        </p:nvGrpSpPr>
        <p:grpSpPr bwMode="auto">
          <a:xfrm>
            <a:off x="6831013" y="2949575"/>
            <a:ext cx="304800" cy="304800"/>
            <a:chOff x="3894" y="2760"/>
            <a:chExt cx="192" cy="192"/>
          </a:xfrm>
        </p:grpSpPr>
        <p:sp>
          <p:nvSpPr>
            <p:cNvPr id="132130"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2131" name="Oval 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780296"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32106" name="Rectangle 9"/>
          <p:cNvSpPr>
            <a:spLocks noGrp="1" noChangeArrowheads="1"/>
          </p:cNvSpPr>
          <p:nvPr>
            <p:ph type="title" idx="4294967295"/>
          </p:nvPr>
        </p:nvSpPr>
        <p:spPr>
          <a:xfrm>
            <a:off x="685800" y="384175"/>
            <a:ext cx="7772400" cy="1143000"/>
          </a:xfrm>
        </p:spPr>
        <p:txBody>
          <a:bodyPr/>
          <a:lstStyle/>
          <a:p>
            <a:r>
              <a:rPr lang="en-US" dirty="0"/>
              <a:t>Pop</a:t>
            </a:r>
          </a:p>
        </p:txBody>
      </p:sp>
      <p:sp>
        <p:nvSpPr>
          <p:cNvPr id="132107" name="Text Box 10"/>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80299" name="AutoShape 11"/>
          <p:cNvSpPr>
            <a:spLocks noChangeArrowheads="1"/>
          </p:cNvSpPr>
          <p:nvPr/>
        </p:nvSpPr>
        <p:spPr bwMode="auto">
          <a:xfrm>
            <a:off x="5205413"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2109" name="Line 12"/>
          <p:cNvSpPr>
            <a:spLocks noChangeShapeType="1"/>
          </p:cNvSpPr>
          <p:nvPr/>
        </p:nvSpPr>
        <p:spPr bwMode="auto">
          <a:xfrm>
            <a:off x="5694363"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2110" name="Group 13"/>
          <p:cNvGrpSpPr>
            <a:grpSpLocks/>
          </p:cNvGrpSpPr>
          <p:nvPr/>
        </p:nvGrpSpPr>
        <p:grpSpPr bwMode="auto">
          <a:xfrm>
            <a:off x="5299075" y="2951163"/>
            <a:ext cx="304800" cy="304800"/>
            <a:chOff x="3894" y="2760"/>
            <a:chExt cx="192" cy="192"/>
          </a:xfrm>
        </p:grpSpPr>
        <p:sp>
          <p:nvSpPr>
            <p:cNvPr id="132128"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2129"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32111" name="Line 16"/>
          <p:cNvSpPr>
            <a:spLocks noChangeShapeType="1"/>
          </p:cNvSpPr>
          <p:nvPr/>
        </p:nvSpPr>
        <p:spPr bwMode="auto">
          <a:xfrm>
            <a:off x="5938838" y="3086100"/>
            <a:ext cx="793750" cy="1588"/>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132113" name="Freeform 33"/>
          <p:cNvSpPr>
            <a:spLocks/>
          </p:cNvSpPr>
          <p:nvPr/>
        </p:nvSpPr>
        <p:spPr bwMode="auto">
          <a:xfrm>
            <a:off x="2365375" y="2308225"/>
            <a:ext cx="3017838" cy="798513"/>
          </a:xfrm>
          <a:custGeom>
            <a:avLst/>
            <a:gdLst>
              <a:gd name="T0" fmla="*/ 0 w 1865"/>
              <a:gd name="T1" fmla="*/ 2147483647 h 420"/>
              <a:gd name="T2" fmla="*/ 2147483647 w 1865"/>
              <a:gd name="T3" fmla="*/ 2147483647 h 420"/>
              <a:gd name="T4" fmla="*/ 2147483647 w 1865"/>
              <a:gd name="T5" fmla="*/ 2147483647 h 420"/>
              <a:gd name="T6" fmla="*/ 2147483647 w 1865"/>
              <a:gd name="T7" fmla="*/ 2147483647 h 420"/>
              <a:gd name="T8" fmla="*/ 0 60000 65536"/>
              <a:gd name="T9" fmla="*/ 0 60000 65536"/>
              <a:gd name="T10" fmla="*/ 0 60000 65536"/>
              <a:gd name="T11" fmla="*/ 0 60000 65536"/>
              <a:gd name="T12" fmla="*/ 0 w 1865"/>
              <a:gd name="T13" fmla="*/ 0 h 420"/>
              <a:gd name="T14" fmla="*/ 1865 w 1865"/>
              <a:gd name="T15" fmla="*/ 420 h 420"/>
            </a:gdLst>
            <a:ahLst/>
            <a:cxnLst>
              <a:cxn ang="T8">
                <a:pos x="T0" y="T1"/>
              </a:cxn>
              <a:cxn ang="T9">
                <a:pos x="T2" y="T3"/>
              </a:cxn>
              <a:cxn ang="T10">
                <a:pos x="T4" y="T5"/>
              </a:cxn>
              <a:cxn ang="T11">
                <a:pos x="T6" y="T7"/>
              </a:cxn>
            </a:cxnLst>
            <a:rect l="T12" t="T13" r="T14" b="T15"/>
            <a:pathLst>
              <a:path w="1865" h="420">
                <a:moveTo>
                  <a:pt x="0" y="420"/>
                </a:moveTo>
                <a:cubicBezTo>
                  <a:pt x="274" y="283"/>
                  <a:pt x="549" y="147"/>
                  <a:pt x="823" y="82"/>
                </a:cubicBezTo>
                <a:cubicBezTo>
                  <a:pt x="1097" y="17"/>
                  <a:pt x="1472" y="0"/>
                  <a:pt x="1646" y="27"/>
                </a:cubicBezTo>
                <a:cubicBezTo>
                  <a:pt x="1820" y="54"/>
                  <a:pt x="1842" y="150"/>
                  <a:pt x="1865" y="247"/>
                </a:cubicBezTo>
              </a:path>
            </a:pathLst>
          </a:custGeom>
          <a:noFill/>
          <a:ln w="76200">
            <a:solidFill>
              <a:schemeClr val="bg1"/>
            </a:solidFill>
            <a:round/>
            <a:headEnd/>
            <a:tailEnd type="triangle" w="med" len="med"/>
          </a:ln>
        </p:spPr>
        <p:txBody>
          <a:bodyPr/>
          <a:lstStyle/>
          <a:p>
            <a:endParaRPr lang="en-US" dirty="0">
              <a:latin typeface="Arial" pitchFamily="34" charset="0"/>
            </a:endParaRPr>
          </a:p>
        </p:txBody>
      </p:sp>
      <p:sp>
        <p:nvSpPr>
          <p:cNvPr id="132114" name="AutoShape 34"/>
          <p:cNvSpPr>
            <a:spLocks noChangeArrowheads="1"/>
          </p:cNvSpPr>
          <p:nvPr/>
        </p:nvSpPr>
        <p:spPr bwMode="auto">
          <a:xfrm>
            <a:off x="1652588" y="2482850"/>
            <a:ext cx="1492250" cy="1325563"/>
          </a:xfrm>
          <a:prstGeom prst="irregularSeal1">
            <a:avLst/>
          </a:prstGeom>
          <a:solidFill>
            <a:srgbClr val="FFFF00"/>
          </a:solidFill>
          <a:ln w="38100" algn="ctr">
            <a:solidFill>
              <a:schemeClr val="bg1"/>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sp>
        <p:nvSpPr>
          <p:cNvPr id="132115" name="AutoShape 35"/>
          <p:cNvSpPr>
            <a:spLocks noChangeArrowheads="1"/>
          </p:cNvSpPr>
          <p:nvPr/>
        </p:nvSpPr>
        <p:spPr bwMode="auto">
          <a:xfrm flipH="1">
            <a:off x="3979863" y="4352925"/>
            <a:ext cx="568325" cy="569913"/>
          </a:xfrm>
          <a:prstGeom prst="wedgeRoundRectCallout">
            <a:avLst>
              <a:gd name="adj1" fmla="val -113130"/>
              <a:gd name="adj2" fmla="val 36347"/>
              <a:gd name="adj3" fmla="val 16667"/>
            </a:avLst>
          </a:prstGeom>
          <a:noFill/>
          <a:ln w="38100" algn="ctr">
            <a:solidFill>
              <a:srgbClr val="FF7C80"/>
            </a:solidFill>
            <a:miter lim="800000"/>
            <a:headEnd/>
            <a:tailEnd/>
          </a:ln>
        </p:spPr>
        <p:txBody>
          <a:bodyPr/>
          <a:lstStyle/>
          <a:p>
            <a:pPr algn="ctr"/>
            <a:endParaRPr lang="en-US" sz="2800" dirty="0">
              <a:latin typeface="Arial" pitchFamily="34" charset="0"/>
              <a:cs typeface="Courier New" pitchFamily="49" charset="0"/>
            </a:endParaRPr>
          </a:p>
        </p:txBody>
      </p:sp>
      <p:grpSp>
        <p:nvGrpSpPr>
          <p:cNvPr id="132116" name="Group 19"/>
          <p:cNvGrpSpPr>
            <a:grpSpLocks/>
          </p:cNvGrpSpPr>
          <p:nvPr/>
        </p:nvGrpSpPr>
        <p:grpSpPr bwMode="auto">
          <a:xfrm>
            <a:off x="4121150" y="4494213"/>
            <a:ext cx="304800" cy="304800"/>
            <a:chOff x="3894" y="2760"/>
            <a:chExt cx="192" cy="192"/>
          </a:xfrm>
          <a:effectLst>
            <a:glow rad="101600">
              <a:schemeClr val="accent3">
                <a:satMod val="175000"/>
                <a:alpha val="40000"/>
              </a:schemeClr>
            </a:glow>
          </a:effectLst>
        </p:grpSpPr>
        <p:sp>
          <p:nvSpPr>
            <p:cNvPr id="132117" name="Oval 20"/>
            <p:cNvSpPr>
              <a:spLocks noChangeArrowheads="1"/>
            </p:cNvSpPr>
            <p:nvPr/>
          </p:nvSpPr>
          <p:spPr bwMode="auto">
            <a:xfrm>
              <a:off x="3894" y="2760"/>
              <a:ext cx="192" cy="192"/>
            </a:xfrm>
            <a:prstGeom prst="ellipse">
              <a:avLst/>
            </a:prstGeom>
            <a:solidFill>
              <a:schemeClr val="accent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2118" name="Oval 21"/>
            <p:cNvSpPr>
              <a:spLocks noChangeArrowheads="1"/>
            </p:cNvSpPr>
            <p:nvPr/>
          </p:nvSpPr>
          <p:spPr bwMode="auto">
            <a:xfrm>
              <a:off x="3989" y="2800"/>
              <a:ext cx="67" cy="58"/>
            </a:xfrm>
            <a:prstGeom prst="ellipse">
              <a:avLst/>
            </a:prstGeom>
            <a:solidFill>
              <a:schemeClr va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2" name="Group 36">
            <a:extLst>
              <a:ext uri="{FF2B5EF4-FFF2-40B4-BE49-F238E27FC236}">
                <a16:creationId xmlns:a16="http://schemas.microsoft.com/office/drawing/2014/main" id="{8979080B-7533-E52E-4C04-4C7DCF788DE0}"/>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8681143C-D285-C0C7-514B-03398A1A38F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02A03BCF-43FA-37FC-3DE4-62A92675A85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537B5DA2-3E7D-9167-AC93-D201193993CC}"/>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F8FE83E4-254E-1768-3670-77DF88EA702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8DBD5221-0C99-20B5-BBAE-61A807013E6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BDE13C89-6748-274E-D931-D6D8FBC5F20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08BC6FA5-2741-36B9-DCAE-0D7958599C66}"/>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53482281-F6B7-BAF9-24AC-23ED59B2A2DB}"/>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F7290BD3-E63A-5B39-CFCD-C64A8ED9A346}"/>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Footer Placeholder 1"/>
          <p:cNvSpPr>
            <a:spLocks noGrp="1"/>
          </p:cNvSpPr>
          <p:nvPr>
            <p:ph type="ftr" sz="quarter" idx="10"/>
          </p:nvPr>
        </p:nvSpPr>
        <p:spPr>
          <a:noFill/>
        </p:spPr>
        <p:txBody>
          <a:bodyPr/>
          <a:lstStyle/>
          <a:p>
            <a:r>
              <a:rPr lang="en-US" dirty="0"/>
              <a:t>Art of Multiprocessor Programming</a:t>
            </a:r>
          </a:p>
        </p:txBody>
      </p:sp>
      <p:sp>
        <p:nvSpPr>
          <p:cNvPr id="133123" name="Slide Number Placeholder 2"/>
          <p:cNvSpPr>
            <a:spLocks noGrp="1"/>
          </p:cNvSpPr>
          <p:nvPr>
            <p:ph type="sldNum" sz="quarter" idx="11"/>
          </p:nvPr>
        </p:nvSpPr>
        <p:spPr>
          <a:noFill/>
        </p:spPr>
        <p:txBody>
          <a:bodyPr/>
          <a:lstStyle/>
          <a:p>
            <a:fld id="{05AE80EA-375D-463E-9809-C49FD9685752}" type="slidenum">
              <a:rPr lang="x-none" smtClean="0">
                <a:cs typeface="Arial" pitchFamily="34" charset="0"/>
              </a:rPr>
              <a:pPr/>
              <a:t>94</a:t>
            </a:fld>
            <a:endParaRPr lang="en-US" dirty="0">
              <a:cs typeface="Arial" pitchFamily="34" charset="0"/>
            </a:endParaRPr>
          </a:p>
        </p:txBody>
      </p:sp>
      <p:sp>
        <p:nvSpPr>
          <p:cNvPr id="133124" name="Slide Number Placeholder 4"/>
          <p:cNvSpPr txBox="1">
            <a:spLocks noGrp="1"/>
          </p:cNvSpPr>
          <p:nvPr/>
        </p:nvSpPr>
        <p:spPr bwMode="auto">
          <a:xfrm>
            <a:off x="6553200" y="6265862"/>
            <a:ext cx="1905000" cy="457200"/>
          </a:xfrm>
          <a:prstGeom prst="rect">
            <a:avLst/>
          </a:prstGeom>
          <a:noFill/>
          <a:ln w="9525">
            <a:noFill/>
            <a:miter lim="800000"/>
            <a:headEnd/>
            <a:tailEnd/>
          </a:ln>
        </p:spPr>
        <p:txBody>
          <a:bodyPr/>
          <a:lstStyle/>
          <a:p>
            <a:fld id="{677FE8E5-4591-4B3A-AB1F-70759E9F9B17}" type="slidenum">
              <a:rPr lang="x-none" sz="1400">
                <a:solidFill>
                  <a:srgbClr val="FFFF00"/>
                </a:solidFill>
                <a:latin typeface="Arial" pitchFamily="34" charset="0"/>
                <a:cs typeface="Arial" pitchFamily="34" charset="0"/>
              </a:rPr>
              <a:pPr/>
              <a:t>94</a:t>
            </a:fld>
            <a:endParaRPr lang="en-US" sz="1400" dirty="0">
              <a:solidFill>
                <a:srgbClr val="FFFF00"/>
              </a:solidFill>
              <a:latin typeface="Arial" pitchFamily="34" charset="0"/>
              <a:cs typeface="Arial" pitchFamily="34" charset="0"/>
            </a:endParaRPr>
          </a:p>
        </p:txBody>
      </p:sp>
      <p:sp>
        <p:nvSpPr>
          <p:cNvPr id="782338" name="AutoShape 2"/>
          <p:cNvSpPr>
            <a:spLocks noChangeArrowheads="1"/>
          </p:cNvSpPr>
          <p:nvPr/>
        </p:nvSpPr>
        <p:spPr bwMode="auto">
          <a:xfrm>
            <a:off x="6737350" y="2776538"/>
            <a:ext cx="976313"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3126" name="Line 3"/>
          <p:cNvSpPr>
            <a:spLocks noChangeShapeType="1"/>
          </p:cNvSpPr>
          <p:nvPr/>
        </p:nvSpPr>
        <p:spPr bwMode="auto">
          <a:xfrm>
            <a:off x="7226300" y="2776538"/>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sp>
        <p:nvSpPr>
          <p:cNvPr id="133127" name="Line 4"/>
          <p:cNvSpPr>
            <a:spLocks noChangeShapeType="1"/>
          </p:cNvSpPr>
          <p:nvPr/>
        </p:nvSpPr>
        <p:spPr bwMode="auto">
          <a:xfrm>
            <a:off x="7226300" y="2776538"/>
            <a:ext cx="473075" cy="581025"/>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3128" name="Group 5"/>
          <p:cNvGrpSpPr>
            <a:grpSpLocks/>
          </p:cNvGrpSpPr>
          <p:nvPr/>
        </p:nvGrpSpPr>
        <p:grpSpPr bwMode="auto">
          <a:xfrm>
            <a:off x="6831013" y="2949575"/>
            <a:ext cx="304800" cy="304800"/>
            <a:chOff x="3894" y="2760"/>
            <a:chExt cx="192" cy="192"/>
          </a:xfrm>
        </p:grpSpPr>
        <p:sp>
          <p:nvSpPr>
            <p:cNvPr id="133149" name="Oval 6"/>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3150" name="Oval 7"/>
            <p:cNvSpPr>
              <a:spLocks noChangeArrowheads="1"/>
            </p:cNvSpPr>
            <p:nvPr/>
          </p:nvSpPr>
          <p:spPr bwMode="auto">
            <a:xfrm>
              <a:off x="3989" y="2800"/>
              <a:ext cx="67" cy="58"/>
            </a:xfrm>
            <a:prstGeom prst="ellipse">
              <a:avLst/>
            </a:prstGeom>
            <a:solidFill>
              <a:schemeClr val="folHlink"/>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782344" name="AutoShape 8"/>
          <p:cNvSpPr>
            <a:spLocks noChangeArrowheads="1"/>
          </p:cNvSpPr>
          <p:nvPr/>
        </p:nvSpPr>
        <p:spPr bwMode="auto">
          <a:xfrm>
            <a:off x="1519238" y="2681288"/>
            <a:ext cx="1214437" cy="823912"/>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3130" name="Rectangle 9"/>
          <p:cNvSpPr>
            <a:spLocks noGrp="1" noChangeArrowheads="1"/>
          </p:cNvSpPr>
          <p:nvPr>
            <p:ph type="title" idx="4294967295"/>
          </p:nvPr>
        </p:nvSpPr>
        <p:spPr>
          <a:xfrm>
            <a:off x="685800" y="384175"/>
            <a:ext cx="7772400" cy="1143000"/>
          </a:xfrm>
        </p:spPr>
        <p:txBody>
          <a:bodyPr/>
          <a:lstStyle/>
          <a:p>
            <a:r>
              <a:rPr lang="en-US" dirty="0"/>
              <a:t>Pop</a:t>
            </a:r>
          </a:p>
        </p:txBody>
      </p:sp>
      <p:sp>
        <p:nvSpPr>
          <p:cNvPr id="133131" name="Text Box 10"/>
          <p:cNvSpPr txBox="1">
            <a:spLocks noChangeArrowheads="1"/>
          </p:cNvSpPr>
          <p:nvPr/>
        </p:nvSpPr>
        <p:spPr bwMode="auto">
          <a:xfrm>
            <a:off x="1812925" y="2878138"/>
            <a:ext cx="585788" cy="366712"/>
          </a:xfrm>
          <a:prstGeom prst="rect">
            <a:avLst/>
          </a:prstGeom>
          <a:noFill/>
          <a:ln w="38100" algn="ctr">
            <a:noFill/>
            <a:miter lim="800000"/>
            <a:headEnd/>
            <a:tailEnd/>
          </a:ln>
        </p:spPr>
        <p:txBody>
          <a:bodyPr wrap="none">
            <a:spAutoFit/>
          </a:bodyPr>
          <a:lstStyle/>
          <a:p>
            <a:pPr algn="ctr"/>
            <a:r>
              <a:rPr lang="en-US" sz="1800" b="1" dirty="0">
                <a:solidFill>
                  <a:schemeClr val="tx1"/>
                </a:solidFill>
                <a:latin typeface="Arial" pitchFamily="34" charset="0"/>
                <a:cs typeface="Arial" pitchFamily="34" charset="0"/>
              </a:rPr>
              <a:t>Top</a:t>
            </a:r>
          </a:p>
        </p:txBody>
      </p:sp>
      <p:sp>
        <p:nvSpPr>
          <p:cNvPr id="782347" name="AutoShape 11"/>
          <p:cNvSpPr>
            <a:spLocks noChangeArrowheads="1"/>
          </p:cNvSpPr>
          <p:nvPr/>
        </p:nvSpPr>
        <p:spPr bwMode="auto">
          <a:xfrm>
            <a:off x="5205413" y="2778125"/>
            <a:ext cx="976312" cy="609600"/>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endParaRPr>
          </a:p>
        </p:txBody>
      </p:sp>
      <p:sp>
        <p:nvSpPr>
          <p:cNvPr id="133133" name="Line 12"/>
          <p:cNvSpPr>
            <a:spLocks noChangeShapeType="1"/>
          </p:cNvSpPr>
          <p:nvPr/>
        </p:nvSpPr>
        <p:spPr bwMode="auto">
          <a:xfrm>
            <a:off x="5694363" y="2778125"/>
            <a:ext cx="0" cy="609600"/>
          </a:xfrm>
          <a:prstGeom prst="line">
            <a:avLst/>
          </a:prstGeom>
          <a:noFill/>
          <a:ln w="38100">
            <a:solidFill>
              <a:schemeClr val="bg1"/>
            </a:solidFill>
            <a:round/>
            <a:headEnd/>
            <a:tailEnd/>
          </a:ln>
        </p:spPr>
        <p:txBody>
          <a:bodyPr/>
          <a:lstStyle/>
          <a:p>
            <a:endParaRPr lang="en-US" dirty="0">
              <a:latin typeface="Arial" pitchFamily="34" charset="0"/>
            </a:endParaRPr>
          </a:p>
        </p:txBody>
      </p:sp>
      <p:grpSp>
        <p:nvGrpSpPr>
          <p:cNvPr id="133134" name="Group 13"/>
          <p:cNvGrpSpPr>
            <a:grpSpLocks/>
          </p:cNvGrpSpPr>
          <p:nvPr/>
        </p:nvGrpSpPr>
        <p:grpSpPr bwMode="auto">
          <a:xfrm>
            <a:off x="5299075" y="2951163"/>
            <a:ext cx="304800" cy="304800"/>
            <a:chOff x="3894" y="2760"/>
            <a:chExt cx="192" cy="192"/>
          </a:xfrm>
        </p:grpSpPr>
        <p:sp>
          <p:nvSpPr>
            <p:cNvPr id="133147" name="Oval 1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33148" name="Oval 1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
        <p:nvSpPr>
          <p:cNvPr id="133135" name="Line 16"/>
          <p:cNvSpPr>
            <a:spLocks noChangeShapeType="1"/>
          </p:cNvSpPr>
          <p:nvPr/>
        </p:nvSpPr>
        <p:spPr bwMode="auto">
          <a:xfrm>
            <a:off x="5938838" y="3086100"/>
            <a:ext cx="793750" cy="1588"/>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sp>
        <p:nvSpPr>
          <p:cNvPr id="133137" name="Line 33"/>
          <p:cNvSpPr>
            <a:spLocks noChangeShapeType="1"/>
          </p:cNvSpPr>
          <p:nvPr/>
        </p:nvSpPr>
        <p:spPr bwMode="auto">
          <a:xfrm flipV="1">
            <a:off x="2578100" y="3079750"/>
            <a:ext cx="2608263" cy="14288"/>
          </a:xfrm>
          <a:prstGeom prst="line">
            <a:avLst/>
          </a:prstGeom>
          <a:noFill/>
          <a:ln w="76200">
            <a:solidFill>
              <a:schemeClr val="bg1"/>
            </a:solidFill>
            <a:round/>
            <a:headEnd/>
            <a:tailEnd type="triangle" w="med" len="med"/>
          </a:ln>
        </p:spPr>
        <p:txBody>
          <a:bodyPr/>
          <a:lstStyle/>
          <a:p>
            <a:endParaRPr lang="en-US" dirty="0">
              <a:latin typeface="Arial" pitchFamily="34" charset="0"/>
            </a:endParaRPr>
          </a:p>
        </p:txBody>
      </p:sp>
      <p:grpSp>
        <p:nvGrpSpPr>
          <p:cNvPr id="2" name="Group 36">
            <a:extLst>
              <a:ext uri="{FF2B5EF4-FFF2-40B4-BE49-F238E27FC236}">
                <a16:creationId xmlns:a16="http://schemas.microsoft.com/office/drawing/2014/main" id="{2B897517-D7A3-8543-1093-2E269D79C4E9}"/>
              </a:ext>
            </a:extLst>
          </p:cNvPr>
          <p:cNvGrpSpPr>
            <a:grpSpLocks/>
          </p:cNvGrpSpPr>
          <p:nvPr/>
        </p:nvGrpSpPr>
        <p:grpSpPr bwMode="auto">
          <a:xfrm>
            <a:off x="4889500" y="4656138"/>
            <a:ext cx="1447800" cy="1295400"/>
            <a:chOff x="1584" y="816"/>
            <a:chExt cx="912" cy="816"/>
          </a:xfrm>
          <a:effectLst>
            <a:glow rad="101600">
              <a:schemeClr val="accent3">
                <a:satMod val="175000"/>
                <a:alpha val="40000"/>
              </a:schemeClr>
            </a:glow>
          </a:effectLst>
        </p:grpSpPr>
        <p:sp>
          <p:nvSpPr>
            <p:cNvPr id="3" name="Freeform 37">
              <a:extLst>
                <a:ext uri="{FF2B5EF4-FFF2-40B4-BE49-F238E27FC236}">
                  <a16:creationId xmlns:a16="http://schemas.microsoft.com/office/drawing/2014/main" id="{FF03E492-3C7F-C508-AD92-BD42D11ABA7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4" name="Freeform 38">
              <a:extLst>
                <a:ext uri="{FF2B5EF4-FFF2-40B4-BE49-F238E27FC236}">
                  <a16:creationId xmlns:a16="http://schemas.microsoft.com/office/drawing/2014/main" id="{4326FA22-C71F-0742-E324-75FD3271BE7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39">
              <a:extLst>
                <a:ext uri="{FF2B5EF4-FFF2-40B4-BE49-F238E27FC236}">
                  <a16:creationId xmlns:a16="http://schemas.microsoft.com/office/drawing/2014/main" id="{FB28AB23-2B44-B0C7-0107-24387C6BF0DA}"/>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40">
              <a:extLst>
                <a:ext uri="{FF2B5EF4-FFF2-40B4-BE49-F238E27FC236}">
                  <a16:creationId xmlns:a16="http://schemas.microsoft.com/office/drawing/2014/main" id="{3B32E5F6-62D8-5E3E-9F87-1673B30CECC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7" name="Freeform 41">
              <a:extLst>
                <a:ext uri="{FF2B5EF4-FFF2-40B4-BE49-F238E27FC236}">
                  <a16:creationId xmlns:a16="http://schemas.microsoft.com/office/drawing/2014/main" id="{B7E5CAC7-340D-1566-4EFE-F2F6C7BE1A2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42">
              <a:extLst>
                <a:ext uri="{FF2B5EF4-FFF2-40B4-BE49-F238E27FC236}">
                  <a16:creationId xmlns:a16="http://schemas.microsoft.com/office/drawing/2014/main" id="{3BEE22F1-0A54-5FE5-68CE-4AEB6DD7FA9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43">
              <a:extLst>
                <a:ext uri="{FF2B5EF4-FFF2-40B4-BE49-F238E27FC236}">
                  <a16:creationId xmlns:a16="http://schemas.microsoft.com/office/drawing/2014/main" id="{D31E5FD6-4F95-7850-C7C4-8FA33F66DC82}"/>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44">
              <a:extLst>
                <a:ext uri="{FF2B5EF4-FFF2-40B4-BE49-F238E27FC236}">
                  <a16:creationId xmlns:a16="http://schemas.microsoft.com/office/drawing/2014/main" id="{C4334DF7-47A6-FE9E-6556-A7D117B949A7}"/>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45">
              <a:extLst>
                <a:ext uri="{FF2B5EF4-FFF2-40B4-BE49-F238E27FC236}">
                  <a16:creationId xmlns:a16="http://schemas.microsoft.com/office/drawing/2014/main" id="{FDB6FFAE-001B-FEDB-9329-A133B3643BFE}"/>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Footer Placeholder 1"/>
          <p:cNvSpPr>
            <a:spLocks noGrp="1"/>
          </p:cNvSpPr>
          <p:nvPr>
            <p:ph type="ftr" sz="quarter" idx="10"/>
          </p:nvPr>
        </p:nvSpPr>
        <p:spPr>
          <a:noFill/>
        </p:spPr>
        <p:txBody>
          <a:bodyPr/>
          <a:lstStyle/>
          <a:p>
            <a:r>
              <a:rPr lang="en-US" dirty="0"/>
              <a:t>Art of Multiprocessor Programming</a:t>
            </a:r>
          </a:p>
        </p:txBody>
      </p:sp>
      <p:sp>
        <p:nvSpPr>
          <p:cNvPr id="134147" name="Slide Number Placeholder 2"/>
          <p:cNvSpPr>
            <a:spLocks noGrp="1"/>
          </p:cNvSpPr>
          <p:nvPr>
            <p:ph type="sldNum" sz="quarter" idx="11"/>
          </p:nvPr>
        </p:nvSpPr>
        <p:spPr>
          <a:noFill/>
        </p:spPr>
        <p:txBody>
          <a:bodyPr/>
          <a:lstStyle/>
          <a:p>
            <a:fld id="{0C76BBC2-58FE-4795-870F-80EA43159D16}" type="slidenum">
              <a:rPr lang="x-none" smtClean="0">
                <a:cs typeface="Arial" pitchFamily="34" charset="0"/>
              </a:rPr>
              <a:pPr/>
              <a:t>95</a:t>
            </a:fld>
            <a:endParaRPr lang="en-US" dirty="0">
              <a:cs typeface="Arial" pitchFamily="34" charset="0"/>
            </a:endParaRPr>
          </a:p>
        </p:txBody>
      </p:sp>
      <p:sp>
        <p:nvSpPr>
          <p:cNvPr id="13414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E2D8891-23D3-499F-8C0B-FB8DE227C864}" type="slidenum">
              <a:rPr lang="x-none" sz="1400">
                <a:solidFill>
                  <a:srgbClr val="FFFF00"/>
                </a:solidFill>
                <a:latin typeface="Arial" pitchFamily="34" charset="0"/>
                <a:cs typeface="Arial" pitchFamily="34" charset="0"/>
              </a:rPr>
              <a:pPr/>
              <a:t>95</a:t>
            </a:fld>
            <a:endParaRPr lang="en-US" sz="1400" dirty="0">
              <a:solidFill>
                <a:srgbClr val="FFFF00"/>
              </a:solidFill>
              <a:latin typeface="Arial" pitchFamily="34" charset="0"/>
              <a:cs typeface="Arial" pitchFamily="34" charset="0"/>
            </a:endParaRPr>
          </a:p>
        </p:txBody>
      </p:sp>
      <p:sp>
        <p:nvSpPr>
          <p:cNvPr id="134149" name="Text Box 2"/>
          <p:cNvSpPr txBox="1">
            <a:spLocks noChangeArrowheads="1"/>
          </p:cNvSpPr>
          <p:nvPr/>
        </p:nvSpPr>
        <p:spPr bwMode="auto">
          <a:xfrm>
            <a:off x="685800" y="1539875"/>
            <a:ext cx="73755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LockFreeStack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34150" name="Rectangle 3"/>
          <p:cNvSpPr>
            <a:spLocks noGrp="1" noChangeArrowheads="1"/>
          </p:cNvSpPr>
          <p:nvPr>
            <p:ph type="title" idx="4294967295"/>
          </p:nvPr>
        </p:nvSpPr>
        <p:spPr>
          <a:xfrm>
            <a:off x="685800" y="206375"/>
            <a:ext cx="7772400" cy="1143000"/>
          </a:xfrm>
        </p:spPr>
        <p:txBody>
          <a:bodyPr/>
          <a:lstStyle/>
          <a:p>
            <a:r>
              <a:rPr lang="en-US" dirty="0"/>
              <a:t>Lock-free Stack</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00199862-B08A-F872-DD92-8654674F7B1E}"/>
              </a:ext>
            </a:extLst>
          </p:cNvPr>
          <p:cNvSpPr txBox="1">
            <a:spLocks noChangeArrowheads="1"/>
          </p:cNvSpPr>
          <p:nvPr/>
        </p:nvSpPr>
        <p:spPr bwMode="auto">
          <a:xfrm>
            <a:off x="685800" y="1539875"/>
            <a:ext cx="73755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LockFreeStack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35170" name="Footer Placeholder 1"/>
          <p:cNvSpPr>
            <a:spLocks noGrp="1"/>
          </p:cNvSpPr>
          <p:nvPr>
            <p:ph type="ftr" sz="quarter" idx="10"/>
          </p:nvPr>
        </p:nvSpPr>
        <p:spPr>
          <a:noFill/>
        </p:spPr>
        <p:txBody>
          <a:bodyPr/>
          <a:lstStyle/>
          <a:p>
            <a:r>
              <a:rPr lang="en-US" dirty="0"/>
              <a:t>Art of Multiprocessor Programming</a:t>
            </a:r>
          </a:p>
        </p:txBody>
      </p:sp>
      <p:sp>
        <p:nvSpPr>
          <p:cNvPr id="135171" name="Slide Number Placeholder 2"/>
          <p:cNvSpPr>
            <a:spLocks noGrp="1"/>
          </p:cNvSpPr>
          <p:nvPr>
            <p:ph type="sldNum" sz="quarter" idx="11"/>
          </p:nvPr>
        </p:nvSpPr>
        <p:spPr>
          <a:noFill/>
        </p:spPr>
        <p:txBody>
          <a:bodyPr/>
          <a:lstStyle/>
          <a:p>
            <a:fld id="{0CF443F5-EEA6-4E10-BE2F-6F478098E180}" type="slidenum">
              <a:rPr lang="x-none" smtClean="0">
                <a:cs typeface="Arial" pitchFamily="34" charset="0"/>
              </a:rPr>
              <a:pPr/>
              <a:t>96</a:t>
            </a:fld>
            <a:endParaRPr lang="en-US" dirty="0">
              <a:cs typeface="Arial" pitchFamily="34" charset="0"/>
            </a:endParaRPr>
          </a:p>
        </p:txBody>
      </p:sp>
      <p:sp>
        <p:nvSpPr>
          <p:cNvPr id="13517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E0C786F0-694D-460E-B635-D2E51CAAA0FE}" type="slidenum">
              <a:rPr lang="x-none" sz="1400">
                <a:solidFill>
                  <a:srgbClr val="FFFF00"/>
                </a:solidFill>
                <a:latin typeface="Arial" pitchFamily="34" charset="0"/>
                <a:cs typeface="Arial" pitchFamily="34" charset="0"/>
              </a:rPr>
              <a:pPr/>
              <a:t>96</a:t>
            </a:fld>
            <a:endParaRPr lang="en-US" sz="1400" dirty="0">
              <a:solidFill>
                <a:srgbClr val="FFFF00"/>
              </a:solidFill>
              <a:latin typeface="Arial" pitchFamily="34" charset="0"/>
              <a:cs typeface="Arial" pitchFamily="34" charset="0"/>
            </a:endParaRPr>
          </a:p>
        </p:txBody>
      </p:sp>
      <p:sp>
        <p:nvSpPr>
          <p:cNvPr id="135174" name="Rectangle 3"/>
          <p:cNvSpPr>
            <a:spLocks noGrp="1" noChangeArrowheads="1"/>
          </p:cNvSpPr>
          <p:nvPr>
            <p:ph type="title" idx="4294967295"/>
          </p:nvPr>
        </p:nvSpPr>
        <p:spPr>
          <a:xfrm>
            <a:off x="685800" y="206375"/>
            <a:ext cx="7772400" cy="1143000"/>
          </a:xfrm>
        </p:spPr>
        <p:txBody>
          <a:bodyPr/>
          <a:lstStyle/>
          <a:p>
            <a:r>
              <a:rPr lang="en-US" dirty="0"/>
              <a:t>Lock-free Stack</a:t>
            </a:r>
          </a:p>
        </p:txBody>
      </p:sp>
      <p:sp>
        <p:nvSpPr>
          <p:cNvPr id="135175" name="AutoShape 4"/>
          <p:cNvSpPr>
            <a:spLocks noChangeArrowheads="1"/>
          </p:cNvSpPr>
          <p:nvPr/>
        </p:nvSpPr>
        <p:spPr bwMode="auto">
          <a:xfrm flipH="1">
            <a:off x="685800" y="2482850"/>
            <a:ext cx="5489575" cy="444500"/>
          </a:xfrm>
          <a:prstGeom prst="wedgeRoundRectCallout">
            <a:avLst>
              <a:gd name="adj1" fmla="val -22412"/>
              <a:gd name="adj2" fmla="val 546069"/>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135176" name="Text Box 5"/>
          <p:cNvSpPr txBox="1">
            <a:spLocks noChangeArrowheads="1"/>
          </p:cNvSpPr>
          <p:nvPr/>
        </p:nvSpPr>
        <p:spPr bwMode="auto">
          <a:xfrm>
            <a:off x="1543967" y="5424488"/>
            <a:ext cx="5522666" cy="523220"/>
          </a:xfrm>
          <a:prstGeom prst="rect">
            <a:avLst/>
          </a:prstGeom>
          <a:solidFill>
            <a:schemeClr val="tx1">
              <a:alpha val="89803"/>
            </a:schemeClr>
          </a:solidFill>
          <a:ln w="38100" algn="ctr">
            <a:solidFill>
              <a:srgbClr val="FF0000"/>
            </a:solidFill>
            <a:miter lim="800000"/>
            <a:headEnd/>
            <a:tailEnd/>
          </a:ln>
        </p:spPr>
        <p:txBody>
          <a:bodyPr wrap="none">
            <a:spAutoFit/>
          </a:bodyPr>
          <a:lstStyle/>
          <a:p>
            <a:pPr algn="ctr"/>
            <a:r>
              <a:rPr lang="en-US" sz="2800" dirty="0">
                <a:solidFill>
                  <a:schemeClr val="bg1"/>
                </a:solidFill>
                <a:latin typeface="Consolas" panose="020B0609020204030204" pitchFamily="49" charset="0"/>
                <a:cs typeface="Arial" pitchFamily="34" charset="0"/>
              </a:rPr>
              <a:t>tryPush</a:t>
            </a:r>
            <a:r>
              <a:rPr lang="en-US" sz="2800" dirty="0">
                <a:solidFill>
                  <a:srgbClr val="FFFF00"/>
                </a:solidFill>
                <a:latin typeface="Arial" pitchFamily="34" charset="0"/>
                <a:cs typeface="Arial" pitchFamily="34" charset="0"/>
              </a:rPr>
              <a:t> attempts to push a node</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E92E60D4-0044-0562-8774-3D4DD2138562}"/>
              </a:ext>
            </a:extLst>
          </p:cNvPr>
          <p:cNvSpPr txBox="1">
            <a:spLocks noChangeArrowheads="1"/>
          </p:cNvSpPr>
          <p:nvPr/>
        </p:nvSpPr>
        <p:spPr bwMode="auto">
          <a:xfrm>
            <a:off x="685800" y="1539875"/>
            <a:ext cx="73755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LockFreeStack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36194" name="Footer Placeholder 1"/>
          <p:cNvSpPr>
            <a:spLocks noGrp="1"/>
          </p:cNvSpPr>
          <p:nvPr>
            <p:ph type="ftr" sz="quarter" idx="10"/>
          </p:nvPr>
        </p:nvSpPr>
        <p:spPr>
          <a:noFill/>
        </p:spPr>
        <p:txBody>
          <a:bodyPr/>
          <a:lstStyle/>
          <a:p>
            <a:r>
              <a:rPr lang="en-US" dirty="0"/>
              <a:t>Art of Multiprocessor Programming</a:t>
            </a:r>
          </a:p>
        </p:txBody>
      </p:sp>
      <p:sp>
        <p:nvSpPr>
          <p:cNvPr id="136195" name="Slide Number Placeholder 2"/>
          <p:cNvSpPr>
            <a:spLocks noGrp="1"/>
          </p:cNvSpPr>
          <p:nvPr>
            <p:ph type="sldNum" sz="quarter" idx="11"/>
          </p:nvPr>
        </p:nvSpPr>
        <p:spPr>
          <a:noFill/>
        </p:spPr>
        <p:txBody>
          <a:bodyPr/>
          <a:lstStyle/>
          <a:p>
            <a:fld id="{44A074D1-DF16-49D9-B7E3-EC16BB1AACFF}" type="slidenum">
              <a:rPr lang="x-none" smtClean="0">
                <a:cs typeface="Arial" pitchFamily="34" charset="0"/>
              </a:rPr>
              <a:pPr/>
              <a:t>97</a:t>
            </a:fld>
            <a:endParaRPr lang="en-US" dirty="0">
              <a:cs typeface="Arial" pitchFamily="34" charset="0"/>
            </a:endParaRPr>
          </a:p>
        </p:txBody>
      </p:sp>
      <p:sp>
        <p:nvSpPr>
          <p:cNvPr id="136196" name="Slide Number Placeholder 3"/>
          <p:cNvSpPr txBox="1">
            <a:spLocks noGrp="1"/>
          </p:cNvSpPr>
          <p:nvPr/>
        </p:nvSpPr>
        <p:spPr bwMode="auto">
          <a:xfrm>
            <a:off x="6553200" y="6248400"/>
            <a:ext cx="1905000" cy="457200"/>
          </a:xfrm>
          <a:prstGeom prst="rect">
            <a:avLst/>
          </a:prstGeom>
          <a:solidFill>
            <a:schemeClr val="tx1"/>
          </a:solidFill>
          <a:ln w="9525">
            <a:noFill/>
            <a:miter lim="800000"/>
            <a:headEnd/>
            <a:tailEnd/>
          </a:ln>
        </p:spPr>
        <p:txBody>
          <a:bodyPr/>
          <a:lstStyle/>
          <a:p>
            <a:fld id="{750F654B-870A-4DB0-A1CB-E9974FADEBE5}" type="slidenum">
              <a:rPr lang="x-none" sz="1400">
                <a:solidFill>
                  <a:srgbClr val="FFFF00"/>
                </a:solidFill>
                <a:latin typeface="Arial" pitchFamily="34" charset="0"/>
                <a:cs typeface="Arial" pitchFamily="34" charset="0"/>
              </a:rPr>
              <a:pPr/>
              <a:t>97</a:t>
            </a:fld>
            <a:endParaRPr lang="en-US" sz="1400" dirty="0">
              <a:solidFill>
                <a:srgbClr val="FFFF00"/>
              </a:solidFill>
              <a:latin typeface="Arial" pitchFamily="34" charset="0"/>
              <a:cs typeface="Arial" pitchFamily="34" charset="0"/>
            </a:endParaRPr>
          </a:p>
        </p:txBody>
      </p:sp>
      <p:sp>
        <p:nvSpPr>
          <p:cNvPr id="136198" name="Rectangle 3"/>
          <p:cNvSpPr>
            <a:spLocks noGrp="1" noChangeArrowheads="1"/>
          </p:cNvSpPr>
          <p:nvPr>
            <p:ph type="title" idx="4294967295"/>
          </p:nvPr>
        </p:nvSpPr>
        <p:spPr>
          <a:xfrm>
            <a:off x="685800" y="206375"/>
            <a:ext cx="7772400" cy="1143000"/>
          </a:xfrm>
        </p:spPr>
        <p:txBody>
          <a:bodyPr/>
          <a:lstStyle/>
          <a:p>
            <a:r>
              <a:rPr lang="en-US" dirty="0"/>
              <a:t>Lock-free Stack</a:t>
            </a:r>
          </a:p>
        </p:txBody>
      </p:sp>
      <p:sp>
        <p:nvSpPr>
          <p:cNvPr id="136199" name="AutoShape 4"/>
          <p:cNvSpPr>
            <a:spLocks noChangeArrowheads="1"/>
          </p:cNvSpPr>
          <p:nvPr/>
        </p:nvSpPr>
        <p:spPr bwMode="auto">
          <a:xfrm flipH="1">
            <a:off x="1130300" y="2771775"/>
            <a:ext cx="3987800" cy="444500"/>
          </a:xfrm>
          <a:prstGeom prst="wedgeRoundRectCallout">
            <a:avLst>
              <a:gd name="adj1" fmla="val -26116"/>
              <a:gd name="adj2" fmla="val 459995"/>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136200" name="Text Box 5"/>
          <p:cNvSpPr txBox="1">
            <a:spLocks noChangeArrowheads="1"/>
          </p:cNvSpPr>
          <p:nvPr/>
        </p:nvSpPr>
        <p:spPr bwMode="auto">
          <a:xfrm>
            <a:off x="3447994" y="5165725"/>
            <a:ext cx="2605200" cy="523220"/>
          </a:xfrm>
          <a:prstGeom prst="rect">
            <a:avLst/>
          </a:prstGeom>
          <a:solidFill>
            <a:schemeClr val="tx1"/>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Read top value</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A9B7E73F-F127-193C-1AB6-C1E466626FBB}"/>
              </a:ext>
            </a:extLst>
          </p:cNvPr>
          <p:cNvSpPr txBox="1">
            <a:spLocks noChangeArrowheads="1"/>
          </p:cNvSpPr>
          <p:nvPr/>
        </p:nvSpPr>
        <p:spPr bwMode="auto">
          <a:xfrm>
            <a:off x="685800" y="1539875"/>
            <a:ext cx="73755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LockFreeStack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37218" name="Footer Placeholder 1"/>
          <p:cNvSpPr>
            <a:spLocks noGrp="1"/>
          </p:cNvSpPr>
          <p:nvPr>
            <p:ph type="ftr" sz="quarter" idx="10"/>
          </p:nvPr>
        </p:nvSpPr>
        <p:spPr>
          <a:noFill/>
        </p:spPr>
        <p:txBody>
          <a:bodyPr/>
          <a:lstStyle/>
          <a:p>
            <a:r>
              <a:rPr lang="en-US" dirty="0"/>
              <a:t>Art of Multiprocessor Programming</a:t>
            </a:r>
          </a:p>
        </p:txBody>
      </p:sp>
      <p:sp>
        <p:nvSpPr>
          <p:cNvPr id="137219" name="Slide Number Placeholder 2"/>
          <p:cNvSpPr>
            <a:spLocks noGrp="1"/>
          </p:cNvSpPr>
          <p:nvPr>
            <p:ph type="sldNum" sz="quarter" idx="11"/>
          </p:nvPr>
        </p:nvSpPr>
        <p:spPr>
          <a:noFill/>
        </p:spPr>
        <p:txBody>
          <a:bodyPr/>
          <a:lstStyle/>
          <a:p>
            <a:fld id="{5E909A22-84A4-4CE5-8DF0-C7CB878D6CC6}" type="slidenum">
              <a:rPr lang="x-none" smtClean="0">
                <a:cs typeface="Arial" pitchFamily="34" charset="0"/>
              </a:rPr>
              <a:pPr/>
              <a:t>98</a:t>
            </a:fld>
            <a:endParaRPr lang="en-US" dirty="0">
              <a:cs typeface="Arial" pitchFamily="34" charset="0"/>
            </a:endParaRPr>
          </a:p>
        </p:txBody>
      </p:sp>
      <p:sp>
        <p:nvSpPr>
          <p:cNvPr id="13722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CB82F95-2BD9-425E-AC60-316EEA0904A5}" type="slidenum">
              <a:rPr lang="x-none" sz="1400">
                <a:solidFill>
                  <a:srgbClr val="FFFF00"/>
                </a:solidFill>
                <a:latin typeface="Arial" pitchFamily="34" charset="0"/>
                <a:cs typeface="Arial" pitchFamily="34" charset="0"/>
              </a:rPr>
              <a:pPr/>
              <a:t>98</a:t>
            </a:fld>
            <a:endParaRPr lang="en-US" sz="1400" dirty="0">
              <a:solidFill>
                <a:srgbClr val="FFFF00"/>
              </a:solidFill>
              <a:latin typeface="Arial" pitchFamily="34" charset="0"/>
              <a:cs typeface="Arial" pitchFamily="34" charset="0"/>
            </a:endParaRPr>
          </a:p>
        </p:txBody>
      </p:sp>
      <p:sp>
        <p:nvSpPr>
          <p:cNvPr id="137222" name="Rectangle 3"/>
          <p:cNvSpPr>
            <a:spLocks noGrp="1" noChangeArrowheads="1"/>
          </p:cNvSpPr>
          <p:nvPr>
            <p:ph type="title" idx="4294967295"/>
          </p:nvPr>
        </p:nvSpPr>
        <p:spPr>
          <a:xfrm>
            <a:off x="685800" y="206375"/>
            <a:ext cx="7772400" cy="1143000"/>
          </a:xfrm>
        </p:spPr>
        <p:txBody>
          <a:bodyPr/>
          <a:lstStyle/>
          <a:p>
            <a:r>
              <a:rPr lang="en-US" dirty="0"/>
              <a:t>Lock-free Stack</a:t>
            </a:r>
          </a:p>
        </p:txBody>
      </p:sp>
      <p:sp>
        <p:nvSpPr>
          <p:cNvPr id="137223" name="AutoShape 4"/>
          <p:cNvSpPr>
            <a:spLocks noChangeArrowheads="1"/>
          </p:cNvSpPr>
          <p:nvPr/>
        </p:nvSpPr>
        <p:spPr bwMode="auto">
          <a:xfrm flipH="1">
            <a:off x="1016000" y="3132137"/>
            <a:ext cx="3556000" cy="444500"/>
          </a:xfrm>
          <a:prstGeom prst="wedgeRoundRectCallout">
            <a:avLst>
              <a:gd name="adj1" fmla="val -29448"/>
              <a:gd name="adj2" fmla="val 442625"/>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137224" name="Text Box 5"/>
          <p:cNvSpPr txBox="1">
            <a:spLocks noChangeArrowheads="1"/>
          </p:cNvSpPr>
          <p:nvPr/>
        </p:nvSpPr>
        <p:spPr bwMode="auto">
          <a:xfrm>
            <a:off x="1414345" y="5424488"/>
            <a:ext cx="6728060" cy="523220"/>
          </a:xfrm>
          <a:prstGeom prst="rect">
            <a:avLst/>
          </a:prstGeom>
          <a:solidFill>
            <a:schemeClr val="tx1">
              <a:alpha val="89803"/>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current </a:t>
            </a:r>
            <a:r>
              <a:rPr lang="en-US" sz="2800" dirty="0">
                <a:solidFill>
                  <a:schemeClr val="bg1"/>
                </a:solidFill>
                <a:latin typeface="Consolas" panose="020B0609020204030204" pitchFamily="49" charset="0"/>
                <a:cs typeface="Arial" pitchFamily="34" charset="0"/>
              </a:rPr>
              <a:t>top</a:t>
            </a:r>
            <a:r>
              <a:rPr lang="en-US" sz="2800" dirty="0">
                <a:solidFill>
                  <a:srgbClr val="FFFF00"/>
                </a:solidFill>
                <a:latin typeface="Arial" pitchFamily="34" charset="0"/>
                <a:cs typeface="Arial" pitchFamily="34" charset="0"/>
              </a:rPr>
              <a:t> will be new node’s successor</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2A72920-DDBE-90CA-54A1-708946335557}"/>
              </a:ext>
            </a:extLst>
          </p:cNvPr>
          <p:cNvSpPr txBox="1">
            <a:spLocks noChangeArrowheads="1"/>
          </p:cNvSpPr>
          <p:nvPr/>
        </p:nvSpPr>
        <p:spPr bwMode="auto">
          <a:xfrm>
            <a:off x="685800" y="1539875"/>
            <a:ext cx="73755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LockFreeStack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38242" name="Footer Placeholder 1"/>
          <p:cNvSpPr>
            <a:spLocks noGrp="1"/>
          </p:cNvSpPr>
          <p:nvPr>
            <p:ph type="ftr" sz="quarter" idx="10"/>
          </p:nvPr>
        </p:nvSpPr>
        <p:spPr>
          <a:noFill/>
        </p:spPr>
        <p:txBody>
          <a:bodyPr/>
          <a:lstStyle/>
          <a:p>
            <a:r>
              <a:rPr lang="en-US" dirty="0"/>
              <a:t>Art of Multiprocessor Programming</a:t>
            </a:r>
          </a:p>
        </p:txBody>
      </p:sp>
      <p:sp>
        <p:nvSpPr>
          <p:cNvPr id="138243" name="Slide Number Placeholder 2"/>
          <p:cNvSpPr>
            <a:spLocks noGrp="1"/>
          </p:cNvSpPr>
          <p:nvPr>
            <p:ph type="sldNum" sz="quarter" idx="11"/>
          </p:nvPr>
        </p:nvSpPr>
        <p:spPr>
          <a:noFill/>
        </p:spPr>
        <p:txBody>
          <a:bodyPr/>
          <a:lstStyle/>
          <a:p>
            <a:fld id="{7DE77ECD-7C07-4F11-B3AE-E3C8A7653AF6}" type="slidenum">
              <a:rPr lang="x-none" smtClean="0">
                <a:cs typeface="Arial" pitchFamily="34" charset="0"/>
              </a:rPr>
              <a:pPr/>
              <a:t>99</a:t>
            </a:fld>
            <a:endParaRPr lang="en-US" dirty="0">
              <a:cs typeface="Arial" pitchFamily="34" charset="0"/>
            </a:endParaRPr>
          </a:p>
        </p:txBody>
      </p:sp>
      <p:sp>
        <p:nvSpPr>
          <p:cNvPr id="13824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ACECC851-0F88-4C8D-BF5F-8B38122C2E6B}" type="slidenum">
              <a:rPr lang="x-none" sz="1400">
                <a:solidFill>
                  <a:srgbClr val="FFFF00"/>
                </a:solidFill>
                <a:latin typeface="Arial" pitchFamily="34" charset="0"/>
                <a:cs typeface="Arial" pitchFamily="34" charset="0"/>
              </a:rPr>
              <a:pPr/>
              <a:t>99</a:t>
            </a:fld>
            <a:endParaRPr lang="en-US" sz="1400" dirty="0">
              <a:solidFill>
                <a:srgbClr val="FFFF00"/>
              </a:solidFill>
              <a:latin typeface="Arial" pitchFamily="34" charset="0"/>
              <a:cs typeface="Arial" pitchFamily="34" charset="0"/>
            </a:endParaRPr>
          </a:p>
        </p:txBody>
      </p:sp>
      <p:sp>
        <p:nvSpPr>
          <p:cNvPr id="138246" name="Rectangle 3"/>
          <p:cNvSpPr>
            <a:spLocks noGrp="1" noChangeArrowheads="1"/>
          </p:cNvSpPr>
          <p:nvPr>
            <p:ph type="title" idx="4294967295"/>
          </p:nvPr>
        </p:nvSpPr>
        <p:spPr>
          <a:xfrm>
            <a:off x="685800" y="206375"/>
            <a:ext cx="7772400" cy="1143000"/>
          </a:xfrm>
        </p:spPr>
        <p:txBody>
          <a:bodyPr/>
          <a:lstStyle/>
          <a:p>
            <a:r>
              <a:rPr lang="en-US" dirty="0"/>
              <a:t>Lock-free Stack</a:t>
            </a:r>
          </a:p>
        </p:txBody>
      </p:sp>
      <p:sp>
        <p:nvSpPr>
          <p:cNvPr id="138247" name="AutoShape 4"/>
          <p:cNvSpPr>
            <a:spLocks noChangeArrowheads="1"/>
          </p:cNvSpPr>
          <p:nvPr/>
        </p:nvSpPr>
        <p:spPr bwMode="auto">
          <a:xfrm flipH="1">
            <a:off x="1082675" y="3354387"/>
            <a:ext cx="6353175" cy="444500"/>
          </a:xfrm>
          <a:prstGeom prst="wedgeRoundRectCallout">
            <a:avLst>
              <a:gd name="adj1" fmla="val -8398"/>
              <a:gd name="adj2" fmla="val 404282"/>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138248" name="Text Box 5"/>
          <p:cNvSpPr txBox="1">
            <a:spLocks noChangeArrowheads="1"/>
          </p:cNvSpPr>
          <p:nvPr/>
        </p:nvSpPr>
        <p:spPr bwMode="auto">
          <a:xfrm>
            <a:off x="932228" y="5467350"/>
            <a:ext cx="6838219" cy="523220"/>
          </a:xfrm>
          <a:prstGeom prst="rect">
            <a:avLst/>
          </a:prstGeom>
          <a:solidFill>
            <a:schemeClr val="tx1">
              <a:alpha val="89803"/>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Try to swing </a:t>
            </a:r>
            <a:r>
              <a:rPr lang="en-US" sz="2800" dirty="0">
                <a:solidFill>
                  <a:schemeClr val="bg1"/>
                </a:solidFill>
                <a:latin typeface="Consolas" panose="020B0609020204030204" pitchFamily="49" charset="0"/>
                <a:cs typeface="Arial" pitchFamily="34" charset="0"/>
              </a:rPr>
              <a:t>top</a:t>
            </a:r>
            <a:r>
              <a:rPr lang="en-US" sz="2800" dirty="0">
                <a:solidFill>
                  <a:srgbClr val="FFFF00"/>
                </a:solidFill>
                <a:latin typeface="Arial" pitchFamily="34" charset="0"/>
                <a:cs typeface="Arial" pitchFamily="34" charset="0"/>
              </a:rPr>
              <a:t>, return success or failure</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AF7E9A02-7F36-0B93-8845-0EB361F54FF2}"/>
              </a:ext>
            </a:extLst>
          </p:cNvPr>
          <p:cNvSpPr txBox="1">
            <a:spLocks noChangeArrowheads="1"/>
          </p:cNvSpPr>
          <p:nvPr/>
        </p:nvSpPr>
        <p:spPr bwMode="auto">
          <a:xfrm>
            <a:off x="685800" y="1539875"/>
            <a:ext cx="73755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LockFreeStack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39266" name="Footer Placeholder 1"/>
          <p:cNvSpPr>
            <a:spLocks noGrp="1"/>
          </p:cNvSpPr>
          <p:nvPr>
            <p:ph type="ftr" sz="quarter" idx="10"/>
          </p:nvPr>
        </p:nvSpPr>
        <p:spPr>
          <a:noFill/>
        </p:spPr>
        <p:txBody>
          <a:bodyPr/>
          <a:lstStyle/>
          <a:p>
            <a:r>
              <a:rPr lang="en-US" dirty="0"/>
              <a:t>Art of Multiprocessor Programming</a:t>
            </a:r>
          </a:p>
        </p:txBody>
      </p:sp>
      <p:sp>
        <p:nvSpPr>
          <p:cNvPr id="139267" name="Slide Number Placeholder 2"/>
          <p:cNvSpPr>
            <a:spLocks noGrp="1"/>
          </p:cNvSpPr>
          <p:nvPr>
            <p:ph type="sldNum" sz="quarter" idx="11"/>
          </p:nvPr>
        </p:nvSpPr>
        <p:spPr>
          <a:noFill/>
        </p:spPr>
        <p:txBody>
          <a:bodyPr/>
          <a:lstStyle/>
          <a:p>
            <a:fld id="{1A25D7CE-6542-4065-9F44-90DA2BC029E1}" type="slidenum">
              <a:rPr lang="x-none" smtClean="0">
                <a:cs typeface="Arial" pitchFamily="34" charset="0"/>
              </a:rPr>
              <a:pPr/>
              <a:t>100</a:t>
            </a:fld>
            <a:endParaRPr lang="en-US" dirty="0">
              <a:cs typeface="Arial" pitchFamily="34" charset="0"/>
            </a:endParaRPr>
          </a:p>
        </p:txBody>
      </p:sp>
      <p:sp>
        <p:nvSpPr>
          <p:cNvPr id="13926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5E983775-478C-4AC6-A268-4576C49C3514}" type="slidenum">
              <a:rPr lang="x-none" sz="1400">
                <a:solidFill>
                  <a:schemeClr val="tx1"/>
                </a:solidFill>
                <a:latin typeface="Arial" pitchFamily="34" charset="0"/>
                <a:cs typeface="Arial" pitchFamily="34" charset="0"/>
              </a:rPr>
              <a:pPr/>
              <a:t>100</a:t>
            </a:fld>
            <a:endParaRPr lang="en-US" sz="1400" dirty="0">
              <a:solidFill>
                <a:schemeClr val="tx1"/>
              </a:solidFill>
              <a:latin typeface="Arial" pitchFamily="34" charset="0"/>
              <a:cs typeface="Arial" pitchFamily="34" charset="0"/>
            </a:endParaRPr>
          </a:p>
        </p:txBody>
      </p:sp>
      <p:sp>
        <p:nvSpPr>
          <p:cNvPr id="139270" name="Rectangle 3"/>
          <p:cNvSpPr>
            <a:spLocks noGrp="1" noChangeArrowheads="1"/>
          </p:cNvSpPr>
          <p:nvPr>
            <p:ph type="title" idx="4294967295"/>
          </p:nvPr>
        </p:nvSpPr>
        <p:spPr>
          <a:xfrm>
            <a:off x="685800" y="206375"/>
            <a:ext cx="7772400" cy="1143000"/>
          </a:xfrm>
        </p:spPr>
        <p:txBody>
          <a:bodyPr/>
          <a:lstStyle/>
          <a:p>
            <a:r>
              <a:rPr lang="en-US" dirty="0"/>
              <a:t>Lock-free Stack</a:t>
            </a:r>
          </a:p>
        </p:txBody>
      </p:sp>
      <p:sp>
        <p:nvSpPr>
          <p:cNvPr id="139271" name="Text Box 5"/>
          <p:cNvSpPr txBox="1">
            <a:spLocks noChangeArrowheads="1"/>
          </p:cNvSpPr>
          <p:nvPr/>
        </p:nvSpPr>
        <p:spPr bwMode="auto">
          <a:xfrm>
            <a:off x="3729725" y="5586413"/>
            <a:ext cx="3272050" cy="523220"/>
          </a:xfrm>
          <a:prstGeom prst="rect">
            <a:avLst/>
          </a:prstGeom>
          <a:solidFill>
            <a:schemeClr val="tx1">
              <a:alpha val="89803"/>
            </a:schemeClr>
          </a:solidFill>
          <a:ln w="38100" algn="ctr">
            <a:solidFill>
              <a:srgbClr val="FF0000"/>
            </a:solidFill>
            <a:miter lim="800000"/>
            <a:headEnd/>
            <a:tailEnd/>
          </a:ln>
        </p:spPr>
        <p:txBody>
          <a:bodyPr wrap="none">
            <a:spAutoFit/>
          </a:bodyPr>
          <a:lstStyle/>
          <a:p>
            <a:pPr algn="ctr"/>
            <a:r>
              <a:rPr lang="en-US" sz="2800" dirty="0">
                <a:solidFill>
                  <a:schemeClr val="bg1"/>
                </a:solidFill>
                <a:latin typeface="Consolas" panose="020B0609020204030204" pitchFamily="49" charset="0"/>
                <a:cs typeface="Courier New" panose="02070309020205020404" pitchFamily="49" charset="0"/>
              </a:rPr>
              <a:t>Push</a:t>
            </a:r>
            <a:r>
              <a:rPr lang="en-US" sz="2800" dirty="0">
                <a:solidFill>
                  <a:srgbClr val="FFFF00"/>
                </a:solidFill>
                <a:latin typeface="Arial" pitchFamily="34" charset="0"/>
                <a:cs typeface="Courier New" pitchFamily="49" charset="0"/>
              </a:rPr>
              <a:t> calls </a:t>
            </a:r>
            <a:r>
              <a:rPr lang="en-US" sz="2800" dirty="0">
                <a:solidFill>
                  <a:schemeClr val="bg1"/>
                </a:solidFill>
                <a:latin typeface="Consolas" panose="020B0609020204030204" pitchFamily="49" charset="0"/>
                <a:cs typeface="Courier New" panose="02070309020205020404" pitchFamily="49" charset="0"/>
              </a:rPr>
              <a:t>tryPush</a:t>
            </a:r>
          </a:p>
        </p:txBody>
      </p:sp>
      <p:sp>
        <p:nvSpPr>
          <p:cNvPr id="139272" name="AutoShape 4"/>
          <p:cNvSpPr>
            <a:spLocks noChangeArrowheads="1"/>
          </p:cNvSpPr>
          <p:nvPr/>
        </p:nvSpPr>
        <p:spPr bwMode="auto">
          <a:xfrm flipH="1">
            <a:off x="685800" y="3930650"/>
            <a:ext cx="4614863" cy="458788"/>
          </a:xfrm>
          <a:prstGeom prst="wedgeRoundRectCallout">
            <a:avLst>
              <a:gd name="adj1" fmla="val -31769"/>
              <a:gd name="adj2" fmla="val 300172"/>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79A935D0-729C-5C4B-5F90-37DE962E4AEB}"/>
              </a:ext>
            </a:extLst>
          </p:cNvPr>
          <p:cNvSpPr txBox="1">
            <a:spLocks noChangeArrowheads="1"/>
          </p:cNvSpPr>
          <p:nvPr/>
        </p:nvSpPr>
        <p:spPr bwMode="auto">
          <a:xfrm>
            <a:off x="685800" y="1539875"/>
            <a:ext cx="73755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LockFreeStack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40290" name="Footer Placeholder 1"/>
          <p:cNvSpPr>
            <a:spLocks noGrp="1"/>
          </p:cNvSpPr>
          <p:nvPr>
            <p:ph type="ftr" sz="quarter" idx="10"/>
          </p:nvPr>
        </p:nvSpPr>
        <p:spPr>
          <a:noFill/>
        </p:spPr>
        <p:txBody>
          <a:bodyPr/>
          <a:lstStyle/>
          <a:p>
            <a:r>
              <a:rPr lang="en-US" dirty="0"/>
              <a:t>Art of Multiprocessor Programming</a:t>
            </a:r>
          </a:p>
        </p:txBody>
      </p:sp>
      <p:sp>
        <p:nvSpPr>
          <p:cNvPr id="140291" name="Slide Number Placeholder 2"/>
          <p:cNvSpPr>
            <a:spLocks noGrp="1"/>
          </p:cNvSpPr>
          <p:nvPr>
            <p:ph type="sldNum" sz="quarter" idx="11"/>
          </p:nvPr>
        </p:nvSpPr>
        <p:spPr>
          <a:noFill/>
        </p:spPr>
        <p:txBody>
          <a:bodyPr/>
          <a:lstStyle/>
          <a:p>
            <a:fld id="{1363146B-6044-4C2F-BED4-FEE77A53CC63}" type="slidenum">
              <a:rPr lang="x-none" smtClean="0">
                <a:cs typeface="Arial" pitchFamily="34" charset="0"/>
              </a:rPr>
              <a:pPr/>
              <a:t>101</a:t>
            </a:fld>
            <a:endParaRPr lang="en-US" dirty="0">
              <a:cs typeface="Arial" pitchFamily="34" charset="0"/>
            </a:endParaRPr>
          </a:p>
        </p:txBody>
      </p:sp>
      <p:sp>
        <p:nvSpPr>
          <p:cNvPr id="14029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5DA6333-F8A3-4C68-A2F3-DF7F75A4269E}" type="slidenum">
              <a:rPr lang="x-none" sz="1400">
                <a:solidFill>
                  <a:schemeClr val="tx1"/>
                </a:solidFill>
                <a:latin typeface="Arial" pitchFamily="34" charset="0"/>
                <a:cs typeface="Arial" pitchFamily="34" charset="0"/>
              </a:rPr>
              <a:pPr/>
              <a:t>101</a:t>
            </a:fld>
            <a:endParaRPr lang="en-US" sz="1400" dirty="0">
              <a:solidFill>
                <a:schemeClr val="tx1"/>
              </a:solidFill>
              <a:latin typeface="Arial" pitchFamily="34" charset="0"/>
              <a:cs typeface="Arial" pitchFamily="34" charset="0"/>
            </a:endParaRPr>
          </a:p>
        </p:txBody>
      </p:sp>
      <p:sp>
        <p:nvSpPr>
          <p:cNvPr id="140294" name="Rectangle 3"/>
          <p:cNvSpPr>
            <a:spLocks noGrp="1" noChangeArrowheads="1"/>
          </p:cNvSpPr>
          <p:nvPr>
            <p:ph type="title" idx="4294967295"/>
          </p:nvPr>
        </p:nvSpPr>
        <p:spPr>
          <a:xfrm>
            <a:off x="685800" y="206375"/>
            <a:ext cx="7772400" cy="1143000"/>
          </a:xfrm>
        </p:spPr>
        <p:txBody>
          <a:bodyPr/>
          <a:lstStyle/>
          <a:p>
            <a:r>
              <a:rPr lang="en-US" dirty="0"/>
              <a:t>Lock-free Stack</a:t>
            </a:r>
          </a:p>
        </p:txBody>
      </p:sp>
      <p:sp>
        <p:nvSpPr>
          <p:cNvPr id="140295" name="Text Box 5"/>
          <p:cNvSpPr txBox="1">
            <a:spLocks noChangeArrowheads="1"/>
          </p:cNvSpPr>
          <p:nvPr/>
        </p:nvSpPr>
        <p:spPr bwMode="auto">
          <a:xfrm>
            <a:off x="3320237" y="5684838"/>
            <a:ext cx="2925801" cy="523220"/>
          </a:xfrm>
          <a:prstGeom prst="rect">
            <a:avLst/>
          </a:prstGeom>
          <a:solidFill>
            <a:schemeClr val="tx1">
              <a:alpha val="89803"/>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Create</a:t>
            </a:r>
            <a:r>
              <a:rPr lang="en-US" sz="2800" dirty="0">
                <a:solidFill>
                  <a:srgbClr val="FFFF00"/>
                </a:solidFill>
                <a:latin typeface="Arial" pitchFamily="34" charset="0"/>
                <a:cs typeface="Courier New" pitchFamily="49" charset="0"/>
              </a:rPr>
              <a:t> new node</a:t>
            </a:r>
          </a:p>
        </p:txBody>
      </p:sp>
      <p:sp>
        <p:nvSpPr>
          <p:cNvPr id="140296" name="AutoShape 4"/>
          <p:cNvSpPr>
            <a:spLocks noChangeArrowheads="1"/>
          </p:cNvSpPr>
          <p:nvPr/>
        </p:nvSpPr>
        <p:spPr bwMode="auto">
          <a:xfrm flipH="1">
            <a:off x="914400" y="4267200"/>
            <a:ext cx="4627563" cy="444500"/>
          </a:xfrm>
          <a:prstGeom prst="wedgeRoundRectCallout">
            <a:avLst>
              <a:gd name="adj1" fmla="val -32405"/>
              <a:gd name="adj2" fmla="val 254283"/>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4AAE48D5-06D1-4457-3530-156536ACFA70}"/>
              </a:ext>
            </a:extLst>
          </p:cNvPr>
          <p:cNvSpPr txBox="1">
            <a:spLocks noChangeArrowheads="1"/>
          </p:cNvSpPr>
          <p:nvPr/>
        </p:nvSpPr>
        <p:spPr bwMode="auto">
          <a:xfrm>
            <a:off x="685800" y="1539875"/>
            <a:ext cx="737552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LockFreeStack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private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AtomicReference</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top</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oldTop</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backoff</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141314" name="Footer Placeholder 1"/>
          <p:cNvSpPr>
            <a:spLocks noGrp="1"/>
          </p:cNvSpPr>
          <p:nvPr>
            <p:ph type="ftr" sz="quarter" idx="10"/>
          </p:nvPr>
        </p:nvSpPr>
        <p:spPr>
          <a:noFill/>
        </p:spPr>
        <p:txBody>
          <a:bodyPr/>
          <a:lstStyle/>
          <a:p>
            <a:r>
              <a:rPr lang="en-US" dirty="0"/>
              <a:t>Art of Multiprocessor Programming</a:t>
            </a:r>
          </a:p>
        </p:txBody>
      </p:sp>
      <p:sp>
        <p:nvSpPr>
          <p:cNvPr id="141315" name="Slide Number Placeholder 2"/>
          <p:cNvSpPr>
            <a:spLocks noGrp="1"/>
          </p:cNvSpPr>
          <p:nvPr>
            <p:ph type="sldNum" sz="quarter" idx="11"/>
          </p:nvPr>
        </p:nvSpPr>
        <p:spPr>
          <a:noFill/>
        </p:spPr>
        <p:txBody>
          <a:bodyPr/>
          <a:lstStyle/>
          <a:p>
            <a:fld id="{26CE2497-BBDA-4442-AB00-0B76A46E2EF5}" type="slidenum">
              <a:rPr lang="x-none" smtClean="0">
                <a:cs typeface="Arial" pitchFamily="34" charset="0"/>
              </a:rPr>
              <a:pPr/>
              <a:t>102</a:t>
            </a:fld>
            <a:endParaRPr lang="en-US" dirty="0">
              <a:cs typeface="Arial" pitchFamily="34" charset="0"/>
            </a:endParaRPr>
          </a:p>
        </p:txBody>
      </p:sp>
      <p:sp>
        <p:nvSpPr>
          <p:cNvPr id="14131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835933F8-7588-443D-BC16-30131AAAEDAA}" type="slidenum">
              <a:rPr lang="x-none" sz="1400">
                <a:solidFill>
                  <a:srgbClr val="FFFF00"/>
                </a:solidFill>
                <a:latin typeface="Arial" pitchFamily="34" charset="0"/>
                <a:cs typeface="Arial" pitchFamily="34" charset="0"/>
              </a:rPr>
              <a:pPr/>
              <a:t>102</a:t>
            </a:fld>
            <a:endParaRPr lang="en-US" sz="1400" dirty="0">
              <a:solidFill>
                <a:srgbClr val="FFFF00"/>
              </a:solidFill>
              <a:latin typeface="Arial" pitchFamily="34" charset="0"/>
              <a:cs typeface="Arial" pitchFamily="34" charset="0"/>
            </a:endParaRPr>
          </a:p>
        </p:txBody>
      </p:sp>
      <p:sp>
        <p:nvSpPr>
          <p:cNvPr id="141318" name="Rectangle 3"/>
          <p:cNvSpPr>
            <a:spLocks noGrp="1" noChangeArrowheads="1"/>
          </p:cNvSpPr>
          <p:nvPr>
            <p:ph type="title" idx="4294967295"/>
          </p:nvPr>
        </p:nvSpPr>
        <p:spPr>
          <a:xfrm>
            <a:off x="685800" y="206375"/>
            <a:ext cx="7772400" cy="1143000"/>
          </a:xfrm>
        </p:spPr>
        <p:txBody>
          <a:bodyPr/>
          <a:lstStyle/>
          <a:p>
            <a:r>
              <a:rPr lang="en-US" dirty="0"/>
              <a:t>Lock-free Stack</a:t>
            </a:r>
          </a:p>
        </p:txBody>
      </p:sp>
      <p:sp>
        <p:nvSpPr>
          <p:cNvPr id="141319" name="AutoShape 4"/>
          <p:cNvSpPr>
            <a:spLocks noChangeArrowheads="1"/>
          </p:cNvSpPr>
          <p:nvPr/>
        </p:nvSpPr>
        <p:spPr bwMode="auto">
          <a:xfrm flipH="1">
            <a:off x="914400" y="4572000"/>
            <a:ext cx="4627563" cy="1377950"/>
          </a:xfrm>
          <a:prstGeom prst="wedgeRoundRectCallout">
            <a:avLst>
              <a:gd name="adj1" fmla="val -32269"/>
              <a:gd name="adj2" fmla="val -110602"/>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141320" name="Text Box 5"/>
          <p:cNvSpPr txBox="1">
            <a:spLocks noChangeArrowheads="1"/>
          </p:cNvSpPr>
          <p:nvPr/>
        </p:nvSpPr>
        <p:spPr bwMode="auto">
          <a:xfrm>
            <a:off x="2943225" y="2662692"/>
            <a:ext cx="4941888" cy="946150"/>
          </a:xfrm>
          <a:prstGeom prst="rect">
            <a:avLst/>
          </a:prstGeom>
          <a:solidFill>
            <a:schemeClr val="tx1">
              <a:alpha val="89803"/>
            </a:schemeClr>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If </a:t>
            </a:r>
            <a:r>
              <a:rPr lang="en-US" sz="2800" dirty="0">
                <a:solidFill>
                  <a:schemeClr val="bg1"/>
                </a:solidFill>
                <a:latin typeface="Consolas" panose="020B0609020204030204" pitchFamily="49" charset="0"/>
                <a:cs typeface="Courier New" panose="02070309020205020404" pitchFamily="49" charset="0"/>
              </a:rPr>
              <a:t>tryPush()</a:t>
            </a:r>
            <a:r>
              <a:rPr lang="en-US" sz="2800" dirty="0">
                <a:solidFill>
                  <a:srgbClr val="FFFF00"/>
                </a:solidFill>
                <a:latin typeface="Arial" pitchFamily="34" charset="0"/>
                <a:cs typeface="Arial" pitchFamily="34" charset="0"/>
              </a:rPr>
              <a:t> fails,</a:t>
            </a:r>
          </a:p>
          <a:p>
            <a:pPr algn="ctr"/>
            <a:r>
              <a:rPr lang="en-US" sz="2800" dirty="0">
                <a:solidFill>
                  <a:srgbClr val="FFFF00"/>
                </a:solidFill>
                <a:latin typeface="Arial" pitchFamily="34" charset="0"/>
                <a:cs typeface="Arial" pitchFamily="34" charset="0"/>
              </a:rPr>
              <a:t>back off before retrying</a:t>
            </a: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1" name="Rectangle 2"/>
          <p:cNvSpPr>
            <a:spLocks noGrp="1" noChangeArrowheads="1"/>
          </p:cNvSpPr>
          <p:nvPr>
            <p:ph type="title"/>
          </p:nvPr>
        </p:nvSpPr>
        <p:spPr/>
        <p:txBody>
          <a:bodyPr/>
          <a:lstStyle/>
          <a:p>
            <a:r>
              <a:rPr lang="en-US" dirty="0"/>
              <a:t>Lock-free Stack</a:t>
            </a:r>
          </a:p>
        </p:txBody>
      </p:sp>
      <p:sp>
        <p:nvSpPr>
          <p:cNvPr id="142338" name="Footer Placeholder 1"/>
          <p:cNvSpPr>
            <a:spLocks noGrp="1"/>
          </p:cNvSpPr>
          <p:nvPr>
            <p:ph type="ftr" sz="quarter" idx="10"/>
          </p:nvPr>
        </p:nvSpPr>
        <p:spPr>
          <a:noFill/>
        </p:spPr>
        <p:txBody>
          <a:bodyPr/>
          <a:lstStyle/>
          <a:p>
            <a:r>
              <a:rPr lang="en-US" dirty="0"/>
              <a:t>Art of Multiprocessor Programming</a:t>
            </a:r>
          </a:p>
        </p:txBody>
      </p:sp>
      <p:sp>
        <p:nvSpPr>
          <p:cNvPr id="142339" name="Slide Number Placeholder 2"/>
          <p:cNvSpPr>
            <a:spLocks noGrp="1"/>
          </p:cNvSpPr>
          <p:nvPr>
            <p:ph type="sldNum" sz="quarter" idx="11"/>
          </p:nvPr>
        </p:nvSpPr>
        <p:spPr>
          <a:noFill/>
        </p:spPr>
        <p:txBody>
          <a:bodyPr/>
          <a:lstStyle/>
          <a:p>
            <a:fld id="{361502DE-B63F-4E7A-A2F1-A23FAA5D9143}" type="slidenum">
              <a:rPr lang="x-none" smtClean="0">
                <a:cs typeface="Arial" pitchFamily="34" charset="0"/>
              </a:rPr>
              <a:pPr/>
              <a:t>103</a:t>
            </a:fld>
            <a:endParaRPr lang="en-US" dirty="0">
              <a:cs typeface="Arial" pitchFamily="34" charset="0"/>
            </a:endParaRPr>
          </a:p>
        </p:txBody>
      </p:sp>
      <p:sp>
        <p:nvSpPr>
          <p:cNvPr id="14234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3E9E4DE-311E-48C0-B4E3-A000D4A41AAD}" type="slidenum">
              <a:rPr lang="x-none" sz="1400">
                <a:solidFill>
                  <a:schemeClr val="tx1"/>
                </a:solidFill>
                <a:latin typeface="Arial" pitchFamily="34" charset="0"/>
                <a:cs typeface="Arial" pitchFamily="34" charset="0"/>
              </a:rPr>
              <a:pPr/>
              <a:t>103</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5E4FAE3F-E48E-0D69-174C-75400239E84B}"/>
              </a:ext>
            </a:extLst>
          </p:cNvPr>
          <p:cNvSpPr txBox="1"/>
          <p:nvPr/>
        </p:nvSpPr>
        <p:spPr bwMode="auto">
          <a:xfrm>
            <a:off x="1110711" y="1661609"/>
            <a:ext cx="123652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Good</a:t>
            </a:r>
          </a:p>
        </p:txBody>
      </p:sp>
      <p:sp>
        <p:nvSpPr>
          <p:cNvPr id="3" name="TextBox 2">
            <a:extLst>
              <a:ext uri="{FF2B5EF4-FFF2-40B4-BE49-F238E27FC236}">
                <a16:creationId xmlns:a16="http://schemas.microsoft.com/office/drawing/2014/main" id="{278796EE-EBAE-9DE7-5E11-A1AB0CA129BD}"/>
              </a:ext>
            </a:extLst>
          </p:cNvPr>
          <p:cNvSpPr txBox="1"/>
          <p:nvPr/>
        </p:nvSpPr>
        <p:spPr bwMode="auto">
          <a:xfrm>
            <a:off x="1663161" y="2378944"/>
            <a:ext cx="202909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No locking </a:t>
            </a:r>
          </a:p>
        </p:txBody>
      </p:sp>
      <p:sp>
        <p:nvSpPr>
          <p:cNvPr id="4" name="TextBox 3">
            <a:extLst>
              <a:ext uri="{FF2B5EF4-FFF2-40B4-BE49-F238E27FC236}">
                <a16:creationId xmlns:a16="http://schemas.microsoft.com/office/drawing/2014/main" id="{5F419696-3018-425E-D3F9-6B9C721CBAC1}"/>
              </a:ext>
            </a:extLst>
          </p:cNvPr>
          <p:cNvSpPr txBox="1"/>
          <p:nvPr/>
        </p:nvSpPr>
        <p:spPr bwMode="auto">
          <a:xfrm>
            <a:off x="1110711" y="3096279"/>
            <a:ext cx="95971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Bad</a:t>
            </a:r>
          </a:p>
        </p:txBody>
      </p:sp>
      <p:sp>
        <p:nvSpPr>
          <p:cNvPr id="5" name="TextBox 4">
            <a:extLst>
              <a:ext uri="{FF2B5EF4-FFF2-40B4-BE49-F238E27FC236}">
                <a16:creationId xmlns:a16="http://schemas.microsoft.com/office/drawing/2014/main" id="{80D6967C-C89C-0896-BB37-930355149B89}"/>
              </a:ext>
            </a:extLst>
          </p:cNvPr>
          <p:cNvSpPr txBox="1"/>
          <p:nvPr/>
        </p:nvSpPr>
        <p:spPr bwMode="auto">
          <a:xfrm>
            <a:off x="1663161" y="3813614"/>
            <a:ext cx="391274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Without GC, fear ABA</a:t>
            </a:r>
          </a:p>
        </p:txBody>
      </p:sp>
      <p:sp>
        <p:nvSpPr>
          <p:cNvPr id="6" name="TextBox 5">
            <a:extLst>
              <a:ext uri="{FF2B5EF4-FFF2-40B4-BE49-F238E27FC236}">
                <a16:creationId xmlns:a16="http://schemas.microsoft.com/office/drawing/2014/main" id="{22C464A2-CD5B-A25E-7D18-C2941AD557B8}"/>
              </a:ext>
            </a:extLst>
          </p:cNvPr>
          <p:cNvSpPr txBox="1"/>
          <p:nvPr/>
        </p:nvSpPr>
        <p:spPr bwMode="auto">
          <a:xfrm>
            <a:off x="1663161" y="4530949"/>
            <a:ext cx="651615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Without backoff, high contention at top </a:t>
            </a:r>
          </a:p>
        </p:txBody>
      </p:sp>
      <p:sp>
        <p:nvSpPr>
          <p:cNvPr id="7" name="TextBox 6">
            <a:extLst>
              <a:ext uri="{FF2B5EF4-FFF2-40B4-BE49-F238E27FC236}">
                <a16:creationId xmlns:a16="http://schemas.microsoft.com/office/drawing/2014/main" id="{1BC88A1B-934A-7A70-AF0F-A37012F3C5CB}"/>
              </a:ext>
            </a:extLst>
          </p:cNvPr>
          <p:cNvSpPr txBox="1"/>
          <p:nvPr/>
        </p:nvSpPr>
        <p:spPr bwMode="auto">
          <a:xfrm>
            <a:off x="1663161" y="5248285"/>
            <a:ext cx="2584989"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No parallelism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5" name="Rectangle 2"/>
          <p:cNvSpPr>
            <a:spLocks noGrp="1" noChangeArrowheads="1"/>
          </p:cNvSpPr>
          <p:nvPr>
            <p:ph type="title"/>
          </p:nvPr>
        </p:nvSpPr>
        <p:spPr/>
        <p:txBody>
          <a:bodyPr/>
          <a:lstStyle/>
          <a:p>
            <a:r>
              <a:rPr lang="en-US" dirty="0"/>
              <a:t>Big Question</a:t>
            </a:r>
          </a:p>
        </p:txBody>
      </p:sp>
      <p:sp>
        <p:nvSpPr>
          <p:cNvPr id="143362" name="Footer Placeholder 1"/>
          <p:cNvSpPr>
            <a:spLocks noGrp="1"/>
          </p:cNvSpPr>
          <p:nvPr>
            <p:ph type="ftr" sz="quarter" idx="10"/>
          </p:nvPr>
        </p:nvSpPr>
        <p:spPr>
          <a:noFill/>
        </p:spPr>
        <p:txBody>
          <a:bodyPr/>
          <a:lstStyle/>
          <a:p>
            <a:r>
              <a:rPr lang="en-US" dirty="0"/>
              <a:t>Art of Multiprocessor Programming</a:t>
            </a:r>
          </a:p>
        </p:txBody>
      </p:sp>
      <p:sp>
        <p:nvSpPr>
          <p:cNvPr id="143363" name="Slide Number Placeholder 2"/>
          <p:cNvSpPr>
            <a:spLocks noGrp="1"/>
          </p:cNvSpPr>
          <p:nvPr>
            <p:ph type="sldNum" sz="quarter" idx="11"/>
          </p:nvPr>
        </p:nvSpPr>
        <p:spPr>
          <a:noFill/>
        </p:spPr>
        <p:txBody>
          <a:bodyPr/>
          <a:lstStyle/>
          <a:p>
            <a:fld id="{5C7228F5-8FD0-455C-A8BD-AC30929A4EB8}" type="slidenum">
              <a:rPr lang="x-none" smtClean="0">
                <a:solidFill>
                  <a:srgbClr val="FFFF00"/>
                </a:solidFill>
                <a:cs typeface="Arial" pitchFamily="34" charset="0"/>
              </a:rPr>
              <a:pPr/>
              <a:t>104</a:t>
            </a:fld>
            <a:endParaRPr lang="en-US" dirty="0">
              <a:solidFill>
                <a:srgbClr val="FFFF00"/>
              </a:solidFill>
              <a:cs typeface="Arial" pitchFamily="34" charset="0"/>
            </a:endParaRPr>
          </a:p>
        </p:txBody>
      </p:sp>
      <p:sp>
        <p:nvSpPr>
          <p:cNvPr id="14336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7582E5D-94C4-49B1-B55F-995558198F01}" type="slidenum">
              <a:rPr lang="x-none" sz="1400">
                <a:solidFill>
                  <a:srgbClr val="FFFF00"/>
                </a:solidFill>
                <a:latin typeface="Arial" pitchFamily="34" charset="0"/>
                <a:cs typeface="Arial" pitchFamily="34" charset="0"/>
              </a:rPr>
              <a:pPr/>
              <a:t>104</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D9EF640D-F257-54EF-D7E9-4D7097608947}"/>
              </a:ext>
            </a:extLst>
          </p:cNvPr>
          <p:cNvSpPr txBox="1"/>
          <p:nvPr/>
        </p:nvSpPr>
        <p:spPr bwMode="auto">
          <a:xfrm>
            <a:off x="1735211" y="2267907"/>
            <a:ext cx="550569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Are stacks </a:t>
            </a:r>
            <a:r>
              <a:rPr lang="en-US" sz="2800" i="1" dirty="0">
                <a:solidFill>
                  <a:schemeClr val="bg1"/>
                </a:solidFill>
              </a:rPr>
              <a:t>inherently</a:t>
            </a:r>
            <a:r>
              <a:rPr lang="en-US" sz="2800" dirty="0">
                <a:solidFill>
                  <a:srgbClr val="FFFF00"/>
                </a:solidFill>
              </a:rPr>
              <a:t> sequential?</a:t>
            </a:r>
          </a:p>
        </p:txBody>
      </p:sp>
      <p:sp>
        <p:nvSpPr>
          <p:cNvPr id="3" name="TextBox 2">
            <a:extLst>
              <a:ext uri="{FF2B5EF4-FFF2-40B4-BE49-F238E27FC236}">
                <a16:creationId xmlns:a16="http://schemas.microsoft.com/office/drawing/2014/main" id="{5690DC3D-E211-C1DE-E02A-4C2473CCB552}"/>
              </a:ext>
            </a:extLst>
          </p:cNvPr>
          <p:cNvSpPr txBox="1"/>
          <p:nvPr/>
        </p:nvSpPr>
        <p:spPr bwMode="auto">
          <a:xfrm>
            <a:off x="1735211" y="4269759"/>
            <a:ext cx="574191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Every </a:t>
            </a:r>
            <a:r>
              <a:rPr lang="en-US" sz="2800" dirty="0">
                <a:solidFill>
                  <a:schemeClr val="bg1"/>
                </a:solidFill>
                <a:latin typeface="Consolas" panose="020B0609020204030204" pitchFamily="49" charset="0"/>
              </a:rPr>
              <a:t>pop()</a:t>
            </a:r>
            <a:r>
              <a:rPr lang="en-US" sz="2800" dirty="0">
                <a:solidFill>
                  <a:srgbClr val="FFFF00"/>
                </a:solidFill>
              </a:rPr>
              <a:t> call fights for top item</a:t>
            </a:r>
          </a:p>
        </p:txBody>
      </p:sp>
      <p:sp>
        <p:nvSpPr>
          <p:cNvPr id="4" name="TextBox 3">
            <a:extLst>
              <a:ext uri="{FF2B5EF4-FFF2-40B4-BE49-F238E27FC236}">
                <a16:creationId xmlns:a16="http://schemas.microsoft.com/office/drawing/2014/main" id="{ED99F8FA-DE15-5B21-AB87-FC35039BBC97}"/>
              </a:ext>
            </a:extLst>
          </p:cNvPr>
          <p:cNvSpPr txBox="1"/>
          <p:nvPr/>
        </p:nvSpPr>
        <p:spPr bwMode="auto">
          <a:xfrm>
            <a:off x="1735211" y="3268833"/>
            <a:ext cx="250286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Obviously </a:t>
            </a:r>
            <a:r>
              <a:rPr lang="en-US" sz="2800" i="1" dirty="0">
                <a:solidFill>
                  <a:srgbClr val="FFFF00"/>
                </a:solidFill>
              </a:rPr>
              <a:t>yes</a:t>
            </a:r>
            <a:r>
              <a:rPr lang="en-US" sz="2800" dirty="0">
                <a:solidFill>
                  <a:srgbClr val="FFFF00"/>
                </a:solidFill>
              </a:rPr>
              <a:t>:</a:t>
            </a:r>
          </a:p>
        </p:txBody>
      </p:sp>
      <p:sp>
        <p:nvSpPr>
          <p:cNvPr id="5" name="TextBox 4">
            <a:extLst>
              <a:ext uri="{FF2B5EF4-FFF2-40B4-BE49-F238E27FC236}">
                <a16:creationId xmlns:a16="http://schemas.microsoft.com/office/drawing/2014/main" id="{E80FF0EB-FF5A-0E5C-44A2-90DE5375BA2C}"/>
              </a:ext>
            </a:extLst>
          </p:cNvPr>
          <p:cNvSpPr txBox="1"/>
          <p:nvPr/>
        </p:nvSpPr>
        <p:spPr bwMode="auto">
          <a:xfrm>
            <a:off x="1735211" y="5270686"/>
            <a:ext cx="156234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But no!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9" name="Rectangle 2"/>
          <p:cNvSpPr>
            <a:spLocks noGrp="1" noChangeArrowheads="1"/>
          </p:cNvSpPr>
          <p:nvPr>
            <p:ph type="title"/>
          </p:nvPr>
        </p:nvSpPr>
        <p:spPr/>
        <p:txBody>
          <a:bodyPr/>
          <a:lstStyle/>
          <a:p>
            <a:r>
              <a:rPr lang="en-US" dirty="0"/>
              <a:t>Elimination-Backoff Stack</a:t>
            </a:r>
          </a:p>
        </p:txBody>
      </p:sp>
      <p:sp>
        <p:nvSpPr>
          <p:cNvPr id="144386" name="Footer Placeholder 1"/>
          <p:cNvSpPr>
            <a:spLocks noGrp="1"/>
          </p:cNvSpPr>
          <p:nvPr>
            <p:ph type="ftr" sz="quarter" idx="10"/>
          </p:nvPr>
        </p:nvSpPr>
        <p:spPr>
          <a:noFill/>
        </p:spPr>
        <p:txBody>
          <a:bodyPr/>
          <a:lstStyle/>
          <a:p>
            <a:r>
              <a:rPr lang="en-US" dirty="0"/>
              <a:t>Art of Multiprocessor Programming</a:t>
            </a:r>
          </a:p>
        </p:txBody>
      </p:sp>
      <p:sp>
        <p:nvSpPr>
          <p:cNvPr id="144387" name="Slide Number Placeholder 2"/>
          <p:cNvSpPr>
            <a:spLocks noGrp="1"/>
          </p:cNvSpPr>
          <p:nvPr>
            <p:ph type="sldNum" sz="quarter" idx="11"/>
          </p:nvPr>
        </p:nvSpPr>
        <p:spPr>
          <a:noFill/>
        </p:spPr>
        <p:txBody>
          <a:bodyPr/>
          <a:lstStyle/>
          <a:p>
            <a:fld id="{ED3EB222-44B4-40A5-8E7C-E7D3D611997B}" type="slidenum">
              <a:rPr lang="x-none" smtClean="0">
                <a:solidFill>
                  <a:srgbClr val="FFFF00"/>
                </a:solidFill>
                <a:cs typeface="Arial" pitchFamily="34" charset="0"/>
              </a:rPr>
              <a:pPr/>
              <a:t>105</a:t>
            </a:fld>
            <a:endParaRPr lang="en-US" dirty="0">
              <a:solidFill>
                <a:srgbClr val="FFFF00"/>
              </a:solidFill>
              <a:cs typeface="Arial" pitchFamily="34" charset="0"/>
            </a:endParaRPr>
          </a:p>
        </p:txBody>
      </p:sp>
      <p:sp>
        <p:nvSpPr>
          <p:cNvPr id="14438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4041B090-3AC7-45BD-B738-584F4AD62541}" type="slidenum">
              <a:rPr lang="x-none" sz="1400">
                <a:solidFill>
                  <a:srgbClr val="FFFF00"/>
                </a:solidFill>
                <a:latin typeface="Arial" pitchFamily="34" charset="0"/>
                <a:cs typeface="Arial" pitchFamily="34" charset="0"/>
              </a:rPr>
              <a:pPr/>
              <a:t>105</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D721934F-DEFA-C17C-5742-A52CF03A8CDC}"/>
              </a:ext>
            </a:extLst>
          </p:cNvPr>
          <p:cNvSpPr txBox="1"/>
          <p:nvPr/>
        </p:nvSpPr>
        <p:spPr bwMode="auto">
          <a:xfrm>
            <a:off x="1306586" y="2525082"/>
            <a:ext cx="639191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How to turn contention into parallelism</a:t>
            </a:r>
          </a:p>
        </p:txBody>
      </p:sp>
      <p:sp>
        <p:nvSpPr>
          <p:cNvPr id="3" name="TextBox 2">
            <a:extLst>
              <a:ext uri="{FF2B5EF4-FFF2-40B4-BE49-F238E27FC236}">
                <a16:creationId xmlns:a16="http://schemas.microsoft.com/office/drawing/2014/main" id="{C8D21BD6-8027-0D73-ED8F-E651F7B3632F}"/>
              </a:ext>
            </a:extLst>
          </p:cNvPr>
          <p:cNvSpPr txBox="1"/>
          <p:nvPr/>
        </p:nvSpPr>
        <p:spPr bwMode="auto">
          <a:xfrm>
            <a:off x="1306586" y="4669175"/>
            <a:ext cx="600371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With alternative </a:t>
            </a:r>
            <a:r>
              <a:rPr lang="en-US" sz="2800" i="1" dirty="0">
                <a:solidFill>
                  <a:schemeClr val="bg1"/>
                </a:solidFill>
              </a:rPr>
              <a:t>elimination-backoff</a:t>
            </a:r>
          </a:p>
        </p:txBody>
      </p:sp>
      <p:sp>
        <p:nvSpPr>
          <p:cNvPr id="4" name="TextBox 3">
            <a:extLst>
              <a:ext uri="{FF2B5EF4-FFF2-40B4-BE49-F238E27FC236}">
                <a16:creationId xmlns:a16="http://schemas.microsoft.com/office/drawing/2014/main" id="{8202EBAF-162D-9E46-3D5B-F10561E15FDD}"/>
              </a:ext>
            </a:extLst>
          </p:cNvPr>
          <p:cNvSpPr txBox="1"/>
          <p:nvPr/>
        </p:nvSpPr>
        <p:spPr bwMode="auto">
          <a:xfrm>
            <a:off x="1306586" y="3597129"/>
            <a:ext cx="6230138"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Replace familiar </a:t>
            </a:r>
            <a:r>
              <a:rPr lang="en-US" sz="2800" i="1" dirty="0">
                <a:solidFill>
                  <a:schemeClr val="bg1"/>
                </a:solidFill>
              </a:rPr>
              <a:t>exponential backoff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Footer Placeholder 1"/>
          <p:cNvSpPr>
            <a:spLocks noGrp="1"/>
          </p:cNvSpPr>
          <p:nvPr>
            <p:ph type="ftr" sz="quarter" idx="10"/>
          </p:nvPr>
        </p:nvSpPr>
        <p:spPr>
          <a:noFill/>
        </p:spPr>
        <p:txBody>
          <a:bodyPr/>
          <a:lstStyle/>
          <a:p>
            <a:r>
              <a:rPr lang="en-US" dirty="0"/>
              <a:t>Art of Multiprocessor Programming</a:t>
            </a:r>
          </a:p>
        </p:txBody>
      </p:sp>
      <p:sp>
        <p:nvSpPr>
          <p:cNvPr id="145411" name="Slide Number Placeholder 2"/>
          <p:cNvSpPr>
            <a:spLocks noGrp="1"/>
          </p:cNvSpPr>
          <p:nvPr>
            <p:ph type="sldNum" sz="quarter" idx="11"/>
          </p:nvPr>
        </p:nvSpPr>
        <p:spPr>
          <a:noFill/>
        </p:spPr>
        <p:txBody>
          <a:bodyPr/>
          <a:lstStyle/>
          <a:p>
            <a:fld id="{66E3F139-2754-417D-92B1-216EF9D4A9F8}" type="slidenum">
              <a:rPr lang="x-none" smtClean="0">
                <a:solidFill>
                  <a:srgbClr val="FFFF00"/>
                </a:solidFill>
              </a:rPr>
              <a:pPr/>
              <a:t>106</a:t>
            </a:fld>
            <a:endParaRPr lang="en-US" dirty="0">
              <a:solidFill>
                <a:srgbClr val="FFFF00"/>
              </a:solidFill>
            </a:endParaRPr>
          </a:p>
        </p:txBody>
      </p:sp>
      <p:sp>
        <p:nvSpPr>
          <p:cNvPr id="14541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72E6AFD-1E80-4B8B-AEB0-E4CE9171E420}" type="slidenum">
              <a:rPr lang="x-none" sz="1400">
                <a:solidFill>
                  <a:srgbClr val="FFFF00"/>
                </a:solidFill>
                <a:latin typeface="Arial" pitchFamily="34" charset="0"/>
                <a:cs typeface="Arial" pitchFamily="34" charset="0"/>
              </a:rPr>
              <a:pPr/>
              <a:t>106</a:t>
            </a:fld>
            <a:endParaRPr lang="en-US" sz="1400" dirty="0">
              <a:solidFill>
                <a:srgbClr val="FFFF00"/>
              </a:solidFill>
              <a:latin typeface="Arial" pitchFamily="34" charset="0"/>
              <a:cs typeface="Arial" pitchFamily="34" charset="0"/>
            </a:endParaRPr>
          </a:p>
        </p:txBody>
      </p:sp>
      <p:sp>
        <p:nvSpPr>
          <p:cNvPr id="145413" name="Rectangle 70"/>
          <p:cNvSpPr>
            <a:spLocks noChangeArrowheads="1"/>
          </p:cNvSpPr>
          <p:nvPr/>
        </p:nvSpPr>
        <p:spPr bwMode="auto">
          <a:xfrm>
            <a:off x="2786063" y="3338513"/>
            <a:ext cx="3614737" cy="547687"/>
          </a:xfrm>
          <a:prstGeom prst="rect">
            <a:avLst/>
          </a:prstGeom>
          <a:solidFill>
            <a:schemeClr val="accent1"/>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defRPr/>
            </a:pPr>
            <a:endParaRPr lang="en-US" dirty="0">
              <a:solidFill>
                <a:srgbClr val="FFFF00"/>
              </a:solidFill>
              <a:latin typeface="Arial" pitchFamily="34" charset="0"/>
              <a:cs typeface="Arial" pitchFamily="34" charset="0"/>
            </a:endParaRPr>
          </a:p>
        </p:txBody>
      </p:sp>
      <p:sp>
        <p:nvSpPr>
          <p:cNvPr id="145414" name="Rectangle 2"/>
          <p:cNvSpPr>
            <a:spLocks noGrp="1" noChangeArrowheads="1"/>
          </p:cNvSpPr>
          <p:nvPr>
            <p:ph type="title" idx="4294967295"/>
          </p:nvPr>
        </p:nvSpPr>
        <p:spPr/>
        <p:txBody>
          <a:bodyPr/>
          <a:lstStyle/>
          <a:p>
            <a:r>
              <a:rPr lang="en-US" dirty="0"/>
              <a:t>Observation</a:t>
            </a:r>
          </a:p>
        </p:txBody>
      </p:sp>
      <p:sp>
        <p:nvSpPr>
          <p:cNvPr id="145415" name="Text Box 36"/>
          <p:cNvSpPr txBox="1">
            <a:spLocks noChangeArrowheads="1"/>
          </p:cNvSpPr>
          <p:nvPr/>
        </p:nvSpPr>
        <p:spPr bwMode="auto">
          <a:xfrm>
            <a:off x="697337" y="2819400"/>
            <a:ext cx="1564851"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push</a:t>
            </a:r>
            <a:r>
              <a:rPr lang="en-US" sz="2800" b="1" dirty="0">
                <a:solidFill>
                  <a:srgbClr val="FFFF00"/>
                </a:solidFill>
                <a:latin typeface="Consolas" panose="020B0609020204030204" pitchFamily="49" charset="0"/>
                <a:cs typeface="Arial" pitchFamily="34" charset="0"/>
              </a:rPr>
              <a:t>( )</a:t>
            </a:r>
          </a:p>
        </p:txBody>
      </p:sp>
      <p:sp>
        <p:nvSpPr>
          <p:cNvPr id="145416" name="Text Box 37"/>
          <p:cNvSpPr txBox="1">
            <a:spLocks noChangeArrowheads="1"/>
          </p:cNvSpPr>
          <p:nvPr/>
        </p:nvSpPr>
        <p:spPr bwMode="auto">
          <a:xfrm>
            <a:off x="983725" y="3962400"/>
            <a:ext cx="1170513"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pop()</a:t>
            </a:r>
          </a:p>
        </p:txBody>
      </p:sp>
      <p:grpSp>
        <p:nvGrpSpPr>
          <p:cNvPr id="145417" name="Group 47"/>
          <p:cNvGrpSpPr>
            <a:grpSpLocks/>
          </p:cNvGrpSpPr>
          <p:nvPr/>
        </p:nvGrpSpPr>
        <p:grpSpPr bwMode="auto">
          <a:xfrm>
            <a:off x="419100" y="1524000"/>
            <a:ext cx="1447800" cy="1295400"/>
            <a:chOff x="1584" y="816"/>
            <a:chExt cx="912" cy="816"/>
          </a:xfrm>
          <a:effectLst>
            <a:glow rad="101600">
              <a:schemeClr val="accent3">
                <a:satMod val="175000"/>
                <a:alpha val="40000"/>
              </a:schemeClr>
            </a:glow>
          </a:effectLst>
        </p:grpSpPr>
        <p:sp>
          <p:nvSpPr>
            <p:cNvPr id="145441" name="Freeform 48"/>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2" name="Freeform 49"/>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3" name="Freeform 50"/>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4" name="Freeform 51"/>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5" name="Freeform 52"/>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6" name="Freeform 53"/>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7" name="Freeform 54"/>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8" name="Freeform 55"/>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9" name="Freeform 56"/>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145418" name="Group 57"/>
          <p:cNvGrpSpPr>
            <a:grpSpLocks/>
          </p:cNvGrpSpPr>
          <p:nvPr/>
        </p:nvGrpSpPr>
        <p:grpSpPr bwMode="auto">
          <a:xfrm flipH="1">
            <a:off x="457200" y="4567238"/>
            <a:ext cx="1447800" cy="1295400"/>
            <a:chOff x="1584" y="816"/>
            <a:chExt cx="912" cy="816"/>
          </a:xfrm>
          <a:effectLst>
            <a:glow rad="101600">
              <a:schemeClr val="accent3">
                <a:satMod val="175000"/>
                <a:alpha val="40000"/>
              </a:schemeClr>
            </a:glow>
          </a:effectLst>
        </p:grpSpPr>
        <p:sp>
          <p:nvSpPr>
            <p:cNvPr id="145432" name="Freeform 58"/>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33" name="Freeform 59"/>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34" name="Freeform 60"/>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35" name="Freeform 61"/>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36" name="Freeform 62"/>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37" name="Freeform 63"/>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38" name="Freeform 64"/>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39" name="Freeform 65"/>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40" name="Freeform 66"/>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4" name="Group 67"/>
          <p:cNvGrpSpPr>
            <a:grpSpLocks/>
          </p:cNvGrpSpPr>
          <p:nvPr/>
        </p:nvGrpSpPr>
        <p:grpSpPr bwMode="auto">
          <a:xfrm>
            <a:off x="1733836" y="2947348"/>
            <a:ext cx="304800" cy="304800"/>
            <a:chOff x="3894" y="2760"/>
            <a:chExt cx="192" cy="192"/>
          </a:xfrm>
          <a:effectLst>
            <a:glow rad="101600">
              <a:schemeClr val="accent3">
                <a:satMod val="175000"/>
                <a:alpha val="40000"/>
              </a:schemeClr>
            </a:glow>
          </a:effectLst>
        </p:grpSpPr>
        <p:sp>
          <p:nvSpPr>
            <p:cNvPr id="145430" name="Oval 68"/>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31" name="Oval 69"/>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145420" name="Text Box 71"/>
          <p:cNvSpPr txBox="1">
            <a:spLocks noChangeArrowheads="1"/>
          </p:cNvSpPr>
          <p:nvPr/>
        </p:nvSpPr>
        <p:spPr bwMode="auto">
          <a:xfrm>
            <a:off x="2982913" y="2576513"/>
            <a:ext cx="3195637" cy="519112"/>
          </a:xfrm>
          <a:prstGeom prst="rect">
            <a:avLst/>
          </a:prstGeom>
          <a:noFill/>
          <a:ln w="38100" algn="ctr">
            <a:noFill/>
            <a:miter lim="800000"/>
            <a:headEnd/>
            <a:tailEnd/>
          </a:ln>
        </p:spPr>
        <p:txBody>
          <a:bodyPr wrap="none">
            <a:spAutoFit/>
          </a:bodyPr>
          <a:lstStyle/>
          <a:p>
            <a:r>
              <a:rPr lang="en-US" sz="2800" b="1" dirty="0">
                <a:solidFill>
                  <a:srgbClr val="FFFF00"/>
                </a:solidFill>
                <a:latin typeface="Arial" pitchFamily="34" charset="0"/>
                <a:cs typeface="Arial" pitchFamily="34" charset="0"/>
              </a:rPr>
              <a:t>linearizable stack</a:t>
            </a:r>
          </a:p>
        </p:txBody>
      </p:sp>
      <p:grpSp>
        <p:nvGrpSpPr>
          <p:cNvPr id="5" name="Group 84"/>
          <p:cNvGrpSpPr>
            <a:grpSpLocks/>
          </p:cNvGrpSpPr>
          <p:nvPr/>
        </p:nvGrpSpPr>
        <p:grpSpPr bwMode="auto">
          <a:xfrm>
            <a:off x="2921000" y="3471863"/>
            <a:ext cx="785813" cy="314325"/>
            <a:chOff x="2146" y="2187"/>
            <a:chExt cx="495" cy="198"/>
          </a:xfrm>
        </p:grpSpPr>
        <p:grpSp>
          <p:nvGrpSpPr>
            <p:cNvPr id="145424" name="Group 78"/>
            <p:cNvGrpSpPr>
              <a:grpSpLocks/>
            </p:cNvGrpSpPr>
            <p:nvPr/>
          </p:nvGrpSpPr>
          <p:grpSpPr bwMode="auto">
            <a:xfrm>
              <a:off x="2146" y="2187"/>
              <a:ext cx="192" cy="192"/>
              <a:chOff x="3894" y="2760"/>
              <a:chExt cx="192" cy="192"/>
            </a:xfrm>
          </p:grpSpPr>
          <p:sp>
            <p:nvSpPr>
              <p:cNvPr id="145428" name="Oval 79"/>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29" name="Oval 80"/>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145425" name="Group 81"/>
            <p:cNvGrpSpPr>
              <a:grpSpLocks/>
            </p:cNvGrpSpPr>
            <p:nvPr/>
          </p:nvGrpSpPr>
          <p:grpSpPr bwMode="auto">
            <a:xfrm>
              <a:off x="2449" y="2193"/>
              <a:ext cx="192" cy="192"/>
              <a:chOff x="3894" y="2760"/>
              <a:chExt cx="192" cy="192"/>
            </a:xfrm>
          </p:grpSpPr>
          <p:sp>
            <p:nvSpPr>
              <p:cNvPr id="145426" name="Oval 82"/>
              <p:cNvSpPr>
                <a:spLocks noChangeArrowheads="1"/>
              </p:cNvSpPr>
              <p:nvPr/>
            </p:nvSpPr>
            <p:spPr bwMode="auto">
              <a:xfrm>
                <a:off x="3894" y="2760"/>
                <a:ext cx="192" cy="192"/>
              </a:xfrm>
              <a:prstGeom prst="ellipse">
                <a:avLst/>
              </a:prstGeom>
              <a:solidFill>
                <a:schemeClr val="hlink"/>
              </a:solidFill>
              <a:ln w="38100" algn="ctr">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145427" name="Oval 83"/>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sp>
        <p:nvSpPr>
          <p:cNvPr id="787541" name="Text Box 85"/>
          <p:cNvSpPr txBox="1">
            <a:spLocks noChangeArrowheads="1"/>
          </p:cNvSpPr>
          <p:nvPr/>
        </p:nvSpPr>
        <p:spPr bwMode="auto">
          <a:xfrm>
            <a:off x="3659188" y="4394200"/>
            <a:ext cx="3844322" cy="1384995"/>
          </a:xfrm>
          <a:prstGeom prst="rect">
            <a:avLst/>
          </a:prstGeom>
          <a:solidFill>
            <a:schemeClr val="tx1"/>
          </a:solidFill>
          <a:ln w="38100" algn="ctr">
            <a:solidFill>
              <a:srgbClr val="FF0000"/>
            </a:solidFill>
            <a:miter lim="800000"/>
            <a:headEnd/>
            <a:tailEnd/>
          </a:ln>
          <a:effectLst>
            <a:outerShdw dist="107763" dir="2700000" algn="ctr" rotWithShape="0">
              <a:srgbClr val="808080">
                <a:alpha val="50000"/>
              </a:srgbClr>
            </a:outerShdw>
          </a:effectLst>
        </p:spPr>
        <p:txBody>
          <a:bodyPr wrap="none">
            <a:spAutoFit/>
          </a:bodyPr>
          <a:lstStyle/>
          <a:p>
            <a:pPr algn="l">
              <a:defRPr/>
            </a:pPr>
            <a:r>
              <a:rPr lang="en-US" sz="2800" dirty="0">
                <a:solidFill>
                  <a:srgbClr val="FFFF00"/>
                </a:solidFill>
                <a:latin typeface="Arial" pitchFamily="34" charset="0"/>
                <a:cs typeface="Arial" pitchFamily="34" charset="0"/>
              </a:rPr>
              <a:t>After an equal number </a:t>
            </a:r>
          </a:p>
          <a:p>
            <a:pPr algn="l">
              <a:defRPr/>
            </a:pPr>
            <a:r>
              <a:rPr lang="en-US" sz="2800" dirty="0">
                <a:solidFill>
                  <a:srgbClr val="FFFF00"/>
                </a:solidFill>
                <a:latin typeface="Arial" pitchFamily="34" charset="0"/>
                <a:cs typeface="Arial" pitchFamily="34" charset="0"/>
              </a:rPr>
              <a:t>of pushes and pops, </a:t>
            </a:r>
          </a:p>
          <a:p>
            <a:pPr algn="l">
              <a:defRPr/>
            </a:pPr>
            <a:r>
              <a:rPr lang="en-US" sz="2800" dirty="0">
                <a:solidFill>
                  <a:srgbClr val="FFFF00"/>
                </a:solidFill>
                <a:latin typeface="Arial" pitchFamily="34" charset="0"/>
                <a:cs typeface="Arial" pitchFamily="34" charset="0"/>
              </a:rPr>
              <a:t>stack stays the same</a:t>
            </a:r>
          </a:p>
        </p:txBody>
      </p:sp>
      <p:sp>
        <p:nvSpPr>
          <p:cNvPr id="787542" name="AutoShape 86"/>
          <p:cNvSpPr>
            <a:spLocks noChangeArrowheads="1"/>
          </p:cNvSpPr>
          <p:nvPr/>
        </p:nvSpPr>
        <p:spPr bwMode="auto">
          <a:xfrm>
            <a:off x="2138363" y="5500688"/>
            <a:ext cx="914400" cy="609600"/>
          </a:xfrm>
          <a:prstGeom prst="wedgeRoundRectCallout">
            <a:avLst>
              <a:gd name="adj1" fmla="val -89931"/>
              <a:gd name="adj2" fmla="val -47657"/>
              <a:gd name="adj3" fmla="val 16667"/>
            </a:avLst>
          </a:prstGeom>
          <a:noFill/>
          <a:ln w="38100" algn="ctr">
            <a:solidFill>
              <a:srgbClr val="FF0000"/>
            </a:solidFill>
            <a:miter lim="800000"/>
            <a:headEnd/>
            <a:tailEnd/>
          </a:ln>
        </p:spPr>
        <p:txBody>
          <a:bodyPr/>
          <a:lstStyle/>
          <a:p>
            <a:pPr algn="ctr"/>
            <a:r>
              <a:rPr lang="en-US" dirty="0">
                <a:solidFill>
                  <a:srgbClr val="FFFF00"/>
                </a:solidFill>
                <a:latin typeface="Arial" pitchFamily="34" charset="0"/>
                <a:cs typeface="Arial" pitchFamily="34" charset="0"/>
              </a:rPr>
              <a:t>Yes!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33333E-6 0.00069 C 0.02361 -0.00069 0.04723 -0.00162 0.07136 0.01249 C 0.09549 0.02659 0.11997 0.05572 0.14445 0.08532 " pathEditMode="relative" rAng="0" ptsTypes="aaA">
                                      <p:cBhvr>
                                        <p:cTn id="6" dur="2000" fill="hold"/>
                                        <p:tgtEl>
                                          <p:spTgt spid="4"/>
                                        </p:tgtEl>
                                        <p:attrNameLst>
                                          <p:attrName>ppt_x</p:attrName>
                                          <p:attrName>ppt_y</p:attrName>
                                        </p:attrNameLst>
                                      </p:cBhvr>
                                      <p:rCtr x="72" y="41"/>
                                    </p:animMotion>
                                  </p:childTnLst>
                                </p:cTn>
                              </p:par>
                              <p:par>
                                <p:cTn id="7" presetID="63" presetClass="path" presetSubtype="0" accel="50000" decel="50000" fill="hold" nodeType="withEffect">
                                  <p:stCondLst>
                                    <p:cond delay="0"/>
                                  </p:stCondLst>
                                  <p:childTnLst>
                                    <p:animMotion origin="layout" path="M -0.02205 0.00624 L 0.05695 0.00624 " pathEditMode="relative" rAng="0" ptsTypes="AA">
                                      <p:cBhvr>
                                        <p:cTn id="8" dur="2000" fill="hold"/>
                                        <p:tgtEl>
                                          <p:spTgt spid="5"/>
                                        </p:tgtEl>
                                        <p:attrNameLst>
                                          <p:attrName>ppt_x</p:attrName>
                                          <p:attrName>ppt_y</p:attrName>
                                        </p:attrNameLst>
                                      </p:cBhvr>
                                      <p:rCtr x="39" y="0"/>
                                    </p:animMotion>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nodeType="clickEffect">
                                  <p:stCondLst>
                                    <p:cond delay="0"/>
                                  </p:stCondLst>
                                  <p:childTnLst>
                                    <p:animMotion origin="layout" path="M 0.14445 0.08534 C 0.13368 0.10199 0.1 0.16282 0.07952 0.18571 C 0.05903 0.20861 0.03316 0.21508 0.02101 0.22271 " pathEditMode="relative" rAng="0" ptsTypes="aaa">
                                      <p:cBhvr>
                                        <p:cTn id="12" dur="2000" fill="hold"/>
                                        <p:tgtEl>
                                          <p:spTgt spid="4"/>
                                        </p:tgtEl>
                                        <p:attrNameLst>
                                          <p:attrName>ppt_x</p:attrName>
                                          <p:attrName>ppt_y</p:attrName>
                                        </p:attrNameLst>
                                      </p:cBhvr>
                                      <p:rCtr x="-62" y="69"/>
                                    </p:animMotion>
                                  </p:childTnLst>
                                </p:cTn>
                              </p:par>
                              <p:par>
                                <p:cTn id="13" presetID="35" presetClass="path" presetSubtype="0" accel="50000" decel="50000" fill="hold" nodeType="withEffect">
                                  <p:stCondLst>
                                    <p:cond delay="0"/>
                                  </p:stCondLst>
                                  <p:childTnLst>
                                    <p:animMotion origin="layout" path="M 0.05694 0.00625 L -0.00382 0.00625 " pathEditMode="relative" rAng="0" ptsTypes="AA">
                                      <p:cBhvr>
                                        <p:cTn id="14" dur="2000" fill="hold"/>
                                        <p:tgtEl>
                                          <p:spTgt spid="5"/>
                                        </p:tgtEl>
                                        <p:attrNameLst>
                                          <p:attrName>ppt_x</p:attrName>
                                          <p:attrName>ppt_y</p:attrName>
                                        </p:attrNameLst>
                                      </p:cBhvr>
                                      <p:rCtr x="-30" y="0"/>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7541"/>
                                        </p:tgtEl>
                                        <p:attrNameLst>
                                          <p:attrName>style.visibility</p:attrName>
                                        </p:attrNameLst>
                                      </p:cBhvr>
                                      <p:to>
                                        <p:strVal val="visible"/>
                                      </p:to>
                                    </p:set>
                                  </p:childTnLst>
                                </p:cTn>
                              </p:par>
                            </p:childTnLst>
                          </p:cTn>
                        </p:par>
                        <p:par>
                          <p:cTn id="19" fill="hold">
                            <p:stCondLst>
                              <p:cond delay="0"/>
                            </p:stCondLst>
                            <p:childTnLst>
                              <p:par>
                                <p:cTn id="20" presetID="3" presetClass="entr" presetSubtype="10" fill="hold" grpId="0" nodeType="afterEffect">
                                  <p:stCondLst>
                                    <p:cond delay="0"/>
                                  </p:stCondLst>
                                  <p:childTnLst>
                                    <p:set>
                                      <p:cBhvr>
                                        <p:cTn id="21" dur="1" fill="hold">
                                          <p:stCondLst>
                                            <p:cond delay="0"/>
                                          </p:stCondLst>
                                        </p:cTn>
                                        <p:tgtEl>
                                          <p:spTgt spid="787542"/>
                                        </p:tgtEl>
                                        <p:attrNameLst>
                                          <p:attrName>style.visibility</p:attrName>
                                        </p:attrNameLst>
                                      </p:cBhvr>
                                      <p:to>
                                        <p:strVal val="visible"/>
                                      </p:to>
                                    </p:set>
                                    <p:animEffect transition="in" filter="blinds(horizontal)">
                                      <p:cBhvr>
                                        <p:cTn id="22" dur="500"/>
                                        <p:tgtEl>
                                          <p:spTgt spid="787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541" grpId="0" animBg="1"/>
      <p:bldP spid="787542"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Footer Placeholder 1"/>
          <p:cNvSpPr>
            <a:spLocks noGrp="1"/>
          </p:cNvSpPr>
          <p:nvPr>
            <p:ph type="ftr" sz="quarter" idx="10"/>
          </p:nvPr>
        </p:nvSpPr>
        <p:spPr>
          <a:noFill/>
        </p:spPr>
        <p:txBody>
          <a:bodyPr/>
          <a:lstStyle/>
          <a:p>
            <a:r>
              <a:rPr lang="en-US" dirty="0"/>
              <a:t>Art of Multiprocessor Programming</a:t>
            </a:r>
          </a:p>
        </p:txBody>
      </p:sp>
      <p:sp>
        <p:nvSpPr>
          <p:cNvPr id="146435" name="Slide Number Placeholder 2"/>
          <p:cNvSpPr>
            <a:spLocks noGrp="1"/>
          </p:cNvSpPr>
          <p:nvPr>
            <p:ph type="sldNum" sz="quarter" idx="11"/>
          </p:nvPr>
        </p:nvSpPr>
        <p:spPr>
          <a:noFill/>
        </p:spPr>
        <p:txBody>
          <a:bodyPr/>
          <a:lstStyle/>
          <a:p>
            <a:fld id="{3015CDF1-9E2A-44D8-AA01-3E5F0343F160}" type="slidenum">
              <a:rPr lang="x-none" smtClean="0"/>
              <a:pPr/>
              <a:t>107</a:t>
            </a:fld>
            <a:endParaRPr lang="en-US" dirty="0"/>
          </a:p>
        </p:txBody>
      </p:sp>
      <p:sp>
        <p:nvSpPr>
          <p:cNvPr id="14643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1DA1462-9C7C-4E4A-A047-79B291047E82}" type="slidenum">
              <a:rPr lang="x-none" sz="1400">
                <a:solidFill>
                  <a:schemeClr val="tx1"/>
                </a:solidFill>
                <a:latin typeface="Arial" pitchFamily="34" charset="0"/>
                <a:cs typeface="Arial" pitchFamily="34" charset="0"/>
              </a:rPr>
              <a:pPr/>
              <a:t>107</a:t>
            </a:fld>
            <a:endParaRPr lang="en-US" sz="1400" dirty="0">
              <a:solidFill>
                <a:schemeClr val="tx1"/>
              </a:solidFill>
              <a:latin typeface="Arial" pitchFamily="34" charset="0"/>
              <a:cs typeface="Arial" pitchFamily="34" charset="0"/>
            </a:endParaRPr>
          </a:p>
        </p:txBody>
      </p:sp>
      <p:sp>
        <p:nvSpPr>
          <p:cNvPr id="146437" name="Rectangle 2"/>
          <p:cNvSpPr>
            <a:spLocks noChangeArrowheads="1"/>
          </p:cNvSpPr>
          <p:nvPr/>
        </p:nvSpPr>
        <p:spPr bwMode="auto">
          <a:xfrm>
            <a:off x="5072063" y="3338513"/>
            <a:ext cx="1947862" cy="547687"/>
          </a:xfrm>
          <a:prstGeom prst="rect">
            <a:avLst/>
          </a:prstGeom>
          <a:solidFill>
            <a:schemeClr val="accent1"/>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defRPr/>
            </a:pPr>
            <a:endParaRPr lang="en-US" dirty="0">
              <a:latin typeface="Arial" pitchFamily="34" charset="0"/>
              <a:cs typeface="Arial" pitchFamily="34" charset="0"/>
            </a:endParaRPr>
          </a:p>
        </p:txBody>
      </p:sp>
      <p:sp>
        <p:nvSpPr>
          <p:cNvPr id="146438" name="Rectangle 3"/>
          <p:cNvSpPr>
            <a:spLocks noGrp="1" noChangeArrowheads="1"/>
          </p:cNvSpPr>
          <p:nvPr>
            <p:ph type="title" idx="4294967295"/>
          </p:nvPr>
        </p:nvSpPr>
        <p:spPr/>
        <p:txBody>
          <a:bodyPr/>
          <a:lstStyle/>
          <a:p>
            <a:r>
              <a:rPr lang="en-US" dirty="0"/>
              <a:t>Idea: Elimination Array</a:t>
            </a:r>
          </a:p>
        </p:txBody>
      </p:sp>
      <p:grpSp>
        <p:nvGrpSpPr>
          <p:cNvPr id="146443" name="Group 26"/>
          <p:cNvGrpSpPr>
            <a:grpSpLocks/>
          </p:cNvGrpSpPr>
          <p:nvPr/>
        </p:nvGrpSpPr>
        <p:grpSpPr bwMode="auto">
          <a:xfrm>
            <a:off x="1747484" y="2819400"/>
            <a:ext cx="304800" cy="304800"/>
            <a:chOff x="3894" y="2760"/>
            <a:chExt cx="192" cy="192"/>
          </a:xfrm>
          <a:effectLst>
            <a:glow rad="101600">
              <a:schemeClr val="accent3">
                <a:satMod val="175000"/>
                <a:alpha val="40000"/>
              </a:schemeClr>
            </a:glow>
          </a:effectLst>
        </p:grpSpPr>
        <p:sp>
          <p:nvSpPr>
            <p:cNvPr id="146458" name="Oval 27"/>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6459" name="Oval 28"/>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46444" name="Text Box 29"/>
          <p:cNvSpPr txBox="1">
            <a:spLocks noChangeArrowheads="1"/>
          </p:cNvSpPr>
          <p:nvPr/>
        </p:nvSpPr>
        <p:spPr bwMode="auto">
          <a:xfrm>
            <a:off x="5464175" y="2673350"/>
            <a:ext cx="1096963" cy="519113"/>
          </a:xfrm>
          <a:prstGeom prst="rect">
            <a:avLst/>
          </a:prstGeom>
          <a:noFill/>
          <a:ln w="38100" algn="ctr">
            <a:noFill/>
            <a:miter lim="800000"/>
            <a:headEnd/>
            <a:tailEnd/>
          </a:ln>
        </p:spPr>
        <p:txBody>
          <a:bodyPr wrap="none">
            <a:spAutoFit/>
          </a:bodyPr>
          <a:lstStyle/>
          <a:p>
            <a:r>
              <a:rPr lang="en-US" sz="2800" b="1" dirty="0">
                <a:solidFill>
                  <a:srgbClr val="FFFF00"/>
                </a:solidFill>
                <a:latin typeface="Arial" pitchFamily="34" charset="0"/>
                <a:cs typeface="Arial" pitchFamily="34" charset="0"/>
              </a:rPr>
              <a:t>stack</a:t>
            </a:r>
          </a:p>
        </p:txBody>
      </p:sp>
      <p:grpSp>
        <p:nvGrpSpPr>
          <p:cNvPr id="146445" name="Group 30"/>
          <p:cNvGrpSpPr>
            <a:grpSpLocks/>
          </p:cNvGrpSpPr>
          <p:nvPr/>
        </p:nvGrpSpPr>
        <p:grpSpPr bwMode="auto">
          <a:xfrm>
            <a:off x="5207000" y="3471863"/>
            <a:ext cx="785813" cy="314325"/>
            <a:chOff x="2146" y="2187"/>
            <a:chExt cx="495" cy="198"/>
          </a:xfrm>
        </p:grpSpPr>
        <p:grpSp>
          <p:nvGrpSpPr>
            <p:cNvPr id="2" name="Group 31"/>
            <p:cNvGrpSpPr>
              <a:grpSpLocks/>
            </p:cNvGrpSpPr>
            <p:nvPr/>
          </p:nvGrpSpPr>
          <p:grpSpPr bwMode="auto">
            <a:xfrm>
              <a:off x="2146" y="2187"/>
              <a:ext cx="192" cy="192"/>
              <a:chOff x="3894" y="2760"/>
              <a:chExt cx="192" cy="192"/>
            </a:xfrm>
          </p:grpSpPr>
          <p:sp>
            <p:nvSpPr>
              <p:cNvPr id="146456" name="Oval 32"/>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6457" name="Oval 33"/>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 name="Group 34"/>
            <p:cNvGrpSpPr>
              <a:grpSpLocks/>
            </p:cNvGrpSpPr>
            <p:nvPr/>
          </p:nvGrpSpPr>
          <p:grpSpPr bwMode="auto">
            <a:xfrm>
              <a:off x="2449" y="2193"/>
              <a:ext cx="192" cy="192"/>
              <a:chOff x="3894" y="2760"/>
              <a:chExt cx="192" cy="192"/>
            </a:xfrm>
          </p:grpSpPr>
          <p:sp>
            <p:nvSpPr>
              <p:cNvPr id="4" name="Oval 35"/>
              <p:cNvSpPr>
                <a:spLocks noChangeArrowheads="1"/>
              </p:cNvSpPr>
              <p:nvPr/>
            </p:nvSpPr>
            <p:spPr bwMode="auto">
              <a:xfrm>
                <a:off x="3894" y="2760"/>
                <a:ext cx="192" cy="192"/>
              </a:xfrm>
              <a:prstGeom prst="ellipse">
                <a:avLst/>
              </a:prstGeom>
              <a:solidFill>
                <a:schemeClr val="hlink"/>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Oval 36"/>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0" name="Group 50"/>
          <p:cNvGrpSpPr>
            <a:grpSpLocks/>
          </p:cNvGrpSpPr>
          <p:nvPr/>
        </p:nvGrpSpPr>
        <p:grpSpPr bwMode="auto">
          <a:xfrm>
            <a:off x="3800475" y="2771775"/>
            <a:ext cx="552450" cy="1947863"/>
            <a:chOff x="2394" y="1746"/>
            <a:chExt cx="348" cy="1227"/>
          </a:xfrm>
          <a:effectLst>
            <a:outerShdw blurRad="50800" dist="38100" dir="2700000" algn="tl" rotWithShape="0">
              <a:prstClr val="black">
                <a:alpha val="40000"/>
              </a:prstClr>
            </a:outerShdw>
          </a:effectLst>
        </p:grpSpPr>
        <p:sp>
          <p:nvSpPr>
            <p:cNvPr id="146452" name="Rectangle 38"/>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latin typeface="Arial" pitchFamily="34" charset="0"/>
                <a:cs typeface="Arial" pitchFamily="34" charset="0"/>
              </a:endParaRPr>
            </a:p>
          </p:txBody>
        </p:sp>
        <p:sp>
          <p:nvSpPr>
            <p:cNvPr id="146453" name="Line 47"/>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46454" name="Line 48"/>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46455" name="Line 49"/>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grpSp>
      <p:sp>
        <p:nvSpPr>
          <p:cNvPr id="146447" name="Freeform 52"/>
          <p:cNvSpPr>
            <a:spLocks/>
          </p:cNvSpPr>
          <p:nvPr/>
        </p:nvSpPr>
        <p:spPr bwMode="auto">
          <a:xfrm>
            <a:off x="2322513" y="3005138"/>
            <a:ext cx="1727200" cy="522287"/>
          </a:xfrm>
          <a:custGeom>
            <a:avLst/>
            <a:gdLst>
              <a:gd name="T0" fmla="*/ 0 w 1244"/>
              <a:gd name="T1" fmla="*/ 0 h 329"/>
              <a:gd name="T2" fmla="*/ 2147483647 w 1244"/>
              <a:gd name="T3" fmla="*/ 2147483647 h 329"/>
              <a:gd name="T4" fmla="*/ 2147483647 w 1244"/>
              <a:gd name="T5" fmla="*/ 2147483647 h 329"/>
              <a:gd name="T6" fmla="*/ 0 60000 65536"/>
              <a:gd name="T7" fmla="*/ 0 60000 65536"/>
              <a:gd name="T8" fmla="*/ 0 60000 65536"/>
              <a:gd name="T9" fmla="*/ 0 w 1244"/>
              <a:gd name="T10" fmla="*/ 0 h 329"/>
              <a:gd name="T11" fmla="*/ 1244 w 1244"/>
              <a:gd name="T12" fmla="*/ 329 h 329"/>
            </a:gdLst>
            <a:ahLst/>
            <a:cxnLst>
              <a:cxn ang="T6">
                <a:pos x="T0" y="T1"/>
              </a:cxn>
              <a:cxn ang="T7">
                <a:pos x="T2" y="T3"/>
              </a:cxn>
              <a:cxn ang="T8">
                <a:pos x="T4" y="T5"/>
              </a:cxn>
            </a:cxnLst>
            <a:rect l="T9" t="T10" r="T11" b="T12"/>
            <a:pathLst>
              <a:path w="1244" h="329">
                <a:moveTo>
                  <a:pt x="0" y="0"/>
                </a:moveTo>
                <a:cubicBezTo>
                  <a:pt x="248" y="50"/>
                  <a:pt x="497" y="100"/>
                  <a:pt x="704" y="155"/>
                </a:cubicBezTo>
                <a:cubicBezTo>
                  <a:pt x="911" y="210"/>
                  <a:pt x="1077" y="269"/>
                  <a:pt x="1244" y="329"/>
                </a:cubicBezTo>
              </a:path>
            </a:pathLst>
          </a:custGeom>
          <a:noFill/>
          <a:ln w="76200">
            <a:solidFill>
              <a:srgbClr val="FF7C80"/>
            </a:solidFill>
            <a:round/>
            <a:headEnd/>
            <a:tailEnd type="triangle" w="med" len="med"/>
          </a:ln>
        </p:spPr>
        <p:txBody>
          <a:bodyPr/>
          <a:lstStyle/>
          <a:p>
            <a:endParaRPr lang="en-US" dirty="0">
              <a:latin typeface="Arial" pitchFamily="34" charset="0"/>
              <a:cs typeface="Arial" pitchFamily="34" charset="0"/>
            </a:endParaRPr>
          </a:p>
        </p:txBody>
      </p:sp>
      <p:sp>
        <p:nvSpPr>
          <p:cNvPr id="146448" name="Text Box 54"/>
          <p:cNvSpPr txBox="1">
            <a:spLocks noChangeArrowheads="1"/>
          </p:cNvSpPr>
          <p:nvPr/>
        </p:nvSpPr>
        <p:spPr bwMode="auto">
          <a:xfrm>
            <a:off x="2093979" y="1833563"/>
            <a:ext cx="1601721" cy="954107"/>
          </a:xfrm>
          <a:prstGeom prst="rect">
            <a:avLst/>
          </a:prstGeom>
          <a:noFill/>
          <a:ln w="38100" algn="ctr">
            <a:noFill/>
            <a:miter lim="800000"/>
            <a:headEnd/>
            <a:tailEnd/>
          </a:ln>
        </p:spPr>
        <p:txBody>
          <a:bodyPr wrap="none">
            <a:spAutoFit/>
          </a:bodyPr>
          <a:lstStyle/>
          <a:p>
            <a:r>
              <a:rPr lang="en-US" sz="2800" b="1" dirty="0">
                <a:solidFill>
                  <a:srgbClr val="FF7C80"/>
                </a:solidFill>
                <a:latin typeface="Arial" pitchFamily="34" charset="0"/>
                <a:cs typeface="Arial" pitchFamily="34" charset="0"/>
              </a:rPr>
              <a:t>Pick at </a:t>
            </a:r>
          </a:p>
          <a:p>
            <a:r>
              <a:rPr lang="en-US" sz="2800" b="1" dirty="0">
                <a:solidFill>
                  <a:srgbClr val="FF7C80"/>
                </a:solidFill>
                <a:latin typeface="Arial" pitchFamily="34" charset="0"/>
                <a:cs typeface="Arial" pitchFamily="34" charset="0"/>
              </a:rPr>
              <a:t>random </a:t>
            </a:r>
          </a:p>
        </p:txBody>
      </p:sp>
      <p:sp>
        <p:nvSpPr>
          <p:cNvPr id="146449" name="Freeform 55"/>
          <p:cNvSpPr>
            <a:spLocks/>
          </p:cNvSpPr>
          <p:nvPr/>
        </p:nvSpPr>
        <p:spPr bwMode="auto">
          <a:xfrm>
            <a:off x="1697038" y="3932238"/>
            <a:ext cx="2308225" cy="652462"/>
          </a:xfrm>
          <a:custGeom>
            <a:avLst/>
            <a:gdLst>
              <a:gd name="T0" fmla="*/ 0 w 1399"/>
              <a:gd name="T1" fmla="*/ 2147483647 h 402"/>
              <a:gd name="T2" fmla="*/ 2147483647 w 1399"/>
              <a:gd name="T3" fmla="*/ 2147483647 h 402"/>
              <a:gd name="T4" fmla="*/ 2147483647 w 1399"/>
              <a:gd name="T5" fmla="*/ 0 h 402"/>
              <a:gd name="T6" fmla="*/ 0 60000 65536"/>
              <a:gd name="T7" fmla="*/ 0 60000 65536"/>
              <a:gd name="T8" fmla="*/ 0 60000 65536"/>
              <a:gd name="T9" fmla="*/ 0 w 1399"/>
              <a:gd name="T10" fmla="*/ 0 h 402"/>
              <a:gd name="T11" fmla="*/ 1399 w 1399"/>
              <a:gd name="T12" fmla="*/ 402 h 402"/>
            </a:gdLst>
            <a:ahLst/>
            <a:cxnLst>
              <a:cxn ang="T6">
                <a:pos x="T0" y="T1"/>
              </a:cxn>
              <a:cxn ang="T7">
                <a:pos x="T2" y="T3"/>
              </a:cxn>
              <a:cxn ang="T8">
                <a:pos x="T4" y="T5"/>
              </a:cxn>
            </a:cxnLst>
            <a:rect l="T9" t="T10" r="T11" b="T12"/>
            <a:pathLst>
              <a:path w="1399" h="402">
                <a:moveTo>
                  <a:pt x="0" y="402"/>
                </a:moveTo>
                <a:cubicBezTo>
                  <a:pt x="267" y="371"/>
                  <a:pt x="535" y="341"/>
                  <a:pt x="768" y="274"/>
                </a:cubicBezTo>
                <a:cubicBezTo>
                  <a:pt x="1001" y="207"/>
                  <a:pt x="1292" y="46"/>
                  <a:pt x="1399" y="0"/>
                </a:cubicBezTo>
              </a:path>
            </a:pathLst>
          </a:custGeom>
          <a:noFill/>
          <a:ln w="76200">
            <a:solidFill>
              <a:srgbClr val="C00000"/>
            </a:solidFill>
            <a:round/>
            <a:headEnd/>
            <a:tailEnd type="triangle" w="med" len="med"/>
          </a:ln>
        </p:spPr>
        <p:txBody>
          <a:bodyPr/>
          <a:lstStyle/>
          <a:p>
            <a:endParaRPr lang="en-US" dirty="0">
              <a:latin typeface="Arial" pitchFamily="34" charset="0"/>
              <a:cs typeface="Arial" pitchFamily="34" charset="0"/>
            </a:endParaRPr>
          </a:p>
        </p:txBody>
      </p:sp>
      <p:sp>
        <p:nvSpPr>
          <p:cNvPr id="146450" name="Text Box 56"/>
          <p:cNvSpPr txBox="1">
            <a:spLocks noChangeArrowheads="1"/>
          </p:cNvSpPr>
          <p:nvPr/>
        </p:nvSpPr>
        <p:spPr bwMode="auto">
          <a:xfrm>
            <a:off x="2028892" y="4684713"/>
            <a:ext cx="1601721" cy="954107"/>
          </a:xfrm>
          <a:prstGeom prst="rect">
            <a:avLst/>
          </a:prstGeom>
          <a:noFill/>
          <a:ln w="38100" algn="ctr">
            <a:noFill/>
            <a:miter lim="800000"/>
            <a:headEnd/>
            <a:tailEnd/>
          </a:ln>
        </p:spPr>
        <p:txBody>
          <a:bodyPr wrap="none">
            <a:spAutoFit/>
          </a:bodyPr>
          <a:lstStyle/>
          <a:p>
            <a:r>
              <a:rPr lang="en-US" sz="2800" b="1" dirty="0">
                <a:solidFill>
                  <a:srgbClr val="C00000"/>
                </a:solidFill>
                <a:latin typeface="Arial" pitchFamily="34" charset="0"/>
                <a:cs typeface="Arial" pitchFamily="34" charset="0"/>
              </a:rPr>
              <a:t>Pick at </a:t>
            </a:r>
          </a:p>
          <a:p>
            <a:r>
              <a:rPr lang="en-US" sz="2800" b="1" dirty="0">
                <a:solidFill>
                  <a:srgbClr val="C00000"/>
                </a:solidFill>
                <a:latin typeface="Arial" pitchFamily="34" charset="0"/>
                <a:cs typeface="Arial" pitchFamily="34" charset="0"/>
              </a:rPr>
              <a:t>random </a:t>
            </a:r>
          </a:p>
        </p:txBody>
      </p:sp>
      <p:sp>
        <p:nvSpPr>
          <p:cNvPr id="146451" name="Text Box 57"/>
          <p:cNvSpPr txBox="1">
            <a:spLocks noChangeArrowheads="1"/>
          </p:cNvSpPr>
          <p:nvPr/>
        </p:nvSpPr>
        <p:spPr bwMode="auto">
          <a:xfrm>
            <a:off x="3787775" y="4813300"/>
            <a:ext cx="2218877" cy="954107"/>
          </a:xfrm>
          <a:prstGeom prst="rect">
            <a:avLst/>
          </a:prstGeom>
          <a:noFill/>
          <a:ln w="38100" algn="ctr">
            <a:noFill/>
            <a:miter lim="800000"/>
            <a:headEnd/>
            <a:tailEnd/>
          </a:ln>
        </p:spPr>
        <p:txBody>
          <a:bodyPr wrap="none">
            <a:spAutoFit/>
          </a:bodyPr>
          <a:lstStyle/>
          <a:p>
            <a:pPr algn="l"/>
            <a:r>
              <a:rPr lang="en-US" sz="2800" b="1" dirty="0">
                <a:solidFill>
                  <a:srgbClr val="FFFF00"/>
                </a:solidFill>
                <a:latin typeface="Arial" pitchFamily="34" charset="0"/>
                <a:cs typeface="Arial" pitchFamily="34" charset="0"/>
              </a:rPr>
              <a:t>Elimination </a:t>
            </a:r>
          </a:p>
          <a:p>
            <a:pPr algn="l"/>
            <a:r>
              <a:rPr lang="en-US" sz="2800" b="1" dirty="0">
                <a:solidFill>
                  <a:srgbClr val="FFFF00"/>
                </a:solidFill>
                <a:latin typeface="Arial" pitchFamily="34" charset="0"/>
                <a:cs typeface="Arial" pitchFamily="34" charset="0"/>
              </a:rPr>
              <a:t>Array</a:t>
            </a:r>
          </a:p>
        </p:txBody>
      </p:sp>
      <p:grpSp>
        <p:nvGrpSpPr>
          <p:cNvPr id="27" name="Group 47">
            <a:extLst>
              <a:ext uri="{FF2B5EF4-FFF2-40B4-BE49-F238E27FC236}">
                <a16:creationId xmlns:a16="http://schemas.microsoft.com/office/drawing/2014/main" id="{67E00D48-5AED-6B01-8B4B-3E88BEDF6C14}"/>
              </a:ext>
            </a:extLst>
          </p:cNvPr>
          <p:cNvGrpSpPr>
            <a:grpSpLocks/>
          </p:cNvGrpSpPr>
          <p:nvPr/>
        </p:nvGrpSpPr>
        <p:grpSpPr bwMode="auto">
          <a:xfrm>
            <a:off x="419100" y="1524000"/>
            <a:ext cx="1447800" cy="1295400"/>
            <a:chOff x="1584" y="816"/>
            <a:chExt cx="912" cy="816"/>
          </a:xfrm>
          <a:effectLst>
            <a:glow rad="101600">
              <a:schemeClr val="accent3">
                <a:satMod val="175000"/>
                <a:alpha val="40000"/>
              </a:schemeClr>
            </a:glow>
          </a:effectLst>
        </p:grpSpPr>
        <p:sp>
          <p:nvSpPr>
            <p:cNvPr id="28" name="Freeform 48">
              <a:extLst>
                <a:ext uri="{FF2B5EF4-FFF2-40B4-BE49-F238E27FC236}">
                  <a16:creationId xmlns:a16="http://schemas.microsoft.com/office/drawing/2014/main" id="{38548847-7027-F28C-664F-F3D40689DEB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9" name="Freeform 49">
              <a:extLst>
                <a:ext uri="{FF2B5EF4-FFF2-40B4-BE49-F238E27FC236}">
                  <a16:creationId xmlns:a16="http://schemas.microsoft.com/office/drawing/2014/main" id="{63CE8C49-3FC7-9BF9-75E1-2BD6066338F7}"/>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0" name="Freeform 50">
              <a:extLst>
                <a:ext uri="{FF2B5EF4-FFF2-40B4-BE49-F238E27FC236}">
                  <a16:creationId xmlns:a16="http://schemas.microsoft.com/office/drawing/2014/main" id="{04F8264E-99EC-4536-50C0-5E503A6FA3E5}"/>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1" name="Freeform 51">
              <a:extLst>
                <a:ext uri="{FF2B5EF4-FFF2-40B4-BE49-F238E27FC236}">
                  <a16:creationId xmlns:a16="http://schemas.microsoft.com/office/drawing/2014/main" id="{D93E409F-74C7-7918-9C3F-2C413B5FB18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2" name="Freeform 52">
              <a:extLst>
                <a:ext uri="{FF2B5EF4-FFF2-40B4-BE49-F238E27FC236}">
                  <a16:creationId xmlns:a16="http://schemas.microsoft.com/office/drawing/2014/main" id="{E21DC58F-9FDE-51AA-DA18-ECD2F5791EE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3" name="Freeform 53">
              <a:extLst>
                <a:ext uri="{FF2B5EF4-FFF2-40B4-BE49-F238E27FC236}">
                  <a16:creationId xmlns:a16="http://schemas.microsoft.com/office/drawing/2014/main" id="{E3477F0C-67CD-5141-50DB-D2EEB7DA8B2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4" name="Freeform 54">
              <a:extLst>
                <a:ext uri="{FF2B5EF4-FFF2-40B4-BE49-F238E27FC236}">
                  <a16:creationId xmlns:a16="http://schemas.microsoft.com/office/drawing/2014/main" id="{525588FA-7D5C-F59D-6172-7A5FF1D6E1A9}"/>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5" name="Freeform 55">
              <a:extLst>
                <a:ext uri="{FF2B5EF4-FFF2-40B4-BE49-F238E27FC236}">
                  <a16:creationId xmlns:a16="http://schemas.microsoft.com/office/drawing/2014/main" id="{4AC88A21-385E-34E4-694D-F04706580DB6}"/>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6" name="Freeform 56">
              <a:extLst>
                <a:ext uri="{FF2B5EF4-FFF2-40B4-BE49-F238E27FC236}">
                  <a16:creationId xmlns:a16="http://schemas.microsoft.com/office/drawing/2014/main" id="{CA803717-AE94-36B4-4C13-D3FB5A514064}"/>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37" name="Group 57">
            <a:extLst>
              <a:ext uri="{FF2B5EF4-FFF2-40B4-BE49-F238E27FC236}">
                <a16:creationId xmlns:a16="http://schemas.microsoft.com/office/drawing/2014/main" id="{93D39796-658A-7692-E71F-62CFB9C83AC5}"/>
              </a:ext>
            </a:extLst>
          </p:cNvPr>
          <p:cNvGrpSpPr>
            <a:grpSpLocks/>
          </p:cNvGrpSpPr>
          <p:nvPr/>
        </p:nvGrpSpPr>
        <p:grpSpPr bwMode="auto">
          <a:xfrm flipH="1">
            <a:off x="457200" y="4567238"/>
            <a:ext cx="1447800" cy="1295400"/>
            <a:chOff x="1584" y="816"/>
            <a:chExt cx="912" cy="816"/>
          </a:xfrm>
          <a:effectLst>
            <a:glow rad="101600">
              <a:schemeClr val="accent3">
                <a:satMod val="175000"/>
                <a:alpha val="40000"/>
              </a:schemeClr>
            </a:glow>
          </a:effectLst>
        </p:grpSpPr>
        <p:sp>
          <p:nvSpPr>
            <p:cNvPr id="38" name="Freeform 58">
              <a:extLst>
                <a:ext uri="{FF2B5EF4-FFF2-40B4-BE49-F238E27FC236}">
                  <a16:creationId xmlns:a16="http://schemas.microsoft.com/office/drawing/2014/main" id="{175598F4-E33E-C309-582F-7F5F88CD3AC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9" name="Freeform 59">
              <a:extLst>
                <a:ext uri="{FF2B5EF4-FFF2-40B4-BE49-F238E27FC236}">
                  <a16:creationId xmlns:a16="http://schemas.microsoft.com/office/drawing/2014/main" id="{C29BB588-5902-5ADB-4A42-0BAB135139A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0" name="Freeform 60">
              <a:extLst>
                <a:ext uri="{FF2B5EF4-FFF2-40B4-BE49-F238E27FC236}">
                  <a16:creationId xmlns:a16="http://schemas.microsoft.com/office/drawing/2014/main" id="{BF9E0AF6-74B4-A4D0-7201-4D6169DBCAB6}"/>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1" name="Freeform 61">
              <a:extLst>
                <a:ext uri="{FF2B5EF4-FFF2-40B4-BE49-F238E27FC236}">
                  <a16:creationId xmlns:a16="http://schemas.microsoft.com/office/drawing/2014/main" id="{87A91C32-8A73-BDB9-6408-10D1D260214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2" name="Freeform 62">
              <a:extLst>
                <a:ext uri="{FF2B5EF4-FFF2-40B4-BE49-F238E27FC236}">
                  <a16:creationId xmlns:a16="http://schemas.microsoft.com/office/drawing/2014/main" id="{21D2F0FB-7188-070E-8B7C-F5FEE2A00BA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3" name="Freeform 63">
              <a:extLst>
                <a:ext uri="{FF2B5EF4-FFF2-40B4-BE49-F238E27FC236}">
                  <a16:creationId xmlns:a16="http://schemas.microsoft.com/office/drawing/2014/main" id="{0E805060-8154-4955-69FC-12A01EDC41F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4" name="Freeform 64">
              <a:extLst>
                <a:ext uri="{FF2B5EF4-FFF2-40B4-BE49-F238E27FC236}">
                  <a16:creationId xmlns:a16="http://schemas.microsoft.com/office/drawing/2014/main" id="{145A1050-AEBE-F308-92E5-76B10790BDBD}"/>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5" name="Freeform 65">
              <a:extLst>
                <a:ext uri="{FF2B5EF4-FFF2-40B4-BE49-F238E27FC236}">
                  <a16:creationId xmlns:a16="http://schemas.microsoft.com/office/drawing/2014/main" id="{E377A646-DE36-6BBA-2C5B-C9410BD336AF}"/>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6" name="Freeform 66">
              <a:extLst>
                <a:ext uri="{FF2B5EF4-FFF2-40B4-BE49-F238E27FC236}">
                  <a16:creationId xmlns:a16="http://schemas.microsoft.com/office/drawing/2014/main" id="{5E63C4CB-23B6-E407-9544-1FB608B3F578}"/>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6" name="Text Box 36">
            <a:extLst>
              <a:ext uri="{FF2B5EF4-FFF2-40B4-BE49-F238E27FC236}">
                <a16:creationId xmlns:a16="http://schemas.microsoft.com/office/drawing/2014/main" id="{7B674E34-8137-2D0D-4824-F90614483ADC}"/>
              </a:ext>
            </a:extLst>
          </p:cNvPr>
          <p:cNvSpPr txBox="1">
            <a:spLocks noChangeArrowheads="1"/>
          </p:cNvSpPr>
          <p:nvPr/>
        </p:nvSpPr>
        <p:spPr bwMode="auto">
          <a:xfrm>
            <a:off x="697337" y="2705100"/>
            <a:ext cx="1564851"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push</a:t>
            </a:r>
            <a:r>
              <a:rPr lang="en-US" sz="2800" b="1" dirty="0">
                <a:solidFill>
                  <a:srgbClr val="FFFF00"/>
                </a:solidFill>
                <a:latin typeface="Consolas" panose="020B0609020204030204" pitchFamily="49" charset="0"/>
                <a:cs typeface="Arial" pitchFamily="34" charset="0"/>
              </a:rPr>
              <a:t>( )</a:t>
            </a:r>
          </a:p>
        </p:txBody>
      </p:sp>
      <p:sp>
        <p:nvSpPr>
          <p:cNvPr id="7" name="Text Box 37">
            <a:extLst>
              <a:ext uri="{FF2B5EF4-FFF2-40B4-BE49-F238E27FC236}">
                <a16:creationId xmlns:a16="http://schemas.microsoft.com/office/drawing/2014/main" id="{6EB86AD8-646F-33EF-2FA4-AE6B4BC535F2}"/>
              </a:ext>
            </a:extLst>
          </p:cNvPr>
          <p:cNvSpPr txBox="1">
            <a:spLocks noChangeArrowheads="1"/>
          </p:cNvSpPr>
          <p:nvPr/>
        </p:nvSpPr>
        <p:spPr bwMode="auto">
          <a:xfrm>
            <a:off x="983725" y="3962400"/>
            <a:ext cx="1170513"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pop()</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Footer Placeholder 1"/>
          <p:cNvSpPr>
            <a:spLocks noGrp="1"/>
          </p:cNvSpPr>
          <p:nvPr>
            <p:ph type="ftr" sz="quarter" idx="10"/>
          </p:nvPr>
        </p:nvSpPr>
        <p:spPr>
          <a:noFill/>
        </p:spPr>
        <p:txBody>
          <a:bodyPr/>
          <a:lstStyle/>
          <a:p>
            <a:r>
              <a:rPr lang="en-US" dirty="0"/>
              <a:t>Art of Multiprocessor Programming</a:t>
            </a:r>
          </a:p>
        </p:txBody>
      </p:sp>
      <p:sp>
        <p:nvSpPr>
          <p:cNvPr id="147459" name="Slide Number Placeholder 2"/>
          <p:cNvSpPr>
            <a:spLocks noGrp="1"/>
          </p:cNvSpPr>
          <p:nvPr>
            <p:ph type="sldNum" sz="quarter" idx="11"/>
          </p:nvPr>
        </p:nvSpPr>
        <p:spPr>
          <a:noFill/>
        </p:spPr>
        <p:txBody>
          <a:bodyPr/>
          <a:lstStyle/>
          <a:p>
            <a:fld id="{5EB37A95-5AC9-4A16-9A2D-46A301D7E390}" type="slidenum">
              <a:rPr lang="x-none" smtClean="0"/>
              <a:pPr/>
              <a:t>108</a:t>
            </a:fld>
            <a:endParaRPr lang="en-US" dirty="0"/>
          </a:p>
        </p:txBody>
      </p:sp>
      <p:sp>
        <p:nvSpPr>
          <p:cNvPr id="14746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020B9C0C-0A19-4C7A-9FC1-9AC92939A410}" type="slidenum">
              <a:rPr lang="x-none" sz="1400">
                <a:solidFill>
                  <a:schemeClr val="tx1"/>
                </a:solidFill>
                <a:latin typeface="Arial" pitchFamily="34" charset="0"/>
                <a:cs typeface="Arial" pitchFamily="34" charset="0"/>
              </a:rPr>
              <a:pPr/>
              <a:t>108</a:t>
            </a:fld>
            <a:endParaRPr lang="en-US" sz="1400" dirty="0">
              <a:solidFill>
                <a:schemeClr val="tx1"/>
              </a:solidFill>
              <a:latin typeface="Arial" pitchFamily="34" charset="0"/>
              <a:cs typeface="Arial" pitchFamily="34" charset="0"/>
            </a:endParaRPr>
          </a:p>
        </p:txBody>
      </p:sp>
      <p:sp>
        <p:nvSpPr>
          <p:cNvPr id="147461" name="Rectangle 2"/>
          <p:cNvSpPr>
            <a:spLocks noChangeArrowheads="1"/>
          </p:cNvSpPr>
          <p:nvPr/>
        </p:nvSpPr>
        <p:spPr bwMode="auto">
          <a:xfrm>
            <a:off x="5072063" y="3338513"/>
            <a:ext cx="1947862" cy="547687"/>
          </a:xfrm>
          <a:prstGeom prst="rect">
            <a:avLst/>
          </a:prstGeom>
          <a:solidFill>
            <a:schemeClr val="accent1"/>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defRPr/>
            </a:pPr>
            <a:endParaRPr lang="en-US" dirty="0">
              <a:latin typeface="Arial" pitchFamily="34" charset="0"/>
              <a:cs typeface="Arial" pitchFamily="34" charset="0"/>
            </a:endParaRPr>
          </a:p>
        </p:txBody>
      </p:sp>
      <p:sp>
        <p:nvSpPr>
          <p:cNvPr id="147462" name="Rectangle 3"/>
          <p:cNvSpPr>
            <a:spLocks noGrp="1" noChangeArrowheads="1"/>
          </p:cNvSpPr>
          <p:nvPr>
            <p:ph type="title" idx="4294967295"/>
          </p:nvPr>
        </p:nvSpPr>
        <p:spPr>
          <a:xfrm>
            <a:off x="742950" y="463550"/>
            <a:ext cx="7772400" cy="1143000"/>
          </a:xfrm>
        </p:spPr>
        <p:txBody>
          <a:bodyPr/>
          <a:lstStyle/>
          <a:p>
            <a:r>
              <a:rPr lang="en-US" dirty="0"/>
              <a:t>Push Collides With Pop</a:t>
            </a:r>
          </a:p>
        </p:txBody>
      </p:sp>
      <p:grpSp>
        <p:nvGrpSpPr>
          <p:cNvPr id="4" name="Group 26"/>
          <p:cNvGrpSpPr>
            <a:grpSpLocks/>
          </p:cNvGrpSpPr>
          <p:nvPr/>
        </p:nvGrpSpPr>
        <p:grpSpPr bwMode="auto">
          <a:xfrm>
            <a:off x="1733836" y="2819400"/>
            <a:ext cx="304800" cy="304800"/>
            <a:chOff x="3894" y="2760"/>
            <a:chExt cx="192" cy="192"/>
          </a:xfrm>
          <a:effectLst>
            <a:glow rad="101600">
              <a:schemeClr val="accent3">
                <a:satMod val="175000"/>
                <a:alpha val="40000"/>
              </a:schemeClr>
            </a:glow>
          </a:effectLst>
        </p:grpSpPr>
        <p:sp>
          <p:nvSpPr>
            <p:cNvPr id="147487" name="Oval 27"/>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7488" name="Oval 28"/>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47468" name="Text Box 29"/>
          <p:cNvSpPr txBox="1">
            <a:spLocks noChangeArrowheads="1"/>
          </p:cNvSpPr>
          <p:nvPr/>
        </p:nvSpPr>
        <p:spPr bwMode="auto">
          <a:xfrm>
            <a:off x="5464175" y="2673350"/>
            <a:ext cx="1096963" cy="519113"/>
          </a:xfrm>
          <a:prstGeom prst="rect">
            <a:avLst/>
          </a:prstGeom>
          <a:noFill/>
          <a:ln w="38100" algn="ctr">
            <a:noFill/>
            <a:miter lim="800000"/>
            <a:headEnd/>
            <a:tailEnd/>
          </a:ln>
        </p:spPr>
        <p:txBody>
          <a:bodyPr wrap="none">
            <a:spAutoFit/>
          </a:bodyPr>
          <a:lstStyle/>
          <a:p>
            <a:r>
              <a:rPr lang="en-US" sz="2800" b="1" dirty="0">
                <a:solidFill>
                  <a:srgbClr val="FFFF00"/>
                </a:solidFill>
                <a:latin typeface="Arial" pitchFamily="34" charset="0"/>
                <a:cs typeface="Arial" pitchFamily="34" charset="0"/>
              </a:rPr>
              <a:t>stack</a:t>
            </a:r>
          </a:p>
        </p:txBody>
      </p:sp>
      <p:grpSp>
        <p:nvGrpSpPr>
          <p:cNvPr id="147469" name="Group 30"/>
          <p:cNvGrpSpPr>
            <a:grpSpLocks/>
          </p:cNvGrpSpPr>
          <p:nvPr/>
        </p:nvGrpSpPr>
        <p:grpSpPr bwMode="auto">
          <a:xfrm>
            <a:off x="5207000" y="3471863"/>
            <a:ext cx="785813" cy="314325"/>
            <a:chOff x="2146" y="2187"/>
            <a:chExt cx="495" cy="198"/>
          </a:xfrm>
        </p:grpSpPr>
        <p:grpSp>
          <p:nvGrpSpPr>
            <p:cNvPr id="2" name="Group 31"/>
            <p:cNvGrpSpPr>
              <a:grpSpLocks/>
            </p:cNvGrpSpPr>
            <p:nvPr/>
          </p:nvGrpSpPr>
          <p:grpSpPr bwMode="auto">
            <a:xfrm>
              <a:off x="2146" y="2187"/>
              <a:ext cx="192" cy="192"/>
              <a:chOff x="3894" y="2760"/>
              <a:chExt cx="192" cy="192"/>
            </a:xfrm>
          </p:grpSpPr>
          <p:sp>
            <p:nvSpPr>
              <p:cNvPr id="147485" name="Oval 32"/>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7486" name="Oval 33"/>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3" name="Group 34"/>
            <p:cNvGrpSpPr>
              <a:grpSpLocks/>
            </p:cNvGrpSpPr>
            <p:nvPr/>
          </p:nvGrpSpPr>
          <p:grpSpPr bwMode="auto">
            <a:xfrm>
              <a:off x="2449" y="2193"/>
              <a:ext cx="192" cy="192"/>
              <a:chOff x="3894" y="2760"/>
              <a:chExt cx="192" cy="192"/>
            </a:xfrm>
          </p:grpSpPr>
          <p:sp>
            <p:nvSpPr>
              <p:cNvPr id="5" name="Oval 35"/>
              <p:cNvSpPr>
                <a:spLocks noChangeArrowheads="1"/>
              </p:cNvSpPr>
              <p:nvPr/>
            </p:nvSpPr>
            <p:spPr bwMode="auto">
              <a:xfrm>
                <a:off x="3894" y="2760"/>
                <a:ext cx="192" cy="192"/>
              </a:xfrm>
              <a:prstGeom prst="ellipse">
                <a:avLst/>
              </a:prstGeom>
              <a:solidFill>
                <a:schemeClr val="hlink"/>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Oval 36"/>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0" name="Group 37"/>
          <p:cNvGrpSpPr>
            <a:grpSpLocks/>
          </p:cNvGrpSpPr>
          <p:nvPr/>
        </p:nvGrpSpPr>
        <p:grpSpPr bwMode="auto">
          <a:xfrm>
            <a:off x="3800475" y="2771775"/>
            <a:ext cx="552450" cy="1947863"/>
            <a:chOff x="2394" y="1746"/>
            <a:chExt cx="348" cy="1227"/>
          </a:xfrm>
          <a:effectLst>
            <a:outerShdw blurRad="50800" dist="38100" dir="2700000" algn="tl" rotWithShape="0">
              <a:prstClr val="black">
                <a:alpha val="40000"/>
              </a:prstClr>
            </a:outerShdw>
          </a:effectLst>
        </p:grpSpPr>
        <p:sp>
          <p:nvSpPr>
            <p:cNvPr id="147481" name="Rectangle 38"/>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latin typeface="Arial" pitchFamily="34" charset="0"/>
                <a:cs typeface="Arial" pitchFamily="34" charset="0"/>
              </a:endParaRPr>
            </a:p>
          </p:txBody>
        </p:sp>
        <p:sp>
          <p:nvSpPr>
            <p:cNvPr id="147482" name="Line 39"/>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47483" name="Line 40"/>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47484" name="Line 41"/>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grpSp>
      <p:sp>
        <p:nvSpPr>
          <p:cNvPr id="147471" name="Freeform 42"/>
          <p:cNvSpPr>
            <a:spLocks/>
          </p:cNvSpPr>
          <p:nvPr/>
        </p:nvSpPr>
        <p:spPr bwMode="auto">
          <a:xfrm>
            <a:off x="2322513" y="3005138"/>
            <a:ext cx="1727200" cy="522287"/>
          </a:xfrm>
          <a:custGeom>
            <a:avLst/>
            <a:gdLst>
              <a:gd name="T0" fmla="*/ 0 w 1244"/>
              <a:gd name="T1" fmla="*/ 0 h 329"/>
              <a:gd name="T2" fmla="*/ 2147483647 w 1244"/>
              <a:gd name="T3" fmla="*/ 2147483647 h 329"/>
              <a:gd name="T4" fmla="*/ 2147483647 w 1244"/>
              <a:gd name="T5" fmla="*/ 2147483647 h 329"/>
              <a:gd name="T6" fmla="*/ 0 60000 65536"/>
              <a:gd name="T7" fmla="*/ 0 60000 65536"/>
              <a:gd name="T8" fmla="*/ 0 60000 65536"/>
              <a:gd name="T9" fmla="*/ 0 w 1244"/>
              <a:gd name="T10" fmla="*/ 0 h 329"/>
              <a:gd name="T11" fmla="*/ 1244 w 1244"/>
              <a:gd name="T12" fmla="*/ 329 h 329"/>
            </a:gdLst>
            <a:ahLst/>
            <a:cxnLst>
              <a:cxn ang="T6">
                <a:pos x="T0" y="T1"/>
              </a:cxn>
              <a:cxn ang="T7">
                <a:pos x="T2" y="T3"/>
              </a:cxn>
              <a:cxn ang="T8">
                <a:pos x="T4" y="T5"/>
              </a:cxn>
            </a:cxnLst>
            <a:rect l="T9" t="T10" r="T11" b="T12"/>
            <a:pathLst>
              <a:path w="1244" h="329">
                <a:moveTo>
                  <a:pt x="0" y="0"/>
                </a:moveTo>
                <a:cubicBezTo>
                  <a:pt x="248" y="50"/>
                  <a:pt x="497" y="100"/>
                  <a:pt x="704" y="155"/>
                </a:cubicBezTo>
                <a:cubicBezTo>
                  <a:pt x="911" y="210"/>
                  <a:pt x="1077" y="269"/>
                  <a:pt x="1244" y="329"/>
                </a:cubicBezTo>
              </a:path>
            </a:pathLst>
          </a:custGeom>
          <a:noFill/>
          <a:ln w="76200">
            <a:solidFill>
              <a:srgbClr val="FF7C80"/>
            </a:solidFill>
            <a:round/>
            <a:headEnd/>
            <a:tailEnd type="triangle" w="med" len="med"/>
          </a:ln>
        </p:spPr>
        <p:txBody>
          <a:bodyPr/>
          <a:lstStyle/>
          <a:p>
            <a:endParaRPr lang="en-US" dirty="0">
              <a:latin typeface="Arial" pitchFamily="34" charset="0"/>
              <a:cs typeface="Arial" pitchFamily="34" charset="0"/>
            </a:endParaRPr>
          </a:p>
        </p:txBody>
      </p:sp>
      <p:sp>
        <p:nvSpPr>
          <p:cNvPr id="147472" name="Freeform 43"/>
          <p:cNvSpPr>
            <a:spLocks/>
          </p:cNvSpPr>
          <p:nvPr/>
        </p:nvSpPr>
        <p:spPr bwMode="auto">
          <a:xfrm>
            <a:off x="1712913" y="3643313"/>
            <a:ext cx="2220912" cy="638175"/>
          </a:xfrm>
          <a:custGeom>
            <a:avLst/>
            <a:gdLst>
              <a:gd name="T0" fmla="*/ 0 w 1399"/>
              <a:gd name="T1" fmla="*/ 2147483647 h 402"/>
              <a:gd name="T2" fmla="*/ 2147483647 w 1399"/>
              <a:gd name="T3" fmla="*/ 2147483647 h 402"/>
              <a:gd name="T4" fmla="*/ 2147483647 w 1399"/>
              <a:gd name="T5" fmla="*/ 0 h 402"/>
              <a:gd name="T6" fmla="*/ 0 60000 65536"/>
              <a:gd name="T7" fmla="*/ 0 60000 65536"/>
              <a:gd name="T8" fmla="*/ 0 60000 65536"/>
              <a:gd name="T9" fmla="*/ 0 w 1399"/>
              <a:gd name="T10" fmla="*/ 0 h 402"/>
              <a:gd name="T11" fmla="*/ 1399 w 1399"/>
              <a:gd name="T12" fmla="*/ 402 h 402"/>
            </a:gdLst>
            <a:ahLst/>
            <a:cxnLst>
              <a:cxn ang="T6">
                <a:pos x="T0" y="T1"/>
              </a:cxn>
              <a:cxn ang="T7">
                <a:pos x="T2" y="T3"/>
              </a:cxn>
              <a:cxn ang="T8">
                <a:pos x="T4" y="T5"/>
              </a:cxn>
            </a:cxnLst>
            <a:rect l="T9" t="T10" r="T11" b="T12"/>
            <a:pathLst>
              <a:path w="1399" h="402">
                <a:moveTo>
                  <a:pt x="0" y="402"/>
                </a:moveTo>
                <a:cubicBezTo>
                  <a:pt x="267" y="371"/>
                  <a:pt x="535" y="341"/>
                  <a:pt x="768" y="274"/>
                </a:cubicBezTo>
                <a:cubicBezTo>
                  <a:pt x="1001" y="207"/>
                  <a:pt x="1292" y="46"/>
                  <a:pt x="1399" y="0"/>
                </a:cubicBezTo>
              </a:path>
            </a:pathLst>
          </a:custGeom>
          <a:noFill/>
          <a:ln w="76200">
            <a:solidFill>
              <a:srgbClr val="C00000"/>
            </a:solidFill>
            <a:round/>
            <a:headEnd/>
            <a:tailEnd type="triangle" w="med" len="med"/>
          </a:ln>
        </p:spPr>
        <p:txBody>
          <a:bodyPr/>
          <a:lstStyle/>
          <a:p>
            <a:endParaRPr lang="en-US" dirty="0">
              <a:latin typeface="Arial" pitchFamily="34" charset="0"/>
              <a:cs typeface="Arial" pitchFamily="34" charset="0"/>
            </a:endParaRPr>
          </a:p>
        </p:txBody>
      </p:sp>
      <p:grpSp>
        <p:nvGrpSpPr>
          <p:cNvPr id="11" name="Group 51"/>
          <p:cNvGrpSpPr>
            <a:grpSpLocks/>
          </p:cNvGrpSpPr>
          <p:nvPr/>
        </p:nvGrpSpPr>
        <p:grpSpPr bwMode="auto">
          <a:xfrm>
            <a:off x="2481263" y="3505201"/>
            <a:ext cx="2509838" cy="2070101"/>
            <a:chOff x="1563" y="2208"/>
            <a:chExt cx="1581" cy="1304"/>
          </a:xfrm>
        </p:grpSpPr>
        <p:sp>
          <p:nvSpPr>
            <p:cNvPr id="147479" name="Freeform 48"/>
            <p:cNvSpPr>
              <a:spLocks/>
            </p:cNvSpPr>
            <p:nvPr/>
          </p:nvSpPr>
          <p:spPr bwMode="auto">
            <a:xfrm flipV="1">
              <a:off x="2597" y="2208"/>
              <a:ext cx="547" cy="1032"/>
            </a:xfrm>
            <a:custGeom>
              <a:avLst/>
              <a:gdLst>
                <a:gd name="T0" fmla="*/ 14 w 547"/>
                <a:gd name="T1" fmla="*/ 252 h 1169"/>
                <a:gd name="T2" fmla="*/ 87 w 547"/>
                <a:gd name="T3" fmla="*/ 241 h 1169"/>
                <a:gd name="T4" fmla="*/ 535 w 547"/>
                <a:gd name="T5" fmla="*/ 132 h 1169"/>
                <a:gd name="T6" fmla="*/ 14 w 547"/>
                <a:gd name="T7" fmla="*/ 0 h 1169"/>
                <a:gd name="T8" fmla="*/ 0 60000 65536"/>
                <a:gd name="T9" fmla="*/ 0 60000 65536"/>
                <a:gd name="T10" fmla="*/ 0 60000 65536"/>
                <a:gd name="T11" fmla="*/ 0 60000 65536"/>
                <a:gd name="T12" fmla="*/ 0 w 547"/>
                <a:gd name="T13" fmla="*/ 0 h 1169"/>
                <a:gd name="T14" fmla="*/ 547 w 547"/>
                <a:gd name="T15" fmla="*/ 1169 h 1169"/>
              </a:gdLst>
              <a:ahLst/>
              <a:cxnLst>
                <a:cxn ang="T8">
                  <a:pos x="T0" y="T1"/>
                </a:cxn>
                <a:cxn ang="T9">
                  <a:pos x="T2" y="T3"/>
                </a:cxn>
                <a:cxn ang="T10">
                  <a:pos x="T4" y="T5"/>
                </a:cxn>
                <a:cxn ang="T11">
                  <a:pos x="T6" y="T7"/>
                </a:cxn>
              </a:cxnLst>
              <a:rect l="T12" t="T13" r="T14" b="T15"/>
              <a:pathLst>
                <a:path w="547" h="1169">
                  <a:moveTo>
                    <a:pt x="14" y="1125"/>
                  </a:moveTo>
                  <a:cubicBezTo>
                    <a:pt x="7" y="1147"/>
                    <a:pt x="0" y="1169"/>
                    <a:pt x="87" y="1079"/>
                  </a:cubicBezTo>
                  <a:cubicBezTo>
                    <a:pt x="174" y="989"/>
                    <a:pt x="547" y="765"/>
                    <a:pt x="535" y="585"/>
                  </a:cubicBezTo>
                  <a:cubicBezTo>
                    <a:pt x="523" y="405"/>
                    <a:pt x="268" y="202"/>
                    <a:pt x="14" y="0"/>
                  </a:cubicBezTo>
                </a:path>
              </a:pathLst>
            </a:custGeom>
            <a:noFill/>
            <a:ln w="76200">
              <a:solidFill>
                <a:srgbClr val="C00000"/>
              </a:solidFill>
              <a:round/>
              <a:headEnd/>
              <a:tailEnd type="triangle" w="med" len="med"/>
            </a:ln>
          </p:spPr>
          <p:txBody>
            <a:bodyPr/>
            <a:lstStyle/>
            <a:p>
              <a:endParaRPr lang="en-US" dirty="0">
                <a:latin typeface="Arial" pitchFamily="34" charset="0"/>
                <a:cs typeface="Arial" pitchFamily="34" charset="0"/>
              </a:endParaRPr>
            </a:p>
          </p:txBody>
        </p:sp>
        <p:sp>
          <p:nvSpPr>
            <p:cNvPr id="147480" name="Text Box 49"/>
            <p:cNvSpPr txBox="1">
              <a:spLocks noChangeArrowheads="1"/>
            </p:cNvSpPr>
            <p:nvPr/>
          </p:nvSpPr>
          <p:spPr bwMode="auto">
            <a:xfrm>
              <a:off x="1563" y="3182"/>
              <a:ext cx="1060" cy="330"/>
            </a:xfrm>
            <a:prstGeom prst="rect">
              <a:avLst/>
            </a:prstGeom>
            <a:noFill/>
            <a:ln w="38100" algn="ctr">
              <a:noFill/>
              <a:miter lim="800000"/>
              <a:headEnd/>
              <a:tailEnd/>
            </a:ln>
          </p:spPr>
          <p:txBody>
            <a:bodyPr wrap="none">
              <a:spAutoFit/>
            </a:bodyPr>
            <a:lstStyle/>
            <a:p>
              <a:r>
                <a:rPr lang="en-US" sz="2800" b="1" dirty="0">
                  <a:solidFill>
                    <a:srgbClr val="C00000"/>
                  </a:solidFill>
                  <a:latin typeface="Arial" pitchFamily="34" charset="0"/>
                  <a:cs typeface="Arial" pitchFamily="34" charset="0"/>
                </a:rPr>
                <a:t>continue</a:t>
              </a:r>
            </a:p>
          </p:txBody>
        </p:sp>
      </p:grpSp>
      <p:sp>
        <p:nvSpPr>
          <p:cNvPr id="790574" name="Freeform 46"/>
          <p:cNvSpPr>
            <a:spLocks/>
          </p:cNvSpPr>
          <p:nvPr/>
        </p:nvSpPr>
        <p:spPr bwMode="auto">
          <a:xfrm>
            <a:off x="4041775" y="1944688"/>
            <a:ext cx="868363" cy="1638300"/>
          </a:xfrm>
          <a:custGeom>
            <a:avLst/>
            <a:gdLst>
              <a:gd name="T0" fmla="*/ 2147483647 w 547"/>
              <a:gd name="T1" fmla="*/ 2147483647 h 1169"/>
              <a:gd name="T2" fmla="*/ 2147483647 w 547"/>
              <a:gd name="T3" fmla="*/ 2147483647 h 1169"/>
              <a:gd name="T4" fmla="*/ 2147483647 w 547"/>
              <a:gd name="T5" fmla="*/ 2147483647 h 1169"/>
              <a:gd name="T6" fmla="*/ 2147483647 w 547"/>
              <a:gd name="T7" fmla="*/ 0 h 1169"/>
              <a:gd name="T8" fmla="*/ 0 60000 65536"/>
              <a:gd name="T9" fmla="*/ 0 60000 65536"/>
              <a:gd name="T10" fmla="*/ 0 60000 65536"/>
              <a:gd name="T11" fmla="*/ 0 60000 65536"/>
              <a:gd name="T12" fmla="*/ 0 w 547"/>
              <a:gd name="T13" fmla="*/ 0 h 1169"/>
              <a:gd name="T14" fmla="*/ 547 w 547"/>
              <a:gd name="T15" fmla="*/ 1169 h 1169"/>
            </a:gdLst>
            <a:ahLst/>
            <a:cxnLst>
              <a:cxn ang="T8">
                <a:pos x="T0" y="T1"/>
              </a:cxn>
              <a:cxn ang="T9">
                <a:pos x="T2" y="T3"/>
              </a:cxn>
              <a:cxn ang="T10">
                <a:pos x="T4" y="T5"/>
              </a:cxn>
              <a:cxn ang="T11">
                <a:pos x="T6" y="T7"/>
              </a:cxn>
            </a:cxnLst>
            <a:rect l="T12" t="T13" r="T14" b="T15"/>
            <a:pathLst>
              <a:path w="547" h="1169">
                <a:moveTo>
                  <a:pt x="14" y="1125"/>
                </a:moveTo>
                <a:cubicBezTo>
                  <a:pt x="7" y="1147"/>
                  <a:pt x="0" y="1169"/>
                  <a:pt x="87" y="1079"/>
                </a:cubicBezTo>
                <a:cubicBezTo>
                  <a:pt x="174" y="989"/>
                  <a:pt x="547" y="765"/>
                  <a:pt x="535" y="585"/>
                </a:cubicBezTo>
                <a:cubicBezTo>
                  <a:pt x="523" y="405"/>
                  <a:pt x="268" y="202"/>
                  <a:pt x="14" y="0"/>
                </a:cubicBezTo>
              </a:path>
            </a:pathLst>
          </a:custGeom>
          <a:noFill/>
          <a:ln w="76200">
            <a:solidFill>
              <a:srgbClr val="FF7C80"/>
            </a:solidFill>
            <a:round/>
            <a:headEnd/>
            <a:tailEnd type="triangle" w="med" len="med"/>
          </a:ln>
        </p:spPr>
        <p:txBody>
          <a:bodyPr/>
          <a:lstStyle/>
          <a:p>
            <a:endParaRPr lang="en-US" dirty="0">
              <a:latin typeface="Arial" pitchFamily="34" charset="0"/>
              <a:cs typeface="Arial" pitchFamily="34" charset="0"/>
            </a:endParaRPr>
          </a:p>
        </p:txBody>
      </p:sp>
      <p:sp>
        <p:nvSpPr>
          <p:cNvPr id="790575" name="Text Box 47"/>
          <p:cNvSpPr txBox="1">
            <a:spLocks noChangeArrowheads="1"/>
          </p:cNvSpPr>
          <p:nvPr/>
        </p:nvSpPr>
        <p:spPr bwMode="auto">
          <a:xfrm>
            <a:off x="2356714" y="1458913"/>
            <a:ext cx="1683474" cy="523220"/>
          </a:xfrm>
          <a:prstGeom prst="rect">
            <a:avLst/>
          </a:prstGeom>
          <a:noFill/>
          <a:ln w="38100" algn="ctr">
            <a:noFill/>
            <a:miter lim="800000"/>
            <a:headEnd/>
            <a:tailEnd/>
          </a:ln>
        </p:spPr>
        <p:txBody>
          <a:bodyPr wrap="none">
            <a:spAutoFit/>
          </a:bodyPr>
          <a:lstStyle/>
          <a:p>
            <a:r>
              <a:rPr lang="en-US" sz="2800" b="1" dirty="0">
                <a:solidFill>
                  <a:srgbClr val="FF7C80"/>
                </a:solidFill>
                <a:latin typeface="Arial" pitchFamily="34" charset="0"/>
                <a:cs typeface="Arial" pitchFamily="34" charset="0"/>
              </a:rPr>
              <a:t>continue</a:t>
            </a:r>
          </a:p>
        </p:txBody>
      </p:sp>
      <p:sp>
        <p:nvSpPr>
          <p:cNvPr id="790572" name="AutoShape 44"/>
          <p:cNvSpPr>
            <a:spLocks noChangeArrowheads="1"/>
          </p:cNvSpPr>
          <p:nvPr/>
        </p:nvSpPr>
        <p:spPr bwMode="auto">
          <a:xfrm>
            <a:off x="3700463" y="3090863"/>
            <a:ext cx="708025" cy="890587"/>
          </a:xfrm>
          <a:prstGeom prst="irregularSeal1">
            <a:avLst/>
          </a:prstGeom>
          <a:solidFill>
            <a:srgbClr val="FFFF00"/>
          </a:solidFill>
          <a:ln w="38100" algn="ctr">
            <a:solidFill>
              <a:srgbClr val="FF0000"/>
            </a:solidFill>
            <a:miter lim="800000"/>
            <a:headEnd/>
            <a:tailEnd/>
          </a:ln>
        </p:spPr>
        <p:txBody>
          <a:bodyPr wrap="none" anchor="ctr"/>
          <a:lstStyle/>
          <a:p>
            <a:pPr algn="ctr"/>
            <a:endParaRPr lang="en-US" sz="2800" dirty="0">
              <a:solidFill>
                <a:srgbClr val="FF0000"/>
              </a:solidFill>
              <a:latin typeface="Arial" pitchFamily="34" charset="0"/>
              <a:cs typeface="Arial" pitchFamily="34" charset="0"/>
            </a:endParaRPr>
          </a:p>
        </p:txBody>
      </p:sp>
      <p:sp>
        <p:nvSpPr>
          <p:cNvPr id="790580" name="Text Box 52"/>
          <p:cNvSpPr txBox="1">
            <a:spLocks noChangeArrowheads="1"/>
          </p:cNvSpPr>
          <p:nvPr/>
        </p:nvSpPr>
        <p:spPr bwMode="auto">
          <a:xfrm>
            <a:off x="5634038" y="4668838"/>
            <a:ext cx="2340705" cy="954107"/>
          </a:xfrm>
          <a:prstGeom prst="rect">
            <a:avLst/>
          </a:prstGeom>
          <a:solidFill>
            <a:schemeClr val="tx1"/>
          </a:solidFill>
          <a:ln w="38100" algn="ctr">
            <a:solidFill>
              <a:srgbClr val="FF0000"/>
            </a:solidFill>
            <a:miter lim="800000"/>
            <a:headEnd/>
            <a:tailEnd/>
          </a:ln>
          <a:effectLst>
            <a:outerShdw dist="107763" dir="2700000" algn="ctr" rotWithShape="0">
              <a:srgbClr val="808080">
                <a:alpha val="50000"/>
              </a:srgbClr>
            </a:outerShdw>
          </a:effectLst>
        </p:spPr>
        <p:txBody>
          <a:bodyPr wrap="none">
            <a:spAutoFit/>
          </a:bodyPr>
          <a:lstStyle/>
          <a:p>
            <a:pPr algn="l">
              <a:defRPr/>
            </a:pPr>
            <a:r>
              <a:rPr lang="en-US" sz="2800" dirty="0">
                <a:solidFill>
                  <a:srgbClr val="FFFF00"/>
                </a:solidFill>
                <a:latin typeface="Arial" pitchFamily="34" charset="0"/>
                <a:cs typeface="Arial" pitchFamily="34" charset="0"/>
              </a:rPr>
              <a:t>No need to </a:t>
            </a:r>
          </a:p>
          <a:p>
            <a:pPr algn="l">
              <a:defRPr/>
            </a:pPr>
            <a:r>
              <a:rPr lang="en-US" sz="2800" dirty="0">
                <a:solidFill>
                  <a:srgbClr val="FFFF00"/>
                </a:solidFill>
                <a:latin typeface="Arial" pitchFamily="34" charset="0"/>
                <a:cs typeface="Arial" pitchFamily="34" charset="0"/>
              </a:rPr>
              <a:t>access stack </a:t>
            </a:r>
          </a:p>
        </p:txBody>
      </p:sp>
      <p:sp>
        <p:nvSpPr>
          <p:cNvPr id="790581" name="AutoShape 53"/>
          <p:cNvSpPr>
            <a:spLocks noChangeArrowheads="1"/>
          </p:cNvSpPr>
          <p:nvPr/>
        </p:nvSpPr>
        <p:spPr bwMode="auto">
          <a:xfrm>
            <a:off x="2138363" y="5500688"/>
            <a:ext cx="914400" cy="609600"/>
          </a:xfrm>
          <a:prstGeom prst="wedgeRoundRectCallout">
            <a:avLst>
              <a:gd name="adj1" fmla="val -89931"/>
              <a:gd name="adj2" fmla="val -47657"/>
              <a:gd name="adj3" fmla="val 16667"/>
            </a:avLst>
          </a:prstGeom>
          <a:noFill/>
          <a:ln w="38100" algn="ctr">
            <a:solidFill>
              <a:srgbClr val="FF0000"/>
            </a:solidFill>
            <a:miter lim="800000"/>
            <a:headEnd/>
            <a:tailEnd/>
          </a:ln>
        </p:spPr>
        <p:txBody>
          <a:bodyPr/>
          <a:lstStyle/>
          <a:p>
            <a:pPr algn="ctr"/>
            <a:r>
              <a:rPr lang="en-US" dirty="0">
                <a:solidFill>
                  <a:srgbClr val="FFFF00"/>
                </a:solidFill>
                <a:latin typeface="Arial" pitchFamily="34" charset="0"/>
                <a:cs typeface="Arial" pitchFamily="34" charset="0"/>
              </a:rPr>
              <a:t>Yes!</a:t>
            </a:r>
          </a:p>
        </p:txBody>
      </p:sp>
      <p:grpSp>
        <p:nvGrpSpPr>
          <p:cNvPr id="29" name="Group 47">
            <a:extLst>
              <a:ext uri="{FF2B5EF4-FFF2-40B4-BE49-F238E27FC236}">
                <a16:creationId xmlns:a16="http://schemas.microsoft.com/office/drawing/2014/main" id="{1338FC5C-8D23-5A4B-4EFD-1CD443F8D216}"/>
              </a:ext>
            </a:extLst>
          </p:cNvPr>
          <p:cNvGrpSpPr>
            <a:grpSpLocks/>
          </p:cNvGrpSpPr>
          <p:nvPr/>
        </p:nvGrpSpPr>
        <p:grpSpPr bwMode="auto">
          <a:xfrm>
            <a:off x="419100" y="1524000"/>
            <a:ext cx="1447800" cy="1295400"/>
            <a:chOff x="1584" y="816"/>
            <a:chExt cx="912" cy="816"/>
          </a:xfrm>
          <a:effectLst>
            <a:glow rad="101600">
              <a:schemeClr val="accent3">
                <a:satMod val="175000"/>
                <a:alpha val="40000"/>
              </a:schemeClr>
            </a:glow>
          </a:effectLst>
        </p:grpSpPr>
        <p:sp>
          <p:nvSpPr>
            <p:cNvPr id="30" name="Freeform 48">
              <a:extLst>
                <a:ext uri="{FF2B5EF4-FFF2-40B4-BE49-F238E27FC236}">
                  <a16:creationId xmlns:a16="http://schemas.microsoft.com/office/drawing/2014/main" id="{F6F5AA35-B630-F48D-EB0C-EDE248ED7FE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1" name="Freeform 49">
              <a:extLst>
                <a:ext uri="{FF2B5EF4-FFF2-40B4-BE49-F238E27FC236}">
                  <a16:creationId xmlns:a16="http://schemas.microsoft.com/office/drawing/2014/main" id="{525C8917-0501-6BFE-18E9-91A23CEAEC8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2" name="Freeform 50">
              <a:extLst>
                <a:ext uri="{FF2B5EF4-FFF2-40B4-BE49-F238E27FC236}">
                  <a16:creationId xmlns:a16="http://schemas.microsoft.com/office/drawing/2014/main" id="{BB2E749C-D449-F071-AE73-FA0669593DD0}"/>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3" name="Freeform 51">
              <a:extLst>
                <a:ext uri="{FF2B5EF4-FFF2-40B4-BE49-F238E27FC236}">
                  <a16:creationId xmlns:a16="http://schemas.microsoft.com/office/drawing/2014/main" id="{5745456E-DDB2-6697-70CF-167A42AB338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4" name="Freeform 52">
              <a:extLst>
                <a:ext uri="{FF2B5EF4-FFF2-40B4-BE49-F238E27FC236}">
                  <a16:creationId xmlns:a16="http://schemas.microsoft.com/office/drawing/2014/main" id="{A2320D93-E852-FBDB-9E1B-4ACAABDCA0C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5" name="Freeform 53">
              <a:extLst>
                <a:ext uri="{FF2B5EF4-FFF2-40B4-BE49-F238E27FC236}">
                  <a16:creationId xmlns:a16="http://schemas.microsoft.com/office/drawing/2014/main" id="{8DBDC992-4B08-C010-A48D-0500999C1D90}"/>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6" name="Freeform 54">
              <a:extLst>
                <a:ext uri="{FF2B5EF4-FFF2-40B4-BE49-F238E27FC236}">
                  <a16:creationId xmlns:a16="http://schemas.microsoft.com/office/drawing/2014/main" id="{37B44B67-63E4-D5E7-8F24-945627FE3E3A}"/>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7" name="Freeform 55">
              <a:extLst>
                <a:ext uri="{FF2B5EF4-FFF2-40B4-BE49-F238E27FC236}">
                  <a16:creationId xmlns:a16="http://schemas.microsoft.com/office/drawing/2014/main" id="{63F61F80-0D9E-8EC7-242A-828D7656B283}"/>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8" name="Freeform 56">
              <a:extLst>
                <a:ext uri="{FF2B5EF4-FFF2-40B4-BE49-F238E27FC236}">
                  <a16:creationId xmlns:a16="http://schemas.microsoft.com/office/drawing/2014/main" id="{2FD3A9BE-7F5A-9817-D0D0-98DE770ABC7F}"/>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39" name="Group 57">
            <a:extLst>
              <a:ext uri="{FF2B5EF4-FFF2-40B4-BE49-F238E27FC236}">
                <a16:creationId xmlns:a16="http://schemas.microsoft.com/office/drawing/2014/main" id="{05E4C46F-1205-DEDD-D751-56951BBB890C}"/>
              </a:ext>
            </a:extLst>
          </p:cNvPr>
          <p:cNvGrpSpPr>
            <a:grpSpLocks/>
          </p:cNvGrpSpPr>
          <p:nvPr/>
        </p:nvGrpSpPr>
        <p:grpSpPr bwMode="auto">
          <a:xfrm flipH="1">
            <a:off x="457200" y="4567238"/>
            <a:ext cx="1447800" cy="1295400"/>
            <a:chOff x="1584" y="816"/>
            <a:chExt cx="912" cy="816"/>
          </a:xfrm>
          <a:effectLst>
            <a:glow rad="101600">
              <a:schemeClr val="accent3">
                <a:satMod val="175000"/>
                <a:alpha val="40000"/>
              </a:schemeClr>
            </a:glow>
          </a:effectLst>
        </p:grpSpPr>
        <p:sp>
          <p:nvSpPr>
            <p:cNvPr id="40" name="Freeform 58">
              <a:extLst>
                <a:ext uri="{FF2B5EF4-FFF2-40B4-BE49-F238E27FC236}">
                  <a16:creationId xmlns:a16="http://schemas.microsoft.com/office/drawing/2014/main" id="{DDCB75FF-F5A6-78C7-40C0-3919C3D2A60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1" name="Freeform 59">
              <a:extLst>
                <a:ext uri="{FF2B5EF4-FFF2-40B4-BE49-F238E27FC236}">
                  <a16:creationId xmlns:a16="http://schemas.microsoft.com/office/drawing/2014/main" id="{05C525F1-AA59-7CED-84FE-A8ED2A67607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2" name="Freeform 60">
              <a:extLst>
                <a:ext uri="{FF2B5EF4-FFF2-40B4-BE49-F238E27FC236}">
                  <a16:creationId xmlns:a16="http://schemas.microsoft.com/office/drawing/2014/main" id="{E5ECC92B-28BF-2F75-24CA-82E7A7385E70}"/>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3" name="Freeform 61">
              <a:extLst>
                <a:ext uri="{FF2B5EF4-FFF2-40B4-BE49-F238E27FC236}">
                  <a16:creationId xmlns:a16="http://schemas.microsoft.com/office/drawing/2014/main" id="{D4CDC740-250C-1FC9-EA8F-D6CCDFD5EA2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4" name="Freeform 62">
              <a:extLst>
                <a:ext uri="{FF2B5EF4-FFF2-40B4-BE49-F238E27FC236}">
                  <a16:creationId xmlns:a16="http://schemas.microsoft.com/office/drawing/2014/main" id="{E5A03FB5-561A-AD34-EC4B-DCED6490BC6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5" name="Freeform 63">
              <a:extLst>
                <a:ext uri="{FF2B5EF4-FFF2-40B4-BE49-F238E27FC236}">
                  <a16:creationId xmlns:a16="http://schemas.microsoft.com/office/drawing/2014/main" id="{2DF5CF2F-6676-347B-4EBF-BE631FED736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6" name="Freeform 64">
              <a:extLst>
                <a:ext uri="{FF2B5EF4-FFF2-40B4-BE49-F238E27FC236}">
                  <a16:creationId xmlns:a16="http://schemas.microsoft.com/office/drawing/2014/main" id="{9CFCBAF8-BE22-C9D7-C35E-B2AD24CB0CFF}"/>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7" name="Freeform 65">
              <a:extLst>
                <a:ext uri="{FF2B5EF4-FFF2-40B4-BE49-F238E27FC236}">
                  <a16:creationId xmlns:a16="http://schemas.microsoft.com/office/drawing/2014/main" id="{B7DABE81-72D6-CB43-2243-98DD767C1EBA}"/>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8" name="Freeform 66">
              <a:extLst>
                <a:ext uri="{FF2B5EF4-FFF2-40B4-BE49-F238E27FC236}">
                  <a16:creationId xmlns:a16="http://schemas.microsoft.com/office/drawing/2014/main" id="{AB371EE5-D73A-B4A7-727A-7DE011531DFE}"/>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
        <p:nvSpPr>
          <p:cNvPr id="7" name="Text Box 36">
            <a:extLst>
              <a:ext uri="{FF2B5EF4-FFF2-40B4-BE49-F238E27FC236}">
                <a16:creationId xmlns:a16="http://schemas.microsoft.com/office/drawing/2014/main" id="{58AD1660-8508-4257-FACE-3F5D711A042E}"/>
              </a:ext>
            </a:extLst>
          </p:cNvPr>
          <p:cNvSpPr txBox="1">
            <a:spLocks noChangeArrowheads="1"/>
          </p:cNvSpPr>
          <p:nvPr/>
        </p:nvSpPr>
        <p:spPr bwMode="auto">
          <a:xfrm>
            <a:off x="697337" y="2705100"/>
            <a:ext cx="1564851"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push</a:t>
            </a:r>
            <a:r>
              <a:rPr lang="en-US" sz="2800" b="1" dirty="0">
                <a:solidFill>
                  <a:srgbClr val="FFFF00"/>
                </a:solidFill>
                <a:latin typeface="Consolas" panose="020B0609020204030204" pitchFamily="49" charset="0"/>
                <a:cs typeface="Arial" pitchFamily="34" charset="0"/>
              </a:rPr>
              <a:t>( )</a:t>
            </a:r>
          </a:p>
        </p:txBody>
      </p:sp>
      <p:sp>
        <p:nvSpPr>
          <p:cNvPr id="8" name="Text Box 37">
            <a:extLst>
              <a:ext uri="{FF2B5EF4-FFF2-40B4-BE49-F238E27FC236}">
                <a16:creationId xmlns:a16="http://schemas.microsoft.com/office/drawing/2014/main" id="{5F199DF2-F8B2-82F3-5868-0A999BDF059C}"/>
              </a:ext>
            </a:extLst>
          </p:cNvPr>
          <p:cNvSpPr txBox="1">
            <a:spLocks noChangeArrowheads="1"/>
          </p:cNvSpPr>
          <p:nvPr/>
        </p:nvSpPr>
        <p:spPr bwMode="auto">
          <a:xfrm>
            <a:off x="601137" y="3987196"/>
            <a:ext cx="1170513"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pop()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05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3.33333E-6 -2.46994E-6 C 0.04115 0.00393 0.08247 0.00787 0.12223 0.02128 C 0.16198 0.03469 0.23056 0.05435 0.23802 0.08048 C 0.24549 0.10662 0.20226 0.1457 0.16719 0.17785 C 0.13212 0.20999 0.05643 0.25393 0.02726 0.27405 " pathEditMode="relative" rAng="0" ptsTypes="aaaaa">
                                      <p:cBhvr>
                                        <p:cTn id="10" dur="2000" fill="hold"/>
                                        <p:tgtEl>
                                          <p:spTgt spid="4"/>
                                        </p:tgtEl>
                                        <p:attrNameLst>
                                          <p:attrName>ppt_x</p:attrName>
                                          <p:attrName>ppt_y</p:attrName>
                                        </p:attrNameLst>
                                      </p:cBhvr>
                                      <p:rCtr x="12300" y="13700"/>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057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057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90580"/>
                                        </p:tgtEl>
                                        <p:attrNameLst>
                                          <p:attrName>style.visibility</p:attrName>
                                        </p:attrNameLst>
                                      </p:cBhvr>
                                      <p:to>
                                        <p:strVal val="visible"/>
                                      </p:to>
                                    </p:set>
                                  </p:childTnLst>
                                </p:cTn>
                              </p:par>
                            </p:childTnLst>
                          </p:cTn>
                        </p:par>
                        <p:par>
                          <p:cTn id="23" fill="hold">
                            <p:stCondLst>
                              <p:cond delay="0"/>
                            </p:stCondLst>
                            <p:childTnLst>
                              <p:par>
                                <p:cTn id="24" presetID="3" presetClass="entr" presetSubtype="10" fill="hold" grpId="0" nodeType="afterEffect">
                                  <p:stCondLst>
                                    <p:cond delay="0"/>
                                  </p:stCondLst>
                                  <p:childTnLst>
                                    <p:set>
                                      <p:cBhvr>
                                        <p:cTn id="25" dur="1" fill="hold">
                                          <p:stCondLst>
                                            <p:cond delay="0"/>
                                          </p:stCondLst>
                                        </p:cTn>
                                        <p:tgtEl>
                                          <p:spTgt spid="790581"/>
                                        </p:tgtEl>
                                        <p:attrNameLst>
                                          <p:attrName>style.visibility</p:attrName>
                                        </p:attrNameLst>
                                      </p:cBhvr>
                                      <p:to>
                                        <p:strVal val="visible"/>
                                      </p:to>
                                    </p:set>
                                    <p:animEffect transition="in" filter="blinds(horizontal)">
                                      <p:cBhvr>
                                        <p:cTn id="26" dur="500"/>
                                        <p:tgtEl>
                                          <p:spTgt spid="790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74" grpId="0" animBg="1"/>
      <p:bldP spid="790575" grpId="0"/>
      <p:bldP spid="790572" grpId="0" animBg="1"/>
      <p:bldP spid="790580" grpId="0" animBg="1"/>
      <p:bldP spid="790581"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71" name="Text Box 71"/>
          <p:cNvSpPr txBox="1">
            <a:spLocks noChangeArrowheads="1"/>
          </p:cNvSpPr>
          <p:nvPr/>
        </p:nvSpPr>
        <p:spPr bwMode="auto">
          <a:xfrm>
            <a:off x="5343525" y="4335463"/>
            <a:ext cx="3184525" cy="1401762"/>
          </a:xfrm>
          <a:prstGeom prst="rect">
            <a:avLst/>
          </a:prstGeom>
          <a:solidFill>
            <a:schemeClr val="tx1"/>
          </a:solidFill>
          <a:ln w="38100" algn="ctr">
            <a:solidFill>
              <a:srgbClr val="FF0000"/>
            </a:solidFill>
            <a:miter lim="800000"/>
            <a:headEnd/>
            <a:tailEnd/>
          </a:ln>
          <a:effectLst>
            <a:outerShdw dist="107763" dir="2700000" algn="ctr" rotWithShape="0">
              <a:srgbClr val="808080">
                <a:alpha val="50000"/>
              </a:srgbClr>
            </a:outerShdw>
          </a:effectLst>
        </p:spPr>
        <p:txBody>
          <a:bodyPr>
            <a:spAutoFit/>
          </a:bodyPr>
          <a:lstStyle/>
          <a:p>
            <a:pPr algn="l">
              <a:defRPr/>
            </a:pPr>
            <a:r>
              <a:rPr lang="en-US" sz="2800" dirty="0">
                <a:solidFill>
                  <a:srgbClr val="FFFF00"/>
                </a:solidFill>
                <a:latin typeface="Arial" pitchFamily="34" charset="0"/>
                <a:cs typeface="Arial" pitchFamily="34" charset="0"/>
              </a:rPr>
              <a:t>If pushes collide or pops collide access stack </a:t>
            </a:r>
          </a:p>
        </p:txBody>
      </p:sp>
      <p:sp>
        <p:nvSpPr>
          <p:cNvPr id="148482" name="Footer Placeholder 1"/>
          <p:cNvSpPr>
            <a:spLocks noGrp="1"/>
          </p:cNvSpPr>
          <p:nvPr>
            <p:ph type="ftr" sz="quarter" idx="10"/>
          </p:nvPr>
        </p:nvSpPr>
        <p:spPr>
          <a:noFill/>
        </p:spPr>
        <p:txBody>
          <a:bodyPr/>
          <a:lstStyle/>
          <a:p>
            <a:r>
              <a:rPr lang="en-US" dirty="0"/>
              <a:t>Art of Multiprocessor Programming</a:t>
            </a:r>
          </a:p>
        </p:txBody>
      </p:sp>
      <p:sp>
        <p:nvSpPr>
          <p:cNvPr id="148483" name="Slide Number Placeholder 2"/>
          <p:cNvSpPr>
            <a:spLocks noGrp="1"/>
          </p:cNvSpPr>
          <p:nvPr>
            <p:ph type="sldNum" sz="quarter" idx="11"/>
          </p:nvPr>
        </p:nvSpPr>
        <p:spPr>
          <a:noFill/>
        </p:spPr>
        <p:txBody>
          <a:bodyPr/>
          <a:lstStyle/>
          <a:p>
            <a:fld id="{7294A1AE-7455-431C-865D-BEA4F56ECDFB}" type="slidenum">
              <a:rPr lang="x-none" smtClean="0"/>
              <a:pPr/>
              <a:t>109</a:t>
            </a:fld>
            <a:endParaRPr lang="en-US" dirty="0"/>
          </a:p>
        </p:txBody>
      </p:sp>
      <p:sp>
        <p:nvSpPr>
          <p:cNvPr id="14848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40BCF4D5-BF6A-43FC-9498-D97CC94FD321}" type="slidenum">
              <a:rPr lang="x-none" sz="1400">
                <a:solidFill>
                  <a:schemeClr val="tx1"/>
                </a:solidFill>
                <a:latin typeface="Arial" pitchFamily="34" charset="0"/>
                <a:cs typeface="Arial" pitchFamily="34" charset="0"/>
              </a:rPr>
              <a:pPr/>
              <a:t>109</a:t>
            </a:fld>
            <a:endParaRPr lang="en-US" sz="1400" dirty="0">
              <a:solidFill>
                <a:schemeClr val="tx1"/>
              </a:solidFill>
              <a:latin typeface="Arial" pitchFamily="34" charset="0"/>
              <a:cs typeface="Arial" pitchFamily="34" charset="0"/>
            </a:endParaRPr>
          </a:p>
        </p:txBody>
      </p:sp>
      <p:sp>
        <p:nvSpPr>
          <p:cNvPr id="148485" name="Rectangle 2"/>
          <p:cNvSpPr>
            <a:spLocks noChangeArrowheads="1"/>
          </p:cNvSpPr>
          <p:nvPr/>
        </p:nvSpPr>
        <p:spPr bwMode="auto">
          <a:xfrm>
            <a:off x="5072063" y="3338513"/>
            <a:ext cx="1947862" cy="547687"/>
          </a:xfrm>
          <a:prstGeom prst="rect">
            <a:avLst/>
          </a:prstGeom>
          <a:solidFill>
            <a:schemeClr val="accent1"/>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defRPr/>
            </a:pPr>
            <a:endParaRPr lang="en-US" dirty="0">
              <a:latin typeface="Arial" pitchFamily="34" charset="0"/>
              <a:cs typeface="Arial" pitchFamily="34" charset="0"/>
            </a:endParaRPr>
          </a:p>
        </p:txBody>
      </p:sp>
      <p:sp>
        <p:nvSpPr>
          <p:cNvPr id="148486" name="Rectangle 3"/>
          <p:cNvSpPr>
            <a:spLocks noGrp="1" noChangeArrowheads="1"/>
          </p:cNvSpPr>
          <p:nvPr>
            <p:ph type="title" idx="4294967295"/>
          </p:nvPr>
        </p:nvSpPr>
        <p:spPr>
          <a:xfrm>
            <a:off x="742950" y="463550"/>
            <a:ext cx="7772400" cy="1143000"/>
          </a:xfrm>
        </p:spPr>
        <p:txBody>
          <a:bodyPr/>
          <a:lstStyle/>
          <a:p>
            <a:r>
              <a:rPr lang="en-US" dirty="0"/>
              <a:t>No Collision</a:t>
            </a:r>
          </a:p>
        </p:txBody>
      </p:sp>
      <p:sp>
        <p:nvSpPr>
          <p:cNvPr id="148487" name="Text Box 4"/>
          <p:cNvSpPr txBox="1">
            <a:spLocks noChangeArrowheads="1"/>
          </p:cNvSpPr>
          <p:nvPr/>
        </p:nvSpPr>
        <p:spPr bwMode="auto">
          <a:xfrm>
            <a:off x="146474" y="2822575"/>
            <a:ext cx="1564851"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push( )</a:t>
            </a:r>
          </a:p>
        </p:txBody>
      </p:sp>
      <p:sp>
        <p:nvSpPr>
          <p:cNvPr id="148488" name="Text Box 5"/>
          <p:cNvSpPr txBox="1">
            <a:spLocks noChangeArrowheads="1"/>
          </p:cNvSpPr>
          <p:nvPr/>
        </p:nvSpPr>
        <p:spPr bwMode="auto">
          <a:xfrm>
            <a:off x="497950" y="3962400"/>
            <a:ext cx="1170513"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pop()</a:t>
            </a:r>
          </a:p>
        </p:txBody>
      </p:sp>
      <p:sp>
        <p:nvSpPr>
          <p:cNvPr id="148491" name="Text Box 29"/>
          <p:cNvSpPr txBox="1">
            <a:spLocks noChangeArrowheads="1"/>
          </p:cNvSpPr>
          <p:nvPr/>
        </p:nvSpPr>
        <p:spPr bwMode="auto">
          <a:xfrm>
            <a:off x="5464175" y="2673350"/>
            <a:ext cx="1096963" cy="519113"/>
          </a:xfrm>
          <a:prstGeom prst="rect">
            <a:avLst/>
          </a:prstGeom>
          <a:noFill/>
          <a:ln w="38100" algn="ctr">
            <a:noFill/>
            <a:miter lim="800000"/>
            <a:headEnd/>
            <a:tailEnd/>
          </a:ln>
        </p:spPr>
        <p:txBody>
          <a:bodyPr wrap="none">
            <a:spAutoFit/>
          </a:bodyPr>
          <a:lstStyle/>
          <a:p>
            <a:r>
              <a:rPr lang="en-US" sz="2800" b="1" dirty="0">
                <a:solidFill>
                  <a:srgbClr val="FFFF00"/>
                </a:solidFill>
                <a:latin typeface="Arial" pitchFamily="34" charset="0"/>
                <a:cs typeface="Arial" pitchFamily="34" charset="0"/>
              </a:rPr>
              <a:t>stack</a:t>
            </a:r>
          </a:p>
        </p:txBody>
      </p:sp>
      <p:grpSp>
        <p:nvGrpSpPr>
          <p:cNvPr id="8" name="Group 37"/>
          <p:cNvGrpSpPr>
            <a:grpSpLocks/>
          </p:cNvGrpSpPr>
          <p:nvPr/>
        </p:nvGrpSpPr>
        <p:grpSpPr bwMode="auto">
          <a:xfrm>
            <a:off x="3800475" y="2771775"/>
            <a:ext cx="552450" cy="1947863"/>
            <a:chOff x="2394" y="1746"/>
            <a:chExt cx="348" cy="1227"/>
          </a:xfrm>
          <a:effectLst>
            <a:outerShdw blurRad="50800" dist="38100" dir="2700000" algn="tl" rotWithShape="0">
              <a:prstClr val="black">
                <a:alpha val="40000"/>
              </a:prstClr>
            </a:outerShdw>
          </a:effectLst>
        </p:grpSpPr>
        <p:sp>
          <p:nvSpPr>
            <p:cNvPr id="148509" name="Rectangle 38"/>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latin typeface="Arial" pitchFamily="34" charset="0"/>
                <a:cs typeface="Arial" pitchFamily="34" charset="0"/>
              </a:endParaRPr>
            </a:p>
          </p:txBody>
        </p:sp>
        <p:sp>
          <p:nvSpPr>
            <p:cNvPr id="148510" name="Line 39"/>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48511" name="Line 40"/>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48512" name="Line 41"/>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grpSp>
      <p:sp>
        <p:nvSpPr>
          <p:cNvPr id="148493" name="Freeform 42"/>
          <p:cNvSpPr>
            <a:spLocks/>
          </p:cNvSpPr>
          <p:nvPr/>
        </p:nvSpPr>
        <p:spPr bwMode="auto">
          <a:xfrm>
            <a:off x="1871663" y="3106738"/>
            <a:ext cx="2178050" cy="420687"/>
          </a:xfrm>
          <a:custGeom>
            <a:avLst/>
            <a:gdLst>
              <a:gd name="T0" fmla="*/ 0 w 1244"/>
              <a:gd name="T1" fmla="*/ 0 h 329"/>
              <a:gd name="T2" fmla="*/ 2147483647 w 1244"/>
              <a:gd name="T3" fmla="*/ 2147483647 h 329"/>
              <a:gd name="T4" fmla="*/ 2147483647 w 1244"/>
              <a:gd name="T5" fmla="*/ 2147483647 h 329"/>
              <a:gd name="T6" fmla="*/ 0 60000 65536"/>
              <a:gd name="T7" fmla="*/ 0 60000 65536"/>
              <a:gd name="T8" fmla="*/ 0 60000 65536"/>
              <a:gd name="T9" fmla="*/ 0 w 1244"/>
              <a:gd name="T10" fmla="*/ 0 h 329"/>
              <a:gd name="T11" fmla="*/ 1244 w 1244"/>
              <a:gd name="T12" fmla="*/ 329 h 329"/>
            </a:gdLst>
            <a:ahLst/>
            <a:cxnLst>
              <a:cxn ang="T6">
                <a:pos x="T0" y="T1"/>
              </a:cxn>
              <a:cxn ang="T7">
                <a:pos x="T2" y="T3"/>
              </a:cxn>
              <a:cxn ang="T8">
                <a:pos x="T4" y="T5"/>
              </a:cxn>
            </a:cxnLst>
            <a:rect l="T9" t="T10" r="T11" b="T12"/>
            <a:pathLst>
              <a:path w="1244" h="329">
                <a:moveTo>
                  <a:pt x="0" y="0"/>
                </a:moveTo>
                <a:cubicBezTo>
                  <a:pt x="248" y="50"/>
                  <a:pt x="497" y="100"/>
                  <a:pt x="704" y="155"/>
                </a:cubicBezTo>
                <a:cubicBezTo>
                  <a:pt x="911" y="210"/>
                  <a:pt x="1077" y="269"/>
                  <a:pt x="1244" y="329"/>
                </a:cubicBezTo>
              </a:path>
            </a:pathLst>
          </a:custGeom>
          <a:noFill/>
          <a:ln w="76200">
            <a:solidFill>
              <a:srgbClr val="FF7C80"/>
            </a:solidFill>
            <a:round/>
            <a:headEnd/>
            <a:tailEnd type="triangle" w="med" len="med"/>
          </a:ln>
        </p:spPr>
        <p:txBody>
          <a:bodyPr/>
          <a:lstStyle/>
          <a:p>
            <a:endParaRPr lang="en-US" dirty="0">
              <a:latin typeface="Arial" pitchFamily="34" charset="0"/>
              <a:cs typeface="Arial" pitchFamily="34" charset="0"/>
            </a:endParaRPr>
          </a:p>
        </p:txBody>
      </p:sp>
      <p:sp>
        <p:nvSpPr>
          <p:cNvPr id="148494" name="Freeform 43"/>
          <p:cNvSpPr>
            <a:spLocks/>
          </p:cNvSpPr>
          <p:nvPr/>
        </p:nvSpPr>
        <p:spPr bwMode="auto">
          <a:xfrm rot="541140">
            <a:off x="1784350" y="3808413"/>
            <a:ext cx="2190750" cy="690562"/>
          </a:xfrm>
          <a:custGeom>
            <a:avLst/>
            <a:gdLst>
              <a:gd name="T0" fmla="*/ 0 w 1399"/>
              <a:gd name="T1" fmla="*/ 2147483647 h 402"/>
              <a:gd name="T2" fmla="*/ 2147483647 w 1399"/>
              <a:gd name="T3" fmla="*/ 2147483647 h 402"/>
              <a:gd name="T4" fmla="*/ 2147483647 w 1399"/>
              <a:gd name="T5" fmla="*/ 0 h 402"/>
              <a:gd name="T6" fmla="*/ 0 60000 65536"/>
              <a:gd name="T7" fmla="*/ 0 60000 65536"/>
              <a:gd name="T8" fmla="*/ 0 60000 65536"/>
              <a:gd name="T9" fmla="*/ 0 w 1399"/>
              <a:gd name="T10" fmla="*/ 0 h 402"/>
              <a:gd name="T11" fmla="*/ 1399 w 1399"/>
              <a:gd name="T12" fmla="*/ 402 h 402"/>
            </a:gdLst>
            <a:ahLst/>
            <a:cxnLst>
              <a:cxn ang="T6">
                <a:pos x="T0" y="T1"/>
              </a:cxn>
              <a:cxn ang="T7">
                <a:pos x="T2" y="T3"/>
              </a:cxn>
              <a:cxn ang="T8">
                <a:pos x="T4" y="T5"/>
              </a:cxn>
            </a:cxnLst>
            <a:rect l="T9" t="T10" r="T11" b="T12"/>
            <a:pathLst>
              <a:path w="1399" h="402">
                <a:moveTo>
                  <a:pt x="0" y="402"/>
                </a:moveTo>
                <a:cubicBezTo>
                  <a:pt x="267" y="371"/>
                  <a:pt x="535" y="341"/>
                  <a:pt x="768" y="274"/>
                </a:cubicBezTo>
                <a:cubicBezTo>
                  <a:pt x="1001" y="207"/>
                  <a:pt x="1292" y="46"/>
                  <a:pt x="1399" y="0"/>
                </a:cubicBezTo>
              </a:path>
            </a:pathLst>
          </a:custGeom>
          <a:noFill/>
          <a:ln w="76200">
            <a:solidFill>
              <a:srgbClr val="C00000"/>
            </a:solidFill>
            <a:round/>
            <a:headEnd/>
            <a:tailEnd type="triangle" w="med" len="med"/>
          </a:ln>
        </p:spPr>
        <p:txBody>
          <a:bodyPr/>
          <a:lstStyle/>
          <a:p>
            <a:endParaRPr lang="en-US" dirty="0">
              <a:latin typeface="Arial" pitchFamily="34" charset="0"/>
              <a:cs typeface="Arial" pitchFamily="34" charset="0"/>
            </a:endParaRPr>
          </a:p>
        </p:txBody>
      </p:sp>
      <p:grpSp>
        <p:nvGrpSpPr>
          <p:cNvPr id="9" name="Group 52"/>
          <p:cNvGrpSpPr>
            <a:grpSpLocks/>
          </p:cNvGrpSpPr>
          <p:nvPr/>
        </p:nvGrpSpPr>
        <p:grpSpPr bwMode="auto">
          <a:xfrm>
            <a:off x="1152526" y="2941499"/>
            <a:ext cx="304800" cy="304800"/>
            <a:chOff x="3894" y="2760"/>
            <a:chExt cx="192" cy="192"/>
          </a:xfrm>
          <a:effectLst>
            <a:glow rad="101600">
              <a:schemeClr val="accent3">
                <a:satMod val="175000"/>
                <a:alpha val="40000"/>
              </a:schemeClr>
            </a:glow>
          </a:effectLst>
        </p:grpSpPr>
        <p:sp>
          <p:nvSpPr>
            <p:cNvPr id="148507" name="Oval 53"/>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8508" name="Oval 54"/>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0" name="Group 55"/>
          <p:cNvGrpSpPr>
            <a:grpSpLocks/>
          </p:cNvGrpSpPr>
          <p:nvPr/>
        </p:nvGrpSpPr>
        <p:grpSpPr bwMode="auto">
          <a:xfrm>
            <a:off x="5184775" y="3471863"/>
            <a:ext cx="785813" cy="314325"/>
            <a:chOff x="2146" y="2187"/>
            <a:chExt cx="495" cy="198"/>
          </a:xfrm>
        </p:grpSpPr>
        <p:grpSp>
          <p:nvGrpSpPr>
            <p:cNvPr id="148501" name="Group 56"/>
            <p:cNvGrpSpPr>
              <a:grpSpLocks/>
            </p:cNvGrpSpPr>
            <p:nvPr/>
          </p:nvGrpSpPr>
          <p:grpSpPr bwMode="auto">
            <a:xfrm>
              <a:off x="2146" y="2187"/>
              <a:ext cx="192" cy="192"/>
              <a:chOff x="3894" y="2760"/>
              <a:chExt cx="192" cy="192"/>
            </a:xfrm>
          </p:grpSpPr>
          <p:sp>
            <p:nvSpPr>
              <p:cNvPr id="148505" name="Oval 57"/>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8506" name="Oval 5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48502" name="Group 59"/>
            <p:cNvGrpSpPr>
              <a:grpSpLocks/>
            </p:cNvGrpSpPr>
            <p:nvPr/>
          </p:nvGrpSpPr>
          <p:grpSpPr bwMode="auto">
            <a:xfrm>
              <a:off x="2449" y="2193"/>
              <a:ext cx="192" cy="192"/>
              <a:chOff x="3894" y="2760"/>
              <a:chExt cx="192" cy="192"/>
            </a:xfrm>
          </p:grpSpPr>
          <p:sp>
            <p:nvSpPr>
              <p:cNvPr id="148503" name="Oval 60"/>
              <p:cNvSpPr>
                <a:spLocks noChangeArrowheads="1"/>
              </p:cNvSpPr>
              <p:nvPr/>
            </p:nvSpPr>
            <p:spPr bwMode="auto">
              <a:xfrm>
                <a:off x="3894" y="2760"/>
                <a:ext cx="192" cy="192"/>
              </a:xfrm>
              <a:prstGeom prst="ellipse">
                <a:avLst/>
              </a:prstGeom>
              <a:solidFill>
                <a:schemeClr val="hlink"/>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48504" name="Oval 61"/>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
        <p:nvSpPr>
          <p:cNvPr id="793669" name="Freeform 69"/>
          <p:cNvSpPr>
            <a:spLocks/>
          </p:cNvSpPr>
          <p:nvPr/>
        </p:nvSpPr>
        <p:spPr bwMode="auto">
          <a:xfrm>
            <a:off x="4098925" y="3460750"/>
            <a:ext cx="1133475" cy="203200"/>
          </a:xfrm>
          <a:custGeom>
            <a:avLst/>
            <a:gdLst>
              <a:gd name="T0" fmla="*/ 0 w 1244"/>
              <a:gd name="T1" fmla="*/ 0 h 329"/>
              <a:gd name="T2" fmla="*/ 2147483647 w 1244"/>
              <a:gd name="T3" fmla="*/ 2147483647 h 329"/>
              <a:gd name="T4" fmla="*/ 2147483647 w 1244"/>
              <a:gd name="T5" fmla="*/ 2147483647 h 329"/>
              <a:gd name="T6" fmla="*/ 0 60000 65536"/>
              <a:gd name="T7" fmla="*/ 0 60000 65536"/>
              <a:gd name="T8" fmla="*/ 0 60000 65536"/>
              <a:gd name="T9" fmla="*/ 0 w 1244"/>
              <a:gd name="T10" fmla="*/ 0 h 329"/>
              <a:gd name="T11" fmla="*/ 1244 w 1244"/>
              <a:gd name="T12" fmla="*/ 329 h 329"/>
            </a:gdLst>
            <a:ahLst/>
            <a:cxnLst>
              <a:cxn ang="T6">
                <a:pos x="T0" y="T1"/>
              </a:cxn>
              <a:cxn ang="T7">
                <a:pos x="T2" y="T3"/>
              </a:cxn>
              <a:cxn ang="T8">
                <a:pos x="T4" y="T5"/>
              </a:cxn>
            </a:cxnLst>
            <a:rect l="T9" t="T10" r="T11" b="T12"/>
            <a:pathLst>
              <a:path w="1244" h="329">
                <a:moveTo>
                  <a:pt x="0" y="0"/>
                </a:moveTo>
                <a:cubicBezTo>
                  <a:pt x="248" y="50"/>
                  <a:pt x="497" y="100"/>
                  <a:pt x="704" y="155"/>
                </a:cubicBezTo>
                <a:cubicBezTo>
                  <a:pt x="911" y="210"/>
                  <a:pt x="1077" y="269"/>
                  <a:pt x="1244" y="329"/>
                </a:cubicBezTo>
              </a:path>
            </a:pathLst>
          </a:custGeom>
          <a:noFill/>
          <a:ln w="76200">
            <a:solidFill>
              <a:srgbClr val="FF7C80"/>
            </a:solidFill>
            <a:round/>
            <a:headEnd/>
            <a:tailEnd type="triangle" w="med" len="med"/>
          </a:ln>
        </p:spPr>
        <p:txBody>
          <a:bodyPr/>
          <a:lstStyle/>
          <a:p>
            <a:endParaRPr lang="en-US" dirty="0">
              <a:latin typeface="Arial" pitchFamily="34" charset="0"/>
              <a:cs typeface="Arial" pitchFamily="34" charset="0"/>
            </a:endParaRPr>
          </a:p>
        </p:txBody>
      </p:sp>
      <p:sp>
        <p:nvSpPr>
          <p:cNvPr id="793670" name="Freeform 70"/>
          <p:cNvSpPr>
            <a:spLocks/>
          </p:cNvSpPr>
          <p:nvPr/>
        </p:nvSpPr>
        <p:spPr bwMode="auto">
          <a:xfrm rot="541140">
            <a:off x="4114800" y="3686175"/>
            <a:ext cx="1085850" cy="427038"/>
          </a:xfrm>
          <a:custGeom>
            <a:avLst/>
            <a:gdLst>
              <a:gd name="T0" fmla="*/ 0 w 1399"/>
              <a:gd name="T1" fmla="*/ 2147483647 h 402"/>
              <a:gd name="T2" fmla="*/ 2147483647 w 1399"/>
              <a:gd name="T3" fmla="*/ 2147483647 h 402"/>
              <a:gd name="T4" fmla="*/ 2147483647 w 1399"/>
              <a:gd name="T5" fmla="*/ 0 h 402"/>
              <a:gd name="T6" fmla="*/ 0 60000 65536"/>
              <a:gd name="T7" fmla="*/ 0 60000 65536"/>
              <a:gd name="T8" fmla="*/ 0 60000 65536"/>
              <a:gd name="T9" fmla="*/ 0 w 1399"/>
              <a:gd name="T10" fmla="*/ 0 h 402"/>
              <a:gd name="T11" fmla="*/ 1399 w 1399"/>
              <a:gd name="T12" fmla="*/ 402 h 402"/>
            </a:gdLst>
            <a:ahLst/>
            <a:cxnLst>
              <a:cxn ang="T6">
                <a:pos x="T0" y="T1"/>
              </a:cxn>
              <a:cxn ang="T7">
                <a:pos x="T2" y="T3"/>
              </a:cxn>
              <a:cxn ang="T8">
                <a:pos x="T4" y="T5"/>
              </a:cxn>
            </a:cxnLst>
            <a:rect l="T9" t="T10" r="T11" b="T12"/>
            <a:pathLst>
              <a:path w="1399" h="402">
                <a:moveTo>
                  <a:pt x="0" y="402"/>
                </a:moveTo>
                <a:cubicBezTo>
                  <a:pt x="267" y="371"/>
                  <a:pt x="535" y="341"/>
                  <a:pt x="768" y="274"/>
                </a:cubicBezTo>
                <a:cubicBezTo>
                  <a:pt x="1001" y="207"/>
                  <a:pt x="1292" y="46"/>
                  <a:pt x="1399" y="0"/>
                </a:cubicBezTo>
              </a:path>
            </a:pathLst>
          </a:custGeom>
          <a:noFill/>
          <a:ln w="76200">
            <a:solidFill>
              <a:srgbClr val="C00000"/>
            </a:solidFill>
            <a:round/>
            <a:headEnd/>
            <a:tailEnd type="triangle" w="med" len="med"/>
          </a:ln>
        </p:spPr>
        <p:txBody>
          <a:bodyPr/>
          <a:lstStyle/>
          <a:p>
            <a:endParaRPr lang="en-US" dirty="0">
              <a:latin typeface="Arial" pitchFamily="34" charset="0"/>
              <a:cs typeface="Arial" pitchFamily="34" charset="0"/>
            </a:endParaRPr>
          </a:p>
        </p:txBody>
      </p:sp>
      <p:grpSp>
        <p:nvGrpSpPr>
          <p:cNvPr id="25" name="Group 47">
            <a:extLst>
              <a:ext uri="{FF2B5EF4-FFF2-40B4-BE49-F238E27FC236}">
                <a16:creationId xmlns:a16="http://schemas.microsoft.com/office/drawing/2014/main" id="{0D0A2B3C-5192-2E38-1F84-E04EA5F0FC2C}"/>
              </a:ext>
            </a:extLst>
          </p:cNvPr>
          <p:cNvGrpSpPr>
            <a:grpSpLocks/>
          </p:cNvGrpSpPr>
          <p:nvPr/>
        </p:nvGrpSpPr>
        <p:grpSpPr bwMode="auto">
          <a:xfrm>
            <a:off x="419100" y="1524000"/>
            <a:ext cx="1447800" cy="1295400"/>
            <a:chOff x="1584" y="816"/>
            <a:chExt cx="912" cy="816"/>
          </a:xfrm>
          <a:effectLst>
            <a:glow rad="101600">
              <a:schemeClr val="accent3">
                <a:satMod val="175000"/>
                <a:alpha val="40000"/>
              </a:schemeClr>
            </a:glow>
          </a:effectLst>
        </p:grpSpPr>
        <p:sp>
          <p:nvSpPr>
            <p:cNvPr id="26" name="Freeform 48">
              <a:extLst>
                <a:ext uri="{FF2B5EF4-FFF2-40B4-BE49-F238E27FC236}">
                  <a16:creationId xmlns:a16="http://schemas.microsoft.com/office/drawing/2014/main" id="{37D10F3C-B4BE-BB1A-0F3B-0AA60E4F46F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7" name="Freeform 49">
              <a:extLst>
                <a:ext uri="{FF2B5EF4-FFF2-40B4-BE49-F238E27FC236}">
                  <a16:creationId xmlns:a16="http://schemas.microsoft.com/office/drawing/2014/main" id="{A20FD016-DC58-C63E-FF2B-84BC01BBECB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8" name="Freeform 50">
              <a:extLst>
                <a:ext uri="{FF2B5EF4-FFF2-40B4-BE49-F238E27FC236}">
                  <a16:creationId xmlns:a16="http://schemas.microsoft.com/office/drawing/2014/main" id="{89B64C42-F1D6-7F13-07A4-C478F4520A41}"/>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9" name="Freeform 51">
              <a:extLst>
                <a:ext uri="{FF2B5EF4-FFF2-40B4-BE49-F238E27FC236}">
                  <a16:creationId xmlns:a16="http://schemas.microsoft.com/office/drawing/2014/main" id="{96E4EB4A-4F3B-CA6C-E8E5-8C9913E8811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0" name="Freeform 52">
              <a:extLst>
                <a:ext uri="{FF2B5EF4-FFF2-40B4-BE49-F238E27FC236}">
                  <a16:creationId xmlns:a16="http://schemas.microsoft.com/office/drawing/2014/main" id="{B7E8C007-A449-D92C-8F7F-B0F8726E2E6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1" name="Freeform 53">
              <a:extLst>
                <a:ext uri="{FF2B5EF4-FFF2-40B4-BE49-F238E27FC236}">
                  <a16:creationId xmlns:a16="http://schemas.microsoft.com/office/drawing/2014/main" id="{0251A8BA-1AE9-7AD8-2380-16B9F3DACB2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2" name="Freeform 54">
              <a:extLst>
                <a:ext uri="{FF2B5EF4-FFF2-40B4-BE49-F238E27FC236}">
                  <a16:creationId xmlns:a16="http://schemas.microsoft.com/office/drawing/2014/main" id="{7E0ED18D-1AE3-359C-E3E2-B5DB482DDB3E}"/>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3" name="Freeform 55">
              <a:extLst>
                <a:ext uri="{FF2B5EF4-FFF2-40B4-BE49-F238E27FC236}">
                  <a16:creationId xmlns:a16="http://schemas.microsoft.com/office/drawing/2014/main" id="{6F857101-851B-6F3E-8B9B-1BE3A4F7906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4" name="Freeform 56">
              <a:extLst>
                <a:ext uri="{FF2B5EF4-FFF2-40B4-BE49-F238E27FC236}">
                  <a16:creationId xmlns:a16="http://schemas.microsoft.com/office/drawing/2014/main" id="{8C2E5A43-B7E0-36D0-56EE-98E6A9D6D726}"/>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35" name="Group 57">
            <a:extLst>
              <a:ext uri="{FF2B5EF4-FFF2-40B4-BE49-F238E27FC236}">
                <a16:creationId xmlns:a16="http://schemas.microsoft.com/office/drawing/2014/main" id="{870F0E8B-D671-F551-096E-5634D167D63F}"/>
              </a:ext>
            </a:extLst>
          </p:cNvPr>
          <p:cNvGrpSpPr>
            <a:grpSpLocks/>
          </p:cNvGrpSpPr>
          <p:nvPr/>
        </p:nvGrpSpPr>
        <p:grpSpPr bwMode="auto">
          <a:xfrm flipH="1">
            <a:off x="457200" y="4567238"/>
            <a:ext cx="1447800" cy="1295400"/>
            <a:chOff x="1584" y="816"/>
            <a:chExt cx="912" cy="816"/>
          </a:xfrm>
          <a:effectLst>
            <a:glow rad="101600">
              <a:schemeClr val="accent3">
                <a:satMod val="175000"/>
                <a:alpha val="40000"/>
              </a:schemeClr>
            </a:glow>
          </a:effectLst>
        </p:grpSpPr>
        <p:sp>
          <p:nvSpPr>
            <p:cNvPr id="36" name="Freeform 58">
              <a:extLst>
                <a:ext uri="{FF2B5EF4-FFF2-40B4-BE49-F238E27FC236}">
                  <a16:creationId xmlns:a16="http://schemas.microsoft.com/office/drawing/2014/main" id="{AEE6438E-6413-4BCF-C9B2-B9FEB133F4D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7" name="Freeform 59">
              <a:extLst>
                <a:ext uri="{FF2B5EF4-FFF2-40B4-BE49-F238E27FC236}">
                  <a16:creationId xmlns:a16="http://schemas.microsoft.com/office/drawing/2014/main" id="{8C678E66-0BF7-8D98-F618-F30B26B4A68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8" name="Freeform 60">
              <a:extLst>
                <a:ext uri="{FF2B5EF4-FFF2-40B4-BE49-F238E27FC236}">
                  <a16:creationId xmlns:a16="http://schemas.microsoft.com/office/drawing/2014/main" id="{BECD793D-62F5-41BB-3CAD-6BE4B0B4FFB9}"/>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9" name="Freeform 61">
              <a:extLst>
                <a:ext uri="{FF2B5EF4-FFF2-40B4-BE49-F238E27FC236}">
                  <a16:creationId xmlns:a16="http://schemas.microsoft.com/office/drawing/2014/main" id="{FC0F1D6D-E582-38ED-5B74-2B100ACC271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0" name="Freeform 62">
              <a:extLst>
                <a:ext uri="{FF2B5EF4-FFF2-40B4-BE49-F238E27FC236}">
                  <a16:creationId xmlns:a16="http://schemas.microsoft.com/office/drawing/2014/main" id="{B7BCF4A9-90C6-BFD9-5E2C-D564F09B6B3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1" name="Freeform 63">
              <a:extLst>
                <a:ext uri="{FF2B5EF4-FFF2-40B4-BE49-F238E27FC236}">
                  <a16:creationId xmlns:a16="http://schemas.microsoft.com/office/drawing/2014/main" id="{04343EC3-398D-8CA4-C075-B6A70759967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2" name="Freeform 64">
              <a:extLst>
                <a:ext uri="{FF2B5EF4-FFF2-40B4-BE49-F238E27FC236}">
                  <a16:creationId xmlns:a16="http://schemas.microsoft.com/office/drawing/2014/main" id="{8E4B3E5F-C778-9D0E-C184-CF8C82D2E92D}"/>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3" name="Freeform 65">
              <a:extLst>
                <a:ext uri="{FF2B5EF4-FFF2-40B4-BE49-F238E27FC236}">
                  <a16:creationId xmlns:a16="http://schemas.microsoft.com/office/drawing/2014/main" id="{208BDE56-1101-CF63-87B0-BB4143A94001}"/>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4" name="Freeform 66">
              <a:extLst>
                <a:ext uri="{FF2B5EF4-FFF2-40B4-BE49-F238E27FC236}">
                  <a16:creationId xmlns:a16="http://schemas.microsoft.com/office/drawing/2014/main" id="{9115D283-CCF4-CEF2-D2E0-DC516E1A4674}"/>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77778E-6 3.2948E-6 C 0.06302 0.00439 0.12604 0.00878 0.17604 0.01688 C 0.22604 0.02497 0.26302 0.03676 0.3 0.04855 " pathEditMode="relative" ptsTypes="aaA">
                                      <p:cBhvr>
                                        <p:cTn id="6" dur="2000" fill="hold"/>
                                        <p:tgtEl>
                                          <p:spTgt spid="9"/>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36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30798 0.05572 C 0.32986 0.05549 0.35191 0.05526 0.37447 0.05942 C 0.39704 0.06359 0.41996 0.07214 0.44288 0.08116 " pathEditMode="relative" rAng="0" ptsTypes="aaA">
                                      <p:cBhvr>
                                        <p:cTn id="14" dur="2000" fill="hold"/>
                                        <p:tgtEl>
                                          <p:spTgt spid="9"/>
                                        </p:tgtEl>
                                        <p:attrNameLst>
                                          <p:attrName>ppt_x</p:attrName>
                                          <p:attrName>ppt_y</p:attrName>
                                        </p:attrNameLst>
                                      </p:cBhvr>
                                      <p:rCtr x="67" y="12"/>
                                    </p:animMotion>
                                  </p:childTnLst>
                                </p:cTn>
                              </p:par>
                              <p:par>
                                <p:cTn id="15" presetID="63" presetClass="path" presetSubtype="0" accel="50000" decel="50000" fill="hold" nodeType="withEffect">
                                  <p:stCondLst>
                                    <p:cond delay="0"/>
                                  </p:stCondLst>
                                  <p:childTnLst>
                                    <p:animMotion origin="layout" path="M -0.02205 0.00624 L 0.05695 0.00624 " pathEditMode="relative" rAng="0" ptsTypes="AA">
                                      <p:cBhvr>
                                        <p:cTn id="16" dur="2000" fill="hold"/>
                                        <p:tgtEl>
                                          <p:spTgt spid="10"/>
                                        </p:tgtEl>
                                        <p:attrNameLst>
                                          <p:attrName>ppt_x</p:attrName>
                                          <p:attrName>ppt_y</p:attrName>
                                        </p:attrNameLst>
                                      </p:cBhvr>
                                      <p:rCtr x="39" y="0"/>
                                    </p:animMotion>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9367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44288 0.08116 C 0.3375 0.11607 0.23229 0.15098 0.16128 0.16648 C 0.09027 0.1822 0.05295 0.17757 0.01579 0.17341 " pathEditMode="relative" rAng="0" ptsTypes="aaA">
                                      <p:cBhvr>
                                        <p:cTn id="24" dur="2000" fill="hold"/>
                                        <p:tgtEl>
                                          <p:spTgt spid="9"/>
                                        </p:tgtEl>
                                        <p:attrNameLst>
                                          <p:attrName>ppt_x</p:attrName>
                                          <p:attrName>ppt_y</p:attrName>
                                        </p:attrNameLst>
                                      </p:cBhvr>
                                      <p:rCtr x="-214" y="50"/>
                                    </p:animMotion>
                                  </p:childTnLst>
                                </p:cTn>
                              </p:par>
                              <p:par>
                                <p:cTn id="25" presetID="35" presetClass="path" presetSubtype="0" accel="50000" decel="50000" fill="hold" nodeType="withEffect">
                                  <p:stCondLst>
                                    <p:cond delay="0"/>
                                  </p:stCondLst>
                                  <p:childTnLst>
                                    <p:animMotion origin="layout" path="M 0.05694 0.00625 L -0.00382 0.00625 " pathEditMode="relative" rAng="0" ptsTypes="AA">
                                      <p:cBhvr>
                                        <p:cTn id="26" dur="2000" fill="hold"/>
                                        <p:tgtEl>
                                          <p:spTgt spid="10"/>
                                        </p:tgtEl>
                                        <p:attrNameLst>
                                          <p:attrName>ppt_x</p:attrName>
                                          <p:attrName>ppt_y</p:attrName>
                                        </p:attrNameLst>
                                      </p:cBhvr>
                                      <p:rCtr x="-30" y="0"/>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936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71" grpId="0" animBg="1"/>
      <p:bldP spid="793669" grpId="0" animBg="1"/>
      <p:bldP spid="793670"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2"/>
          <p:cNvSpPr>
            <a:spLocks noGrp="1" noChangeArrowheads="1"/>
          </p:cNvSpPr>
          <p:nvPr>
            <p:ph type="title"/>
          </p:nvPr>
        </p:nvSpPr>
        <p:spPr/>
        <p:txBody>
          <a:bodyPr/>
          <a:lstStyle/>
          <a:p>
            <a:r>
              <a:rPr lang="en-US" dirty="0"/>
              <a:t>Elimination-Backoff Stack</a:t>
            </a:r>
          </a:p>
        </p:txBody>
      </p:sp>
      <p:sp>
        <p:nvSpPr>
          <p:cNvPr id="149506" name="Footer Placeholder 1"/>
          <p:cNvSpPr>
            <a:spLocks noGrp="1"/>
          </p:cNvSpPr>
          <p:nvPr>
            <p:ph type="ftr" sz="quarter" idx="10"/>
          </p:nvPr>
        </p:nvSpPr>
        <p:spPr>
          <a:noFill/>
        </p:spPr>
        <p:txBody>
          <a:bodyPr/>
          <a:lstStyle/>
          <a:p>
            <a:r>
              <a:rPr lang="en-US" dirty="0"/>
              <a:t>Art of Multiprocessor Programming</a:t>
            </a:r>
          </a:p>
        </p:txBody>
      </p:sp>
      <p:sp>
        <p:nvSpPr>
          <p:cNvPr id="149507" name="Slide Number Placeholder 2"/>
          <p:cNvSpPr>
            <a:spLocks noGrp="1"/>
          </p:cNvSpPr>
          <p:nvPr>
            <p:ph type="sldNum" sz="quarter" idx="11"/>
          </p:nvPr>
        </p:nvSpPr>
        <p:spPr>
          <a:noFill/>
        </p:spPr>
        <p:txBody>
          <a:bodyPr/>
          <a:lstStyle/>
          <a:p>
            <a:fld id="{512D3997-AA6F-45DA-83C0-653710034BA3}" type="slidenum">
              <a:rPr lang="x-none" smtClean="0">
                <a:solidFill>
                  <a:srgbClr val="FFFF00"/>
                </a:solidFill>
                <a:cs typeface="Arial" pitchFamily="34" charset="0"/>
              </a:rPr>
              <a:pPr/>
              <a:t>110</a:t>
            </a:fld>
            <a:endParaRPr lang="en-US" dirty="0">
              <a:solidFill>
                <a:srgbClr val="FFFF00"/>
              </a:solidFill>
              <a:cs typeface="Arial" pitchFamily="34" charset="0"/>
            </a:endParaRPr>
          </a:p>
        </p:txBody>
      </p:sp>
      <p:sp>
        <p:nvSpPr>
          <p:cNvPr id="14950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A67A02C-7A37-4FD3-B806-7CAF9FE2C113}" type="slidenum">
              <a:rPr lang="x-none" sz="1400">
                <a:solidFill>
                  <a:srgbClr val="FFFF00"/>
                </a:solidFill>
                <a:latin typeface="Arial" pitchFamily="34" charset="0"/>
                <a:cs typeface="Arial" pitchFamily="34" charset="0"/>
              </a:rPr>
              <a:pPr/>
              <a:t>110</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11997D9A-8046-75A3-DDE8-BF3610D28A35}"/>
              </a:ext>
            </a:extLst>
          </p:cNvPr>
          <p:cNvSpPr txBox="1"/>
          <p:nvPr/>
        </p:nvSpPr>
        <p:spPr bwMode="auto">
          <a:xfrm>
            <a:off x="1315078" y="1828800"/>
            <a:ext cx="567334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Lock-free stack + elimination array</a:t>
            </a:r>
          </a:p>
        </p:txBody>
      </p:sp>
      <p:sp>
        <p:nvSpPr>
          <p:cNvPr id="3" name="TextBox 2">
            <a:extLst>
              <a:ext uri="{FF2B5EF4-FFF2-40B4-BE49-F238E27FC236}">
                <a16:creationId xmlns:a16="http://schemas.microsoft.com/office/drawing/2014/main" id="{50720D7A-C16D-92F3-6FD4-4573BAA22517}"/>
              </a:ext>
            </a:extLst>
          </p:cNvPr>
          <p:cNvSpPr txBox="1"/>
          <p:nvPr/>
        </p:nvSpPr>
        <p:spPr bwMode="auto">
          <a:xfrm>
            <a:off x="1315078" y="3830652"/>
            <a:ext cx="538320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If </a:t>
            </a:r>
            <a:r>
              <a:rPr lang="en-US" sz="2800" i="1" dirty="0">
                <a:solidFill>
                  <a:schemeClr val="bg1"/>
                </a:solidFill>
              </a:rPr>
              <a:t>uncontended</a:t>
            </a:r>
            <a:r>
              <a:rPr lang="en-US" sz="2800" dirty="0">
                <a:solidFill>
                  <a:srgbClr val="FFFF00"/>
                </a:solidFill>
              </a:rPr>
              <a:t>, apply operation </a:t>
            </a:r>
          </a:p>
        </p:txBody>
      </p:sp>
      <p:sp>
        <p:nvSpPr>
          <p:cNvPr id="4" name="TextBox 3">
            <a:extLst>
              <a:ext uri="{FF2B5EF4-FFF2-40B4-BE49-F238E27FC236}">
                <a16:creationId xmlns:a16="http://schemas.microsoft.com/office/drawing/2014/main" id="{F7D47C58-623E-B3C7-75EA-10081AB32CFE}"/>
              </a:ext>
            </a:extLst>
          </p:cNvPr>
          <p:cNvSpPr txBox="1"/>
          <p:nvPr/>
        </p:nvSpPr>
        <p:spPr bwMode="auto">
          <a:xfrm>
            <a:off x="1315078" y="2829726"/>
            <a:ext cx="407836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Access Lock-free stack, </a:t>
            </a:r>
          </a:p>
        </p:txBody>
      </p:sp>
      <p:sp>
        <p:nvSpPr>
          <p:cNvPr id="5" name="TextBox 4">
            <a:extLst>
              <a:ext uri="{FF2B5EF4-FFF2-40B4-BE49-F238E27FC236}">
                <a16:creationId xmlns:a16="http://schemas.microsoft.com/office/drawing/2014/main" id="{382BBB6C-DCE3-4A07-CD89-8783E110571E}"/>
              </a:ext>
            </a:extLst>
          </p:cNvPr>
          <p:cNvSpPr txBox="1"/>
          <p:nvPr/>
        </p:nvSpPr>
        <p:spPr bwMode="auto">
          <a:xfrm>
            <a:off x="1315078" y="4831579"/>
            <a:ext cx="6800222"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if </a:t>
            </a:r>
            <a:r>
              <a:rPr lang="en-US" sz="2800" i="1" dirty="0">
                <a:solidFill>
                  <a:schemeClr val="bg1"/>
                </a:solidFill>
              </a:rPr>
              <a:t>contended</a:t>
            </a:r>
            <a:r>
              <a:rPr lang="en-US" sz="2800" dirty="0">
                <a:solidFill>
                  <a:srgbClr val="FFFF00"/>
                </a:solidFill>
              </a:rPr>
              <a:t>, back off to elimination array and attempt to eliminate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Footer Placeholder 1"/>
          <p:cNvSpPr>
            <a:spLocks noGrp="1"/>
          </p:cNvSpPr>
          <p:nvPr>
            <p:ph type="ftr" sz="quarter" idx="10"/>
          </p:nvPr>
        </p:nvSpPr>
        <p:spPr>
          <a:noFill/>
        </p:spPr>
        <p:txBody>
          <a:bodyPr/>
          <a:lstStyle/>
          <a:p>
            <a:r>
              <a:rPr lang="en-US" dirty="0"/>
              <a:t>Art of Multiprocessor Programming</a:t>
            </a:r>
          </a:p>
        </p:txBody>
      </p:sp>
      <p:sp>
        <p:nvSpPr>
          <p:cNvPr id="150531" name="Slide Number Placeholder 2"/>
          <p:cNvSpPr>
            <a:spLocks noGrp="1"/>
          </p:cNvSpPr>
          <p:nvPr>
            <p:ph type="sldNum" sz="quarter" idx="11"/>
          </p:nvPr>
        </p:nvSpPr>
        <p:spPr>
          <a:noFill/>
        </p:spPr>
        <p:txBody>
          <a:bodyPr/>
          <a:lstStyle/>
          <a:p>
            <a:fld id="{F8A7221E-51F7-48A9-9383-BDF7DA594AC5}" type="slidenum">
              <a:rPr lang="x-none" smtClean="0"/>
              <a:pPr/>
              <a:t>111</a:t>
            </a:fld>
            <a:endParaRPr lang="en-US" dirty="0"/>
          </a:p>
        </p:txBody>
      </p:sp>
      <p:sp>
        <p:nvSpPr>
          <p:cNvPr id="15053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8E3EE98-3D95-4BA9-8902-D31180619C31}" type="slidenum">
              <a:rPr lang="x-none" sz="1400">
                <a:solidFill>
                  <a:schemeClr val="tx1"/>
                </a:solidFill>
                <a:latin typeface="Arial" pitchFamily="34" charset="0"/>
                <a:cs typeface="Arial" pitchFamily="34" charset="0"/>
              </a:rPr>
              <a:pPr/>
              <a:t>111</a:t>
            </a:fld>
            <a:endParaRPr lang="en-US" sz="1400" dirty="0">
              <a:solidFill>
                <a:schemeClr val="tx1"/>
              </a:solidFill>
              <a:latin typeface="Arial" pitchFamily="34" charset="0"/>
              <a:cs typeface="Arial" pitchFamily="34" charset="0"/>
            </a:endParaRPr>
          </a:p>
        </p:txBody>
      </p:sp>
      <p:grpSp>
        <p:nvGrpSpPr>
          <p:cNvPr id="2" name="Group 77"/>
          <p:cNvGrpSpPr>
            <a:grpSpLocks/>
          </p:cNvGrpSpPr>
          <p:nvPr/>
        </p:nvGrpSpPr>
        <p:grpSpPr bwMode="auto">
          <a:xfrm>
            <a:off x="3033713" y="1909763"/>
            <a:ext cx="552450" cy="1947862"/>
            <a:chOff x="2394" y="1746"/>
            <a:chExt cx="348" cy="1227"/>
          </a:xfrm>
          <a:effectLst>
            <a:outerShdw blurRad="50800" dist="38100" dir="2700000" algn="tl" rotWithShape="0">
              <a:prstClr val="black">
                <a:alpha val="40000"/>
              </a:prstClr>
            </a:outerShdw>
          </a:effectLst>
        </p:grpSpPr>
        <p:sp>
          <p:nvSpPr>
            <p:cNvPr id="150591" name="Rectangle 78"/>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latin typeface="Arial" pitchFamily="34" charset="0"/>
                <a:cs typeface="Arial" pitchFamily="34" charset="0"/>
              </a:endParaRPr>
            </a:p>
          </p:txBody>
        </p:sp>
        <p:sp>
          <p:nvSpPr>
            <p:cNvPr id="150592" name="Line 79"/>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50593" name="Line 80"/>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50594" name="Line 81"/>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grpSp>
      <p:grpSp>
        <p:nvGrpSpPr>
          <p:cNvPr id="3" name="Group 82"/>
          <p:cNvGrpSpPr>
            <a:grpSpLocks/>
          </p:cNvGrpSpPr>
          <p:nvPr/>
        </p:nvGrpSpPr>
        <p:grpSpPr bwMode="auto">
          <a:xfrm>
            <a:off x="3038475" y="3857625"/>
            <a:ext cx="552450" cy="1947863"/>
            <a:chOff x="2394" y="1746"/>
            <a:chExt cx="348" cy="1227"/>
          </a:xfrm>
          <a:effectLst>
            <a:outerShdw blurRad="50800" dist="38100" dir="2700000" algn="tl" rotWithShape="0">
              <a:prstClr val="black">
                <a:alpha val="40000"/>
              </a:prstClr>
            </a:outerShdw>
          </a:effectLst>
        </p:grpSpPr>
        <p:sp>
          <p:nvSpPr>
            <p:cNvPr id="150587" name="Rectangle 83"/>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latin typeface="Arial" pitchFamily="34" charset="0"/>
                <a:cs typeface="Arial" pitchFamily="34" charset="0"/>
              </a:endParaRPr>
            </a:p>
          </p:txBody>
        </p:sp>
        <p:sp>
          <p:nvSpPr>
            <p:cNvPr id="150588" name="Line 84"/>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50589" name="Line 85"/>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50590" name="Line 86"/>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grpSp>
      <p:sp>
        <p:nvSpPr>
          <p:cNvPr id="150535" name="Rectangle 3"/>
          <p:cNvSpPr>
            <a:spLocks noGrp="1" noChangeArrowheads="1"/>
          </p:cNvSpPr>
          <p:nvPr>
            <p:ph type="title" idx="4294967295"/>
          </p:nvPr>
        </p:nvSpPr>
        <p:spPr>
          <a:xfrm>
            <a:off x="742950" y="463550"/>
            <a:ext cx="7772400" cy="1143000"/>
          </a:xfrm>
        </p:spPr>
        <p:txBody>
          <a:bodyPr/>
          <a:lstStyle/>
          <a:p>
            <a:r>
              <a:rPr lang="en-US" dirty="0"/>
              <a:t>Elimination-Backoff Stack</a:t>
            </a:r>
          </a:p>
        </p:txBody>
      </p:sp>
      <p:sp>
        <p:nvSpPr>
          <p:cNvPr id="150536" name="Text Box 4"/>
          <p:cNvSpPr txBox="1">
            <a:spLocks noChangeArrowheads="1"/>
          </p:cNvSpPr>
          <p:nvPr/>
        </p:nvSpPr>
        <p:spPr bwMode="auto">
          <a:xfrm>
            <a:off x="146474" y="3036888"/>
            <a:ext cx="1564851"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push( )</a:t>
            </a:r>
          </a:p>
        </p:txBody>
      </p:sp>
      <p:sp>
        <p:nvSpPr>
          <p:cNvPr id="150537" name="Text Box 5"/>
          <p:cNvSpPr txBox="1">
            <a:spLocks noChangeArrowheads="1"/>
          </p:cNvSpPr>
          <p:nvPr/>
        </p:nvSpPr>
        <p:spPr bwMode="auto">
          <a:xfrm>
            <a:off x="497950" y="3962400"/>
            <a:ext cx="1170513" cy="523220"/>
          </a:xfrm>
          <a:prstGeom prst="rect">
            <a:avLst/>
          </a:prstGeom>
          <a:noFill/>
          <a:ln w="38100" algn="ctr">
            <a:noFill/>
            <a:miter lim="800000"/>
            <a:headEnd/>
            <a:tailEnd/>
          </a:ln>
        </p:spPr>
        <p:txBody>
          <a:bodyPr wrap="none">
            <a:spAutoFit/>
          </a:bodyPr>
          <a:lstStyle/>
          <a:p>
            <a:r>
              <a:rPr lang="en-US" sz="2800" dirty="0">
                <a:solidFill>
                  <a:srgbClr val="FFFF00"/>
                </a:solidFill>
                <a:latin typeface="Consolas" panose="020B0609020204030204" pitchFamily="49" charset="0"/>
                <a:cs typeface="Arial" pitchFamily="34" charset="0"/>
              </a:rPr>
              <a:t>pop()</a:t>
            </a:r>
          </a:p>
        </p:txBody>
      </p:sp>
      <p:sp>
        <p:nvSpPr>
          <p:cNvPr id="150540" name="Freeform 32"/>
          <p:cNvSpPr>
            <a:spLocks/>
          </p:cNvSpPr>
          <p:nvPr/>
        </p:nvSpPr>
        <p:spPr bwMode="auto">
          <a:xfrm>
            <a:off x="1790700" y="3367088"/>
            <a:ext cx="2690813" cy="420687"/>
          </a:xfrm>
          <a:custGeom>
            <a:avLst/>
            <a:gdLst>
              <a:gd name="T0" fmla="*/ 0 w 1244"/>
              <a:gd name="T1" fmla="*/ 0 h 329"/>
              <a:gd name="T2" fmla="*/ 2147483647 w 1244"/>
              <a:gd name="T3" fmla="*/ 2147483647 h 329"/>
              <a:gd name="T4" fmla="*/ 2147483647 w 1244"/>
              <a:gd name="T5" fmla="*/ 2147483647 h 329"/>
              <a:gd name="T6" fmla="*/ 0 60000 65536"/>
              <a:gd name="T7" fmla="*/ 0 60000 65536"/>
              <a:gd name="T8" fmla="*/ 0 60000 65536"/>
              <a:gd name="T9" fmla="*/ 0 w 1244"/>
              <a:gd name="T10" fmla="*/ 0 h 329"/>
              <a:gd name="T11" fmla="*/ 1244 w 1244"/>
              <a:gd name="T12" fmla="*/ 329 h 329"/>
            </a:gdLst>
            <a:ahLst/>
            <a:cxnLst>
              <a:cxn ang="T6">
                <a:pos x="T0" y="T1"/>
              </a:cxn>
              <a:cxn ang="T7">
                <a:pos x="T2" y="T3"/>
              </a:cxn>
              <a:cxn ang="T8">
                <a:pos x="T4" y="T5"/>
              </a:cxn>
            </a:cxnLst>
            <a:rect l="T9" t="T10" r="T11" b="T12"/>
            <a:pathLst>
              <a:path w="1244" h="329">
                <a:moveTo>
                  <a:pt x="0" y="0"/>
                </a:moveTo>
                <a:cubicBezTo>
                  <a:pt x="248" y="50"/>
                  <a:pt x="497" y="100"/>
                  <a:pt x="704" y="155"/>
                </a:cubicBezTo>
                <a:cubicBezTo>
                  <a:pt x="911" y="210"/>
                  <a:pt x="1077" y="269"/>
                  <a:pt x="1244" y="329"/>
                </a:cubicBezTo>
              </a:path>
            </a:pathLst>
          </a:custGeom>
          <a:noFill/>
          <a:ln w="76200">
            <a:solidFill>
              <a:srgbClr val="FF7C80"/>
            </a:solidFill>
            <a:round/>
            <a:headEnd/>
            <a:tailEnd type="triangle" w="med" len="med"/>
          </a:ln>
        </p:spPr>
        <p:txBody>
          <a:bodyPr/>
          <a:lstStyle/>
          <a:p>
            <a:endParaRPr lang="en-US" dirty="0">
              <a:latin typeface="Arial" pitchFamily="34" charset="0"/>
              <a:cs typeface="Arial" pitchFamily="34" charset="0"/>
            </a:endParaRPr>
          </a:p>
        </p:txBody>
      </p:sp>
      <p:grpSp>
        <p:nvGrpSpPr>
          <p:cNvPr id="150541" name="Group 36"/>
          <p:cNvGrpSpPr>
            <a:grpSpLocks/>
          </p:cNvGrpSpPr>
          <p:nvPr/>
        </p:nvGrpSpPr>
        <p:grpSpPr bwMode="auto">
          <a:xfrm>
            <a:off x="1129507" y="3182144"/>
            <a:ext cx="304800" cy="304800"/>
            <a:chOff x="3894" y="2760"/>
            <a:chExt cx="192" cy="192"/>
          </a:xfrm>
          <a:effectLst>
            <a:glow rad="101600">
              <a:schemeClr val="accent3">
                <a:satMod val="175000"/>
                <a:alpha val="40000"/>
              </a:schemeClr>
            </a:glow>
          </a:effectLst>
        </p:grpSpPr>
        <p:sp>
          <p:nvSpPr>
            <p:cNvPr id="150567" name="Oval 37"/>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0568" name="Oval 38"/>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50542" name="Group 72"/>
          <p:cNvGrpSpPr>
            <a:grpSpLocks/>
          </p:cNvGrpSpPr>
          <p:nvPr/>
        </p:nvGrpSpPr>
        <p:grpSpPr bwMode="auto">
          <a:xfrm>
            <a:off x="4651375" y="3613150"/>
            <a:ext cx="3759200" cy="630238"/>
            <a:chOff x="3115" y="2189"/>
            <a:chExt cx="1959" cy="236"/>
          </a:xfrm>
        </p:grpSpPr>
        <p:sp>
          <p:nvSpPr>
            <p:cNvPr id="801841" name="AutoShape 49"/>
            <p:cNvSpPr>
              <a:spLocks noChangeArrowheads="1"/>
            </p:cNvSpPr>
            <p:nvPr/>
          </p:nvSpPr>
          <p:spPr bwMode="auto">
            <a:xfrm>
              <a:off x="4765" y="2217"/>
              <a:ext cx="309" cy="17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50547" name="Line 50"/>
            <p:cNvSpPr>
              <a:spLocks noChangeShapeType="1"/>
            </p:cNvSpPr>
            <p:nvPr/>
          </p:nvSpPr>
          <p:spPr bwMode="auto">
            <a:xfrm>
              <a:off x="4920" y="2217"/>
              <a:ext cx="1" cy="17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150548" name="Line 51"/>
            <p:cNvSpPr>
              <a:spLocks noChangeShapeType="1"/>
            </p:cNvSpPr>
            <p:nvPr/>
          </p:nvSpPr>
          <p:spPr bwMode="auto">
            <a:xfrm>
              <a:off x="4920" y="2217"/>
              <a:ext cx="149" cy="166"/>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50549" name="Group 52"/>
            <p:cNvGrpSpPr>
              <a:grpSpLocks/>
            </p:cNvGrpSpPr>
            <p:nvPr/>
          </p:nvGrpSpPr>
          <p:grpSpPr bwMode="auto">
            <a:xfrm>
              <a:off x="4795" y="2266"/>
              <a:ext cx="96" cy="87"/>
              <a:chOff x="3894" y="2760"/>
              <a:chExt cx="192" cy="192"/>
            </a:xfrm>
          </p:grpSpPr>
          <p:sp>
            <p:nvSpPr>
              <p:cNvPr id="150565" name="Oval 53"/>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0566" name="Oval 54"/>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801847" name="AutoShape 55"/>
            <p:cNvSpPr>
              <a:spLocks noChangeArrowheads="1"/>
            </p:cNvSpPr>
            <p:nvPr/>
          </p:nvSpPr>
          <p:spPr bwMode="auto">
            <a:xfrm>
              <a:off x="3115" y="2189"/>
              <a:ext cx="384" cy="236"/>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50551" name="Text Box 56"/>
            <p:cNvSpPr txBox="1">
              <a:spLocks noChangeArrowheads="1"/>
            </p:cNvSpPr>
            <p:nvPr/>
          </p:nvSpPr>
          <p:spPr bwMode="auto">
            <a:xfrm>
              <a:off x="3116" y="2246"/>
              <a:ext cx="369" cy="138"/>
            </a:xfrm>
            <a:prstGeom prst="rect">
              <a:avLst/>
            </a:prstGeom>
            <a:noFill/>
            <a:ln w="38100" algn="ctr">
              <a:solidFill>
                <a:schemeClr val="bg1"/>
              </a:solidFill>
              <a:miter lim="800000"/>
              <a:headEnd/>
              <a:tailEnd/>
            </a:ln>
          </p:spPr>
          <p:txBody>
            <a:bodyPr>
              <a:spAutoFit/>
            </a:bodyPr>
            <a:lstStyle/>
            <a:p>
              <a:pPr algn="ctr"/>
              <a:r>
                <a:rPr lang="en-US" sz="1800" b="1" dirty="0">
                  <a:solidFill>
                    <a:schemeClr val="tx1"/>
                  </a:solidFill>
                  <a:latin typeface="Arial" pitchFamily="34" charset="0"/>
                  <a:cs typeface="Arial" pitchFamily="34" charset="0"/>
                </a:rPr>
                <a:t>Top</a:t>
              </a:r>
            </a:p>
          </p:txBody>
        </p:sp>
        <p:sp>
          <p:nvSpPr>
            <p:cNvPr id="801849" name="AutoShape 57"/>
            <p:cNvSpPr>
              <a:spLocks noChangeArrowheads="1"/>
            </p:cNvSpPr>
            <p:nvPr/>
          </p:nvSpPr>
          <p:spPr bwMode="auto">
            <a:xfrm>
              <a:off x="4281" y="2217"/>
              <a:ext cx="309" cy="17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50553" name="Line 58"/>
            <p:cNvSpPr>
              <a:spLocks noChangeShapeType="1"/>
            </p:cNvSpPr>
            <p:nvPr/>
          </p:nvSpPr>
          <p:spPr bwMode="auto">
            <a:xfrm>
              <a:off x="4435" y="2217"/>
              <a:ext cx="1" cy="17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50554" name="Group 59"/>
            <p:cNvGrpSpPr>
              <a:grpSpLocks/>
            </p:cNvGrpSpPr>
            <p:nvPr/>
          </p:nvGrpSpPr>
          <p:grpSpPr bwMode="auto">
            <a:xfrm>
              <a:off x="4310" y="2267"/>
              <a:ext cx="97" cy="87"/>
              <a:chOff x="3894" y="2760"/>
              <a:chExt cx="192" cy="192"/>
            </a:xfrm>
          </p:grpSpPr>
          <p:sp>
            <p:nvSpPr>
              <p:cNvPr id="150563" name="Oval 60"/>
              <p:cNvSpPr>
                <a:spLocks noChangeArrowheads="1"/>
              </p:cNvSpPr>
              <p:nvPr/>
            </p:nvSpPr>
            <p:spPr bwMode="auto">
              <a:xfrm>
                <a:off x="3894" y="2760"/>
                <a:ext cx="192" cy="192"/>
              </a:xfrm>
              <a:prstGeom prst="ellipse">
                <a:avLst/>
              </a:prstGeom>
              <a:solidFill>
                <a:schemeClr val="bg1"/>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0564" name="Oval 61"/>
              <p:cNvSpPr>
                <a:spLocks noChangeArrowheads="1"/>
              </p:cNvSpPr>
              <p:nvPr/>
            </p:nvSpPr>
            <p:spPr bwMode="auto">
              <a:xfrm>
                <a:off x="3989" y="2800"/>
                <a:ext cx="67" cy="58"/>
              </a:xfrm>
              <a:prstGeom prst="ellipse">
                <a:avLst/>
              </a:prstGeom>
              <a:solidFill>
                <a:schemeClr val="bg1"/>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50555" name="Line 62"/>
            <p:cNvSpPr>
              <a:spLocks noChangeShapeType="1"/>
            </p:cNvSpPr>
            <p:nvPr/>
          </p:nvSpPr>
          <p:spPr bwMode="auto">
            <a:xfrm>
              <a:off x="3429" y="2298"/>
              <a:ext cx="353" cy="1"/>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150556" name="Line 63"/>
            <p:cNvSpPr>
              <a:spLocks noChangeShapeType="1"/>
            </p:cNvSpPr>
            <p:nvPr/>
          </p:nvSpPr>
          <p:spPr bwMode="auto">
            <a:xfrm>
              <a:off x="4513" y="2305"/>
              <a:ext cx="251" cy="1"/>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801856" name="AutoShape 64"/>
            <p:cNvSpPr>
              <a:spLocks noChangeArrowheads="1"/>
            </p:cNvSpPr>
            <p:nvPr/>
          </p:nvSpPr>
          <p:spPr bwMode="auto">
            <a:xfrm>
              <a:off x="3782" y="2217"/>
              <a:ext cx="309" cy="17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150558" name="Line 65"/>
            <p:cNvSpPr>
              <a:spLocks noChangeShapeType="1"/>
            </p:cNvSpPr>
            <p:nvPr/>
          </p:nvSpPr>
          <p:spPr bwMode="auto">
            <a:xfrm>
              <a:off x="3936" y="2217"/>
              <a:ext cx="1" cy="17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150559" name="Group 66"/>
            <p:cNvGrpSpPr>
              <a:grpSpLocks/>
            </p:cNvGrpSpPr>
            <p:nvPr/>
          </p:nvGrpSpPr>
          <p:grpSpPr bwMode="auto">
            <a:xfrm>
              <a:off x="3811" y="2267"/>
              <a:ext cx="97" cy="87"/>
              <a:chOff x="3894" y="2760"/>
              <a:chExt cx="192" cy="192"/>
            </a:xfrm>
          </p:grpSpPr>
          <p:sp>
            <p:nvSpPr>
              <p:cNvPr id="150561" name="Oval 67"/>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0562" name="Oval 68"/>
              <p:cNvSpPr>
                <a:spLocks noChangeArrowheads="1"/>
              </p:cNvSpPr>
              <p:nvPr/>
            </p:nvSpPr>
            <p:spPr bwMode="auto">
              <a:xfrm>
                <a:off x="3989" y="2800"/>
                <a:ext cx="67" cy="58"/>
              </a:xfrm>
              <a:prstGeom prst="ellipse">
                <a:avLst/>
              </a:prstGeom>
              <a:solidFill>
                <a:schemeClr va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150560" name="Line 69"/>
            <p:cNvSpPr>
              <a:spLocks noChangeShapeType="1"/>
            </p:cNvSpPr>
            <p:nvPr/>
          </p:nvSpPr>
          <p:spPr bwMode="auto">
            <a:xfrm>
              <a:off x="4019" y="2307"/>
              <a:ext cx="251" cy="1"/>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sp>
        <p:nvSpPr>
          <p:cNvPr id="801865" name="AutoShape 73"/>
          <p:cNvSpPr>
            <a:spLocks noChangeArrowheads="1"/>
          </p:cNvSpPr>
          <p:nvPr/>
        </p:nvSpPr>
        <p:spPr bwMode="auto">
          <a:xfrm>
            <a:off x="4481513" y="3413125"/>
            <a:ext cx="1277937" cy="985838"/>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sp>
        <p:nvSpPr>
          <p:cNvPr id="801867" name="Freeform 75"/>
          <p:cNvSpPr>
            <a:spLocks/>
          </p:cNvSpPr>
          <p:nvPr/>
        </p:nvSpPr>
        <p:spPr bwMode="auto">
          <a:xfrm>
            <a:off x="2381250" y="2187575"/>
            <a:ext cx="2597150" cy="1989138"/>
          </a:xfrm>
          <a:custGeom>
            <a:avLst/>
            <a:gdLst>
              <a:gd name="T0" fmla="*/ 2147483647 w 1636"/>
              <a:gd name="T1" fmla="*/ 2147483647 h 1253"/>
              <a:gd name="T2" fmla="*/ 2147483647 w 1636"/>
              <a:gd name="T3" fmla="*/ 2147483647 h 1253"/>
              <a:gd name="T4" fmla="*/ 2147483647 w 1636"/>
              <a:gd name="T5" fmla="*/ 2147483647 h 1253"/>
              <a:gd name="T6" fmla="*/ 2147483647 w 1636"/>
              <a:gd name="T7" fmla="*/ 2147483647 h 1253"/>
              <a:gd name="T8" fmla="*/ 2147483647 w 1636"/>
              <a:gd name="T9" fmla="*/ 2147483647 h 1253"/>
              <a:gd name="T10" fmla="*/ 0 60000 65536"/>
              <a:gd name="T11" fmla="*/ 0 60000 65536"/>
              <a:gd name="T12" fmla="*/ 0 60000 65536"/>
              <a:gd name="T13" fmla="*/ 0 60000 65536"/>
              <a:gd name="T14" fmla="*/ 0 60000 65536"/>
              <a:gd name="T15" fmla="*/ 0 w 1636"/>
              <a:gd name="T16" fmla="*/ 0 h 1253"/>
              <a:gd name="T17" fmla="*/ 1636 w 1636"/>
              <a:gd name="T18" fmla="*/ 1253 h 1253"/>
            </a:gdLst>
            <a:ahLst/>
            <a:cxnLst>
              <a:cxn ang="T10">
                <a:pos x="T0" y="T1"/>
              </a:cxn>
              <a:cxn ang="T11">
                <a:pos x="T2" y="T3"/>
              </a:cxn>
              <a:cxn ang="T12">
                <a:pos x="T4" y="T5"/>
              </a:cxn>
              <a:cxn ang="T13">
                <a:pos x="T6" y="T7"/>
              </a:cxn>
              <a:cxn ang="T14">
                <a:pos x="T8" y="T9"/>
              </a:cxn>
            </a:cxnLst>
            <a:rect l="T15" t="T16" r="T17" b="T18"/>
            <a:pathLst>
              <a:path w="1636" h="1253">
                <a:moveTo>
                  <a:pt x="1636" y="960"/>
                </a:moveTo>
                <a:cubicBezTo>
                  <a:pt x="1603" y="668"/>
                  <a:pt x="1570" y="377"/>
                  <a:pt x="1334" y="238"/>
                </a:cubicBezTo>
                <a:cubicBezTo>
                  <a:pt x="1098" y="99"/>
                  <a:pt x="438" y="0"/>
                  <a:pt x="219" y="128"/>
                </a:cubicBezTo>
                <a:cubicBezTo>
                  <a:pt x="0" y="256"/>
                  <a:pt x="7" y="818"/>
                  <a:pt x="18" y="1006"/>
                </a:cubicBezTo>
                <a:cubicBezTo>
                  <a:pt x="29" y="1194"/>
                  <a:pt x="156" y="1223"/>
                  <a:pt x="283" y="1253"/>
                </a:cubicBezTo>
              </a:path>
            </a:pathLst>
          </a:custGeom>
          <a:noFill/>
          <a:ln w="76200">
            <a:solidFill>
              <a:srgbClr val="FF7C80"/>
            </a:solidFill>
            <a:round/>
            <a:headEnd/>
            <a:tailEnd type="triangle" w="med" len="med"/>
          </a:ln>
        </p:spPr>
        <p:txBody>
          <a:bodyPr/>
          <a:lstStyle/>
          <a:p>
            <a:endParaRPr lang="en-US" dirty="0">
              <a:latin typeface="Arial" pitchFamily="34" charset="0"/>
              <a:cs typeface="Arial" pitchFamily="34" charset="0"/>
            </a:endParaRPr>
          </a:p>
        </p:txBody>
      </p:sp>
      <p:sp>
        <p:nvSpPr>
          <p:cNvPr id="801868" name="Text Box 76"/>
          <p:cNvSpPr txBox="1">
            <a:spLocks noChangeArrowheads="1"/>
          </p:cNvSpPr>
          <p:nvPr/>
        </p:nvSpPr>
        <p:spPr bwMode="auto">
          <a:xfrm>
            <a:off x="5519845" y="2532063"/>
            <a:ext cx="3409843" cy="523220"/>
          </a:xfrm>
          <a:prstGeom prst="rect">
            <a:avLst/>
          </a:prstGeom>
          <a:noFill/>
          <a:ln w="38100" algn="ctr">
            <a:noFill/>
            <a:miter lim="800000"/>
            <a:headEnd/>
            <a:tailEnd/>
          </a:ln>
        </p:spPr>
        <p:txBody>
          <a:bodyPr wrap="none">
            <a:spAutoFit/>
          </a:bodyPr>
          <a:lstStyle/>
          <a:p>
            <a:r>
              <a:rPr lang="en-US" sz="2800" dirty="0">
                <a:solidFill>
                  <a:srgbClr val="FFFF00"/>
                </a:solidFill>
                <a:latin typeface="Arial" pitchFamily="34" charset="0"/>
                <a:cs typeface="Arial" pitchFamily="34" charset="0"/>
              </a:rPr>
              <a:t>If CAS fails, back off</a:t>
            </a:r>
          </a:p>
        </p:txBody>
      </p:sp>
      <p:grpSp>
        <p:nvGrpSpPr>
          <p:cNvPr id="24" name="Group 47">
            <a:extLst>
              <a:ext uri="{FF2B5EF4-FFF2-40B4-BE49-F238E27FC236}">
                <a16:creationId xmlns:a16="http://schemas.microsoft.com/office/drawing/2014/main" id="{7975F5B2-12C3-E27D-D1EF-93BEAA2893DD}"/>
              </a:ext>
            </a:extLst>
          </p:cNvPr>
          <p:cNvGrpSpPr>
            <a:grpSpLocks/>
          </p:cNvGrpSpPr>
          <p:nvPr/>
        </p:nvGrpSpPr>
        <p:grpSpPr bwMode="auto">
          <a:xfrm>
            <a:off x="419100" y="1524000"/>
            <a:ext cx="1447800" cy="1295400"/>
            <a:chOff x="1584" y="816"/>
            <a:chExt cx="912" cy="816"/>
          </a:xfrm>
          <a:effectLst>
            <a:glow rad="101600">
              <a:schemeClr val="accent3">
                <a:satMod val="175000"/>
                <a:alpha val="40000"/>
              </a:schemeClr>
            </a:glow>
          </a:effectLst>
        </p:grpSpPr>
        <p:sp>
          <p:nvSpPr>
            <p:cNvPr id="25" name="Freeform 48">
              <a:extLst>
                <a:ext uri="{FF2B5EF4-FFF2-40B4-BE49-F238E27FC236}">
                  <a16:creationId xmlns:a16="http://schemas.microsoft.com/office/drawing/2014/main" id="{D2842CCC-67EB-93E6-979E-CE6ABD924EA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6" name="Freeform 49">
              <a:extLst>
                <a:ext uri="{FF2B5EF4-FFF2-40B4-BE49-F238E27FC236}">
                  <a16:creationId xmlns:a16="http://schemas.microsoft.com/office/drawing/2014/main" id="{BD103C21-9F25-23E6-0465-1D5DA456E08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7" name="Freeform 50">
              <a:extLst>
                <a:ext uri="{FF2B5EF4-FFF2-40B4-BE49-F238E27FC236}">
                  <a16:creationId xmlns:a16="http://schemas.microsoft.com/office/drawing/2014/main" id="{F0C6E596-E697-6725-8F48-150968A4A411}"/>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8" name="Freeform 51">
              <a:extLst>
                <a:ext uri="{FF2B5EF4-FFF2-40B4-BE49-F238E27FC236}">
                  <a16:creationId xmlns:a16="http://schemas.microsoft.com/office/drawing/2014/main" id="{37C63504-ABA0-BF0E-97B5-D8781A5D83E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29" name="Freeform 52">
              <a:extLst>
                <a:ext uri="{FF2B5EF4-FFF2-40B4-BE49-F238E27FC236}">
                  <a16:creationId xmlns:a16="http://schemas.microsoft.com/office/drawing/2014/main" id="{44A16C9C-ACBB-2292-7942-099B1113266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0" name="Freeform 53">
              <a:extLst>
                <a:ext uri="{FF2B5EF4-FFF2-40B4-BE49-F238E27FC236}">
                  <a16:creationId xmlns:a16="http://schemas.microsoft.com/office/drawing/2014/main" id="{745D3889-0F63-2AEA-5873-723E77E0678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1" name="Freeform 54">
              <a:extLst>
                <a:ext uri="{FF2B5EF4-FFF2-40B4-BE49-F238E27FC236}">
                  <a16:creationId xmlns:a16="http://schemas.microsoft.com/office/drawing/2014/main" id="{64E0F8C1-EED7-8F9D-4389-5DCC6EEB9E36}"/>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2" name="Freeform 55">
              <a:extLst>
                <a:ext uri="{FF2B5EF4-FFF2-40B4-BE49-F238E27FC236}">
                  <a16:creationId xmlns:a16="http://schemas.microsoft.com/office/drawing/2014/main" id="{E1E54B4C-8FA2-8902-8B78-F6AB2D4F2C78}"/>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3" name="Freeform 56">
              <a:extLst>
                <a:ext uri="{FF2B5EF4-FFF2-40B4-BE49-F238E27FC236}">
                  <a16:creationId xmlns:a16="http://schemas.microsoft.com/office/drawing/2014/main" id="{31FFFA7E-784A-69F6-5C11-8C0F091D09E3}"/>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grpSp>
        <p:nvGrpSpPr>
          <p:cNvPr id="34" name="Group 57">
            <a:extLst>
              <a:ext uri="{FF2B5EF4-FFF2-40B4-BE49-F238E27FC236}">
                <a16:creationId xmlns:a16="http://schemas.microsoft.com/office/drawing/2014/main" id="{1FD4E327-EF86-A969-81FF-F5C297800F34}"/>
              </a:ext>
            </a:extLst>
          </p:cNvPr>
          <p:cNvGrpSpPr>
            <a:grpSpLocks/>
          </p:cNvGrpSpPr>
          <p:nvPr/>
        </p:nvGrpSpPr>
        <p:grpSpPr bwMode="auto">
          <a:xfrm flipH="1">
            <a:off x="457200" y="4567238"/>
            <a:ext cx="1447800" cy="1295400"/>
            <a:chOff x="1584" y="816"/>
            <a:chExt cx="912" cy="816"/>
          </a:xfrm>
          <a:effectLst>
            <a:glow rad="101600">
              <a:schemeClr val="accent3">
                <a:satMod val="175000"/>
                <a:alpha val="40000"/>
              </a:schemeClr>
            </a:glow>
          </a:effectLst>
        </p:grpSpPr>
        <p:sp>
          <p:nvSpPr>
            <p:cNvPr id="35" name="Freeform 58">
              <a:extLst>
                <a:ext uri="{FF2B5EF4-FFF2-40B4-BE49-F238E27FC236}">
                  <a16:creationId xmlns:a16="http://schemas.microsoft.com/office/drawing/2014/main" id="{D9D0344C-E53C-7B15-5B3E-92BA9B145B0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6" name="Freeform 59">
              <a:extLst>
                <a:ext uri="{FF2B5EF4-FFF2-40B4-BE49-F238E27FC236}">
                  <a16:creationId xmlns:a16="http://schemas.microsoft.com/office/drawing/2014/main" id="{4F3FC666-EAFF-4898-CE83-533D5EDC716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7" name="Freeform 60">
              <a:extLst>
                <a:ext uri="{FF2B5EF4-FFF2-40B4-BE49-F238E27FC236}">
                  <a16:creationId xmlns:a16="http://schemas.microsoft.com/office/drawing/2014/main" id="{177BDE7C-281F-DB59-A882-9B06D762A554}"/>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8" name="Freeform 61">
              <a:extLst>
                <a:ext uri="{FF2B5EF4-FFF2-40B4-BE49-F238E27FC236}">
                  <a16:creationId xmlns:a16="http://schemas.microsoft.com/office/drawing/2014/main" id="{134721F7-B72A-E785-60AB-7C30AE7A91A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39" name="Freeform 62">
              <a:extLst>
                <a:ext uri="{FF2B5EF4-FFF2-40B4-BE49-F238E27FC236}">
                  <a16:creationId xmlns:a16="http://schemas.microsoft.com/office/drawing/2014/main" id="{77ECFF59-7D5B-E477-A7B8-BE160313955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0" name="Freeform 63">
              <a:extLst>
                <a:ext uri="{FF2B5EF4-FFF2-40B4-BE49-F238E27FC236}">
                  <a16:creationId xmlns:a16="http://schemas.microsoft.com/office/drawing/2014/main" id="{5D63C9BC-51E5-8950-7CEF-41466317963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C00000"/>
            </a:solidFill>
            <a:ln w="38100">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1" name="Freeform 64">
              <a:extLst>
                <a:ext uri="{FF2B5EF4-FFF2-40B4-BE49-F238E27FC236}">
                  <a16:creationId xmlns:a16="http://schemas.microsoft.com/office/drawing/2014/main" id="{8E46F17D-3BFD-23D6-91FD-F03664B51114}"/>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2" name="Freeform 65">
              <a:extLst>
                <a:ext uri="{FF2B5EF4-FFF2-40B4-BE49-F238E27FC236}">
                  <a16:creationId xmlns:a16="http://schemas.microsoft.com/office/drawing/2014/main" id="{97AA43A6-A71C-9A1D-AB57-7243F603FE48}"/>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sp>
          <p:nvSpPr>
            <p:cNvPr id="43" name="Freeform 66">
              <a:extLst>
                <a:ext uri="{FF2B5EF4-FFF2-40B4-BE49-F238E27FC236}">
                  <a16:creationId xmlns:a16="http://schemas.microsoft.com/office/drawing/2014/main" id="{F63F7B8A-71B6-96A3-3C67-FB7CCC47CEB7}"/>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solidFill>
                  <a:srgbClr val="FFFF00"/>
                </a:solidFill>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18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186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1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865" grpId="0" animBg="1"/>
      <p:bldP spid="801867" grpId="0" animBg="1"/>
      <p:bldP spid="801868"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Footer Placeholder 1"/>
          <p:cNvSpPr>
            <a:spLocks noGrp="1"/>
          </p:cNvSpPr>
          <p:nvPr>
            <p:ph type="ftr" sz="quarter" idx="10"/>
          </p:nvPr>
        </p:nvSpPr>
        <p:spPr>
          <a:noFill/>
        </p:spPr>
        <p:txBody>
          <a:bodyPr/>
          <a:lstStyle/>
          <a:p>
            <a:r>
              <a:rPr lang="en-US" dirty="0"/>
              <a:t>Art of Multiprocessor Programming</a:t>
            </a:r>
          </a:p>
        </p:txBody>
      </p:sp>
      <p:sp>
        <p:nvSpPr>
          <p:cNvPr id="151555" name="Slide Number Placeholder 2"/>
          <p:cNvSpPr>
            <a:spLocks noGrp="1"/>
          </p:cNvSpPr>
          <p:nvPr>
            <p:ph type="sldNum" sz="quarter" idx="11"/>
          </p:nvPr>
        </p:nvSpPr>
        <p:spPr>
          <a:noFill/>
        </p:spPr>
        <p:txBody>
          <a:bodyPr/>
          <a:lstStyle/>
          <a:p>
            <a:fld id="{77C2E240-B8D1-4AC9-BD36-25EC4F25A66A}" type="slidenum">
              <a:rPr lang="x-none" smtClean="0"/>
              <a:pPr/>
              <a:t>112</a:t>
            </a:fld>
            <a:endParaRPr lang="en-US" dirty="0"/>
          </a:p>
        </p:txBody>
      </p:sp>
      <p:sp>
        <p:nvSpPr>
          <p:cNvPr id="15155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7D71F376-68D5-4712-8091-417FDBBE5A33}" type="slidenum">
              <a:rPr lang="x-none" sz="1400">
                <a:solidFill>
                  <a:schemeClr val="tx1"/>
                </a:solidFill>
                <a:latin typeface="Arial" pitchFamily="34" charset="0"/>
                <a:cs typeface="Arial" pitchFamily="34" charset="0"/>
              </a:rPr>
              <a:pPr/>
              <a:t>112</a:t>
            </a:fld>
            <a:endParaRPr lang="en-US" sz="1400" dirty="0">
              <a:solidFill>
                <a:schemeClr val="tx1"/>
              </a:solidFill>
              <a:latin typeface="Arial" pitchFamily="34" charset="0"/>
              <a:cs typeface="Arial" pitchFamily="34" charset="0"/>
            </a:endParaRPr>
          </a:p>
        </p:txBody>
      </p:sp>
      <p:sp>
        <p:nvSpPr>
          <p:cNvPr id="151557" name="Rectangle 3"/>
          <p:cNvSpPr>
            <a:spLocks noGrp="1" noChangeArrowheads="1"/>
          </p:cNvSpPr>
          <p:nvPr>
            <p:ph type="title" idx="4294967295"/>
          </p:nvPr>
        </p:nvSpPr>
        <p:spPr>
          <a:xfrm>
            <a:off x="742950" y="463550"/>
            <a:ext cx="7772400" cy="1143000"/>
          </a:xfrm>
        </p:spPr>
        <p:txBody>
          <a:bodyPr/>
          <a:lstStyle/>
          <a:p>
            <a:r>
              <a:rPr lang="en-US" dirty="0"/>
              <a:t>Dynamic Range and Delay</a:t>
            </a:r>
          </a:p>
        </p:txBody>
      </p:sp>
      <p:sp>
        <p:nvSpPr>
          <p:cNvPr id="151558" name="Text Box 4"/>
          <p:cNvSpPr txBox="1">
            <a:spLocks noChangeArrowheads="1"/>
          </p:cNvSpPr>
          <p:nvPr/>
        </p:nvSpPr>
        <p:spPr bwMode="auto">
          <a:xfrm>
            <a:off x="931863" y="4786313"/>
            <a:ext cx="1503362" cy="519112"/>
          </a:xfrm>
          <a:prstGeom prst="rect">
            <a:avLst/>
          </a:prstGeom>
          <a:noFill/>
          <a:ln w="38100" algn="ctr">
            <a:noFill/>
            <a:miter lim="800000"/>
            <a:headEnd/>
            <a:tailEnd/>
          </a:ln>
        </p:spPr>
        <p:txBody>
          <a:bodyPr wrap="none">
            <a:spAutoFit/>
          </a:bodyPr>
          <a:lstStyle/>
          <a:p>
            <a:r>
              <a:rPr lang="en-US" sz="2800" b="1" dirty="0">
                <a:solidFill>
                  <a:srgbClr val="FFFF00"/>
                </a:solidFill>
                <a:latin typeface="Arial" pitchFamily="34" charset="0"/>
                <a:cs typeface="Arial" pitchFamily="34" charset="0"/>
              </a:rPr>
              <a:t>Push(  )</a:t>
            </a:r>
          </a:p>
        </p:txBody>
      </p:sp>
      <p:grpSp>
        <p:nvGrpSpPr>
          <p:cNvPr id="151559" name="Group 6"/>
          <p:cNvGrpSpPr>
            <a:grpSpLocks/>
          </p:cNvGrpSpPr>
          <p:nvPr/>
        </p:nvGrpSpPr>
        <p:grpSpPr bwMode="auto">
          <a:xfrm>
            <a:off x="1143000" y="3373438"/>
            <a:ext cx="1447800" cy="1295400"/>
            <a:chOff x="1584" y="816"/>
            <a:chExt cx="912" cy="816"/>
          </a:xfrm>
          <a:effectLst>
            <a:glow rad="101600">
              <a:schemeClr val="accent3">
                <a:satMod val="175000"/>
                <a:alpha val="40000"/>
              </a:schemeClr>
            </a:glow>
          </a:effectLst>
        </p:grpSpPr>
        <p:sp>
          <p:nvSpPr>
            <p:cNvPr id="2" name="Freeform 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 name="Freeform 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1588" name="Freeform 9"/>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1589" name="Freeform 1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 name="Freeform 1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 name="Freeform 1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 name="Freeform 13"/>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 name="Freeform 14"/>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51594" name="Freeform 15"/>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1" name="Group 27"/>
          <p:cNvGrpSpPr>
            <a:grpSpLocks/>
          </p:cNvGrpSpPr>
          <p:nvPr/>
        </p:nvGrpSpPr>
        <p:grpSpPr bwMode="auto">
          <a:xfrm>
            <a:off x="3818886" y="2095500"/>
            <a:ext cx="552450" cy="1947863"/>
            <a:chOff x="2394" y="1746"/>
            <a:chExt cx="348" cy="1227"/>
          </a:xfrm>
          <a:effectLst>
            <a:outerShdw blurRad="50800" dist="38100" dir="2700000" algn="tl" rotWithShape="0">
              <a:prstClr val="black">
                <a:alpha val="40000"/>
              </a:prstClr>
            </a:outerShdw>
          </a:effectLst>
        </p:grpSpPr>
        <p:sp>
          <p:nvSpPr>
            <p:cNvPr id="151590" name="Rectangle 28"/>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latin typeface="Arial" pitchFamily="34" charset="0"/>
                <a:cs typeface="Arial" pitchFamily="34" charset="0"/>
              </a:endParaRPr>
            </a:p>
          </p:txBody>
        </p:sp>
        <p:sp>
          <p:nvSpPr>
            <p:cNvPr id="151591" name="Line 29"/>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51592" name="Line 30"/>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51593" name="Line 31"/>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grpSp>
      <p:grpSp>
        <p:nvGrpSpPr>
          <p:cNvPr id="151562" name="Group 36"/>
          <p:cNvGrpSpPr>
            <a:grpSpLocks/>
          </p:cNvGrpSpPr>
          <p:nvPr/>
        </p:nvGrpSpPr>
        <p:grpSpPr bwMode="auto">
          <a:xfrm>
            <a:off x="1965303" y="4926013"/>
            <a:ext cx="304800" cy="304800"/>
            <a:chOff x="3894" y="2760"/>
            <a:chExt cx="192" cy="192"/>
          </a:xfrm>
          <a:effectLst>
            <a:glow rad="101600">
              <a:schemeClr val="accent3">
                <a:satMod val="175000"/>
                <a:alpha val="40000"/>
              </a:schemeClr>
            </a:glow>
          </a:effectLst>
        </p:grpSpPr>
        <p:sp>
          <p:nvSpPr>
            <p:cNvPr id="8" name="Oval 37"/>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Oval 38"/>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3" name="Group 49"/>
          <p:cNvGrpSpPr>
            <a:grpSpLocks/>
          </p:cNvGrpSpPr>
          <p:nvPr/>
        </p:nvGrpSpPr>
        <p:grpSpPr bwMode="auto">
          <a:xfrm>
            <a:off x="3810000" y="4043363"/>
            <a:ext cx="552450" cy="1947862"/>
            <a:chOff x="2394" y="1746"/>
            <a:chExt cx="348" cy="1227"/>
          </a:xfrm>
          <a:effectLst>
            <a:outerShdw blurRad="50800" dist="38100" dir="2700000" algn="tl" rotWithShape="0">
              <a:prstClr val="black">
                <a:alpha val="40000"/>
              </a:prstClr>
            </a:outerShdw>
          </a:effectLst>
        </p:grpSpPr>
        <p:sp>
          <p:nvSpPr>
            <p:cNvPr id="151584" name="Rectangle 50"/>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latin typeface="Arial" pitchFamily="34" charset="0"/>
                <a:cs typeface="Arial" pitchFamily="34" charset="0"/>
              </a:endParaRPr>
            </a:p>
          </p:txBody>
        </p:sp>
        <p:sp>
          <p:nvSpPr>
            <p:cNvPr id="151585" name="Line 51"/>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51586" name="Line 52"/>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sp>
          <p:nvSpPr>
            <p:cNvPr id="151587" name="Line 53"/>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latin typeface="Arial" pitchFamily="34" charset="0"/>
                <a:cs typeface="Arial" pitchFamily="34" charset="0"/>
              </a:endParaRPr>
            </a:p>
          </p:txBody>
        </p:sp>
      </p:grpSp>
      <p:sp>
        <p:nvSpPr>
          <p:cNvPr id="799798" name="AutoShape 54"/>
          <p:cNvSpPr>
            <a:spLocks/>
          </p:cNvSpPr>
          <p:nvPr/>
        </p:nvSpPr>
        <p:spPr bwMode="auto">
          <a:xfrm>
            <a:off x="3024188" y="3071813"/>
            <a:ext cx="492125" cy="1947862"/>
          </a:xfrm>
          <a:prstGeom prst="leftBrace">
            <a:avLst>
              <a:gd name="adj1" fmla="val 32984"/>
              <a:gd name="adj2" fmla="val 50000"/>
            </a:avLst>
          </a:prstGeom>
          <a:noFill/>
          <a:ln w="38100">
            <a:solidFill>
              <a:srgbClr val="FF7C80"/>
            </a:solidFill>
            <a:round/>
            <a:headEnd/>
            <a:tailEnd/>
          </a:ln>
        </p:spPr>
        <p:txBody>
          <a:bodyPr wrap="none" anchor="ctr"/>
          <a:lstStyle/>
          <a:p>
            <a:endParaRPr lang="en-US" dirty="0">
              <a:latin typeface="Arial" pitchFamily="34" charset="0"/>
              <a:cs typeface="Arial" pitchFamily="34" charset="0"/>
            </a:endParaRPr>
          </a:p>
        </p:txBody>
      </p:sp>
      <p:sp>
        <p:nvSpPr>
          <p:cNvPr id="51" name="Text Box 9"/>
          <p:cNvSpPr txBox="1">
            <a:spLocks noChangeArrowheads="1"/>
          </p:cNvSpPr>
          <p:nvPr/>
        </p:nvSpPr>
        <p:spPr bwMode="auto">
          <a:xfrm>
            <a:off x="4681184" y="3125694"/>
            <a:ext cx="4080679" cy="1815882"/>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Pick random range and max waiting time based on level of contention encountered</a:t>
            </a:r>
          </a:p>
        </p:txBody>
      </p:sp>
      <p:pic>
        <p:nvPicPr>
          <p:cNvPr id="10" name="Picture 2" descr="Toy, Toys, Gift, Gifts, Present, Presents, Christmas, X-mas, Birthday, B-day, Spinning Top, Gif - Jitter.Bug.Girl">
            <a:extLst>
              <a:ext uri="{FF2B5EF4-FFF2-40B4-BE49-F238E27FC236}">
                <a16:creationId xmlns:a16="http://schemas.microsoft.com/office/drawing/2014/main" id="{E322B49C-8156-6A9D-7232-0859CB1BD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714213"/>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79979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98"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4168"/>
            <a:ext cx="7772400" cy="1143000"/>
          </a:xfrm>
        </p:spPr>
        <p:txBody>
          <a:bodyPr/>
          <a:lstStyle/>
          <a:p>
            <a:r>
              <a:rPr lang="en-US" dirty="0"/>
              <a:t>50-50, Random Slots</a:t>
            </a:r>
          </a:p>
        </p:txBody>
      </p:sp>
      <p:grpSp>
        <p:nvGrpSpPr>
          <p:cNvPr id="1028" name="Group 4"/>
          <p:cNvGrpSpPr>
            <a:grpSpLocks noChangeAspect="1"/>
          </p:cNvGrpSpPr>
          <p:nvPr/>
        </p:nvGrpSpPr>
        <p:grpSpPr bwMode="auto">
          <a:xfrm>
            <a:off x="966788" y="1335540"/>
            <a:ext cx="7210425" cy="4748212"/>
            <a:chOff x="754" y="951"/>
            <a:chExt cx="4542" cy="2991"/>
          </a:xfrm>
        </p:grpSpPr>
        <p:sp>
          <p:nvSpPr>
            <p:cNvPr id="1027" name="AutoShape 3"/>
            <p:cNvSpPr>
              <a:spLocks noChangeAspect="1" noChangeArrowheads="1" noTextEdit="1"/>
            </p:cNvSpPr>
            <p:nvPr/>
          </p:nvSpPr>
          <p:spPr bwMode="auto">
            <a:xfrm>
              <a:off x="754" y="954"/>
              <a:ext cx="4539" cy="29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29" name="Freeform 5"/>
            <p:cNvSpPr>
              <a:spLocks/>
            </p:cNvSpPr>
            <p:nvPr/>
          </p:nvSpPr>
          <p:spPr bwMode="auto">
            <a:xfrm>
              <a:off x="754" y="951"/>
              <a:ext cx="4542" cy="2991"/>
            </a:xfrm>
            <a:custGeom>
              <a:avLst/>
              <a:gdLst/>
              <a:ahLst/>
              <a:cxnLst>
                <a:cxn ang="0">
                  <a:pos x="0" y="0"/>
                </a:cxn>
                <a:cxn ang="0">
                  <a:pos x="0" y="0"/>
                </a:cxn>
                <a:cxn ang="0">
                  <a:pos x="6916" y="0"/>
                </a:cxn>
                <a:cxn ang="0">
                  <a:pos x="6916" y="4544"/>
                </a:cxn>
                <a:cxn ang="0">
                  <a:pos x="0" y="4544"/>
                </a:cxn>
                <a:cxn ang="0">
                  <a:pos x="0" y="0"/>
                </a:cxn>
              </a:cxnLst>
              <a:rect l="0" t="0" r="r" b="b"/>
              <a:pathLst>
                <a:path w="6916" h="4544">
                  <a:moveTo>
                    <a:pt x="0" y="0"/>
                  </a:moveTo>
                  <a:lnTo>
                    <a:pt x="0" y="0"/>
                  </a:lnTo>
                  <a:lnTo>
                    <a:pt x="6916" y="0"/>
                  </a:lnTo>
                  <a:lnTo>
                    <a:pt x="6916" y="4544"/>
                  </a:lnTo>
                  <a:lnTo>
                    <a:pt x="0" y="4544"/>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0" name="Freeform 6"/>
            <p:cNvSpPr>
              <a:spLocks/>
            </p:cNvSpPr>
            <p:nvPr/>
          </p:nvSpPr>
          <p:spPr bwMode="auto">
            <a:xfrm>
              <a:off x="789" y="986"/>
              <a:ext cx="4463" cy="2916"/>
            </a:xfrm>
            <a:custGeom>
              <a:avLst/>
              <a:gdLst/>
              <a:ahLst/>
              <a:cxnLst>
                <a:cxn ang="0">
                  <a:pos x="0" y="0"/>
                </a:cxn>
                <a:cxn ang="0">
                  <a:pos x="0" y="0"/>
                </a:cxn>
                <a:cxn ang="0">
                  <a:pos x="6796" y="0"/>
                </a:cxn>
                <a:cxn ang="0">
                  <a:pos x="6796" y="4430"/>
                </a:cxn>
                <a:cxn ang="0">
                  <a:pos x="0" y="4430"/>
                </a:cxn>
                <a:cxn ang="0">
                  <a:pos x="0" y="0"/>
                </a:cxn>
              </a:cxnLst>
              <a:rect l="0" t="0" r="r" b="b"/>
              <a:pathLst>
                <a:path w="6796" h="4430">
                  <a:moveTo>
                    <a:pt x="0" y="0"/>
                  </a:moveTo>
                  <a:lnTo>
                    <a:pt x="0" y="0"/>
                  </a:lnTo>
                  <a:lnTo>
                    <a:pt x="6796" y="0"/>
                  </a:lnTo>
                  <a:lnTo>
                    <a:pt x="6796" y="4430"/>
                  </a:lnTo>
                  <a:lnTo>
                    <a:pt x="0" y="4430"/>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1" name="Freeform 7"/>
            <p:cNvSpPr>
              <a:spLocks/>
            </p:cNvSpPr>
            <p:nvPr/>
          </p:nvSpPr>
          <p:spPr bwMode="auto">
            <a:xfrm>
              <a:off x="785" y="982"/>
              <a:ext cx="4471" cy="2925"/>
            </a:xfrm>
            <a:custGeom>
              <a:avLst/>
              <a:gdLst/>
              <a:ahLst/>
              <a:cxnLst>
                <a:cxn ang="0">
                  <a:pos x="6" y="4437"/>
                </a:cxn>
                <a:cxn ang="0">
                  <a:pos x="6" y="4437"/>
                </a:cxn>
                <a:cxn ang="0">
                  <a:pos x="6" y="4444"/>
                </a:cxn>
                <a:cxn ang="0">
                  <a:pos x="6802" y="4444"/>
                </a:cxn>
                <a:cxn ang="0">
                  <a:pos x="6807" y="4442"/>
                </a:cxn>
                <a:cxn ang="0">
                  <a:pos x="6808" y="4437"/>
                </a:cxn>
                <a:cxn ang="0">
                  <a:pos x="6808" y="7"/>
                </a:cxn>
                <a:cxn ang="0">
                  <a:pos x="6807" y="2"/>
                </a:cxn>
                <a:cxn ang="0">
                  <a:pos x="6802" y="0"/>
                </a:cxn>
                <a:cxn ang="0">
                  <a:pos x="6" y="0"/>
                </a:cxn>
                <a:cxn ang="0">
                  <a:pos x="2" y="2"/>
                </a:cxn>
                <a:cxn ang="0">
                  <a:pos x="0" y="7"/>
                </a:cxn>
                <a:cxn ang="0">
                  <a:pos x="0" y="4437"/>
                </a:cxn>
                <a:cxn ang="0">
                  <a:pos x="2" y="4442"/>
                </a:cxn>
                <a:cxn ang="0">
                  <a:pos x="6" y="4444"/>
                </a:cxn>
                <a:cxn ang="0">
                  <a:pos x="6" y="4437"/>
                </a:cxn>
                <a:cxn ang="0">
                  <a:pos x="13" y="4437"/>
                </a:cxn>
                <a:cxn ang="0">
                  <a:pos x="13" y="13"/>
                </a:cxn>
                <a:cxn ang="0">
                  <a:pos x="6796" y="13"/>
                </a:cxn>
                <a:cxn ang="0">
                  <a:pos x="6796" y="4431"/>
                </a:cxn>
                <a:cxn ang="0">
                  <a:pos x="6" y="4431"/>
                </a:cxn>
                <a:cxn ang="0">
                  <a:pos x="6" y="4437"/>
                </a:cxn>
                <a:cxn ang="0">
                  <a:pos x="13" y="4437"/>
                </a:cxn>
                <a:cxn ang="0">
                  <a:pos x="6" y="4437"/>
                </a:cxn>
              </a:cxnLst>
              <a:rect l="0" t="0" r="r" b="b"/>
              <a:pathLst>
                <a:path w="6808" h="4444">
                  <a:moveTo>
                    <a:pt x="6" y="4437"/>
                  </a:moveTo>
                  <a:lnTo>
                    <a:pt x="6" y="4437"/>
                  </a:lnTo>
                  <a:lnTo>
                    <a:pt x="6" y="4444"/>
                  </a:lnTo>
                  <a:lnTo>
                    <a:pt x="6802" y="4444"/>
                  </a:lnTo>
                  <a:cubicBezTo>
                    <a:pt x="6804" y="4444"/>
                    <a:pt x="6805" y="4443"/>
                    <a:pt x="6807" y="4442"/>
                  </a:cubicBezTo>
                  <a:cubicBezTo>
                    <a:pt x="6808" y="4441"/>
                    <a:pt x="6808" y="4439"/>
                    <a:pt x="6808" y="4437"/>
                  </a:cubicBezTo>
                  <a:lnTo>
                    <a:pt x="6808" y="7"/>
                  </a:lnTo>
                  <a:cubicBezTo>
                    <a:pt x="6808" y="5"/>
                    <a:pt x="6808" y="3"/>
                    <a:pt x="6807" y="2"/>
                  </a:cubicBezTo>
                  <a:cubicBezTo>
                    <a:pt x="6805" y="1"/>
                    <a:pt x="6804" y="0"/>
                    <a:pt x="6802" y="0"/>
                  </a:cubicBezTo>
                  <a:lnTo>
                    <a:pt x="6" y="0"/>
                  </a:lnTo>
                  <a:cubicBezTo>
                    <a:pt x="5" y="0"/>
                    <a:pt x="3" y="1"/>
                    <a:pt x="2" y="2"/>
                  </a:cubicBezTo>
                  <a:cubicBezTo>
                    <a:pt x="1" y="3"/>
                    <a:pt x="0" y="5"/>
                    <a:pt x="0" y="7"/>
                  </a:cubicBezTo>
                  <a:lnTo>
                    <a:pt x="0" y="4437"/>
                  </a:lnTo>
                  <a:cubicBezTo>
                    <a:pt x="0" y="4439"/>
                    <a:pt x="1" y="4441"/>
                    <a:pt x="2" y="4442"/>
                  </a:cubicBezTo>
                  <a:cubicBezTo>
                    <a:pt x="3" y="4443"/>
                    <a:pt x="5" y="4444"/>
                    <a:pt x="6" y="4444"/>
                  </a:cubicBezTo>
                  <a:lnTo>
                    <a:pt x="6" y="4437"/>
                  </a:lnTo>
                  <a:lnTo>
                    <a:pt x="13" y="4437"/>
                  </a:lnTo>
                  <a:lnTo>
                    <a:pt x="13" y="13"/>
                  </a:lnTo>
                  <a:lnTo>
                    <a:pt x="6796" y="13"/>
                  </a:lnTo>
                  <a:lnTo>
                    <a:pt x="6796" y="4431"/>
                  </a:lnTo>
                  <a:lnTo>
                    <a:pt x="6" y="4431"/>
                  </a:lnTo>
                  <a:lnTo>
                    <a:pt x="6" y="4437"/>
                  </a:lnTo>
                  <a:lnTo>
                    <a:pt x="13" y="4437"/>
                  </a:lnTo>
                  <a:lnTo>
                    <a:pt x="6" y="443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2" name="Freeform 8"/>
            <p:cNvSpPr>
              <a:spLocks/>
            </p:cNvSpPr>
            <p:nvPr/>
          </p:nvSpPr>
          <p:spPr bwMode="auto">
            <a:xfrm>
              <a:off x="1619" y="3003"/>
              <a:ext cx="3289" cy="9"/>
            </a:xfrm>
            <a:custGeom>
              <a:avLst/>
              <a:gdLst/>
              <a:ahLst/>
              <a:cxnLst>
                <a:cxn ang="0">
                  <a:pos x="0" y="0"/>
                </a:cxn>
                <a:cxn ang="0">
                  <a:pos x="0" y="0"/>
                </a:cxn>
                <a:cxn ang="0">
                  <a:pos x="5007" y="0"/>
                </a:cxn>
                <a:cxn ang="0">
                  <a:pos x="5007" y="13"/>
                </a:cxn>
                <a:cxn ang="0">
                  <a:pos x="0" y="13"/>
                </a:cxn>
                <a:cxn ang="0">
                  <a:pos x="0" y="0"/>
                </a:cxn>
              </a:cxnLst>
              <a:rect l="0" t="0" r="r" b="b"/>
              <a:pathLst>
                <a:path w="5007" h="13">
                  <a:moveTo>
                    <a:pt x="0" y="0"/>
                  </a:moveTo>
                  <a:lnTo>
                    <a:pt x="0" y="0"/>
                  </a:lnTo>
                  <a:lnTo>
                    <a:pt x="5007" y="0"/>
                  </a:lnTo>
                  <a:lnTo>
                    <a:pt x="5007" y="13"/>
                  </a:lnTo>
                  <a:lnTo>
                    <a:pt x="0" y="13"/>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3" name="Freeform 9"/>
            <p:cNvSpPr>
              <a:spLocks/>
            </p:cNvSpPr>
            <p:nvPr/>
          </p:nvSpPr>
          <p:spPr bwMode="auto">
            <a:xfrm>
              <a:off x="1619" y="2752"/>
              <a:ext cx="3289" cy="8"/>
            </a:xfrm>
            <a:custGeom>
              <a:avLst/>
              <a:gdLst/>
              <a:ahLst/>
              <a:cxnLst>
                <a:cxn ang="0">
                  <a:pos x="0" y="0"/>
                </a:cxn>
                <a:cxn ang="0">
                  <a:pos x="0" y="0"/>
                </a:cxn>
                <a:cxn ang="0">
                  <a:pos x="5007" y="0"/>
                </a:cxn>
                <a:cxn ang="0">
                  <a:pos x="5007" y="12"/>
                </a:cxn>
                <a:cxn ang="0">
                  <a:pos x="0" y="12"/>
                </a:cxn>
                <a:cxn ang="0">
                  <a:pos x="0" y="0"/>
                </a:cxn>
              </a:cxnLst>
              <a:rect l="0" t="0" r="r" b="b"/>
              <a:pathLst>
                <a:path w="5007" h="12">
                  <a:moveTo>
                    <a:pt x="0" y="0"/>
                  </a:moveTo>
                  <a:lnTo>
                    <a:pt x="0" y="0"/>
                  </a:lnTo>
                  <a:lnTo>
                    <a:pt x="5007" y="0"/>
                  </a:lnTo>
                  <a:lnTo>
                    <a:pt x="5007" y="12"/>
                  </a:lnTo>
                  <a:lnTo>
                    <a:pt x="0" y="12"/>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4" name="Freeform 10"/>
            <p:cNvSpPr>
              <a:spLocks/>
            </p:cNvSpPr>
            <p:nvPr/>
          </p:nvSpPr>
          <p:spPr bwMode="auto">
            <a:xfrm>
              <a:off x="1619" y="2493"/>
              <a:ext cx="3289" cy="8"/>
            </a:xfrm>
            <a:custGeom>
              <a:avLst/>
              <a:gdLst/>
              <a:ahLst/>
              <a:cxnLst>
                <a:cxn ang="0">
                  <a:pos x="0" y="0"/>
                </a:cxn>
                <a:cxn ang="0">
                  <a:pos x="0" y="0"/>
                </a:cxn>
                <a:cxn ang="0">
                  <a:pos x="5007" y="0"/>
                </a:cxn>
                <a:cxn ang="0">
                  <a:pos x="5007" y="12"/>
                </a:cxn>
                <a:cxn ang="0">
                  <a:pos x="0" y="12"/>
                </a:cxn>
                <a:cxn ang="0">
                  <a:pos x="0" y="0"/>
                </a:cxn>
              </a:cxnLst>
              <a:rect l="0" t="0" r="r" b="b"/>
              <a:pathLst>
                <a:path w="5007" h="12">
                  <a:moveTo>
                    <a:pt x="0" y="0"/>
                  </a:moveTo>
                  <a:lnTo>
                    <a:pt x="0" y="0"/>
                  </a:lnTo>
                  <a:lnTo>
                    <a:pt x="5007" y="0"/>
                  </a:lnTo>
                  <a:lnTo>
                    <a:pt x="5007" y="12"/>
                  </a:lnTo>
                  <a:lnTo>
                    <a:pt x="0" y="12"/>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5" name="Freeform 11"/>
            <p:cNvSpPr>
              <a:spLocks/>
            </p:cNvSpPr>
            <p:nvPr/>
          </p:nvSpPr>
          <p:spPr bwMode="auto">
            <a:xfrm>
              <a:off x="1619" y="2234"/>
              <a:ext cx="3289" cy="8"/>
            </a:xfrm>
            <a:custGeom>
              <a:avLst/>
              <a:gdLst/>
              <a:ahLst/>
              <a:cxnLst>
                <a:cxn ang="0">
                  <a:pos x="0" y="0"/>
                </a:cxn>
                <a:cxn ang="0">
                  <a:pos x="0" y="0"/>
                </a:cxn>
                <a:cxn ang="0">
                  <a:pos x="5007" y="0"/>
                </a:cxn>
                <a:cxn ang="0">
                  <a:pos x="5007" y="13"/>
                </a:cxn>
                <a:cxn ang="0">
                  <a:pos x="0" y="13"/>
                </a:cxn>
                <a:cxn ang="0">
                  <a:pos x="0" y="0"/>
                </a:cxn>
              </a:cxnLst>
              <a:rect l="0" t="0" r="r" b="b"/>
              <a:pathLst>
                <a:path w="5007" h="13">
                  <a:moveTo>
                    <a:pt x="0" y="0"/>
                  </a:moveTo>
                  <a:lnTo>
                    <a:pt x="0" y="0"/>
                  </a:lnTo>
                  <a:lnTo>
                    <a:pt x="5007" y="0"/>
                  </a:lnTo>
                  <a:lnTo>
                    <a:pt x="5007" y="13"/>
                  </a:lnTo>
                  <a:lnTo>
                    <a:pt x="0" y="13"/>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6" name="Freeform 12"/>
            <p:cNvSpPr>
              <a:spLocks/>
            </p:cNvSpPr>
            <p:nvPr/>
          </p:nvSpPr>
          <p:spPr bwMode="auto">
            <a:xfrm>
              <a:off x="1619" y="1982"/>
              <a:ext cx="3289" cy="8"/>
            </a:xfrm>
            <a:custGeom>
              <a:avLst/>
              <a:gdLst/>
              <a:ahLst/>
              <a:cxnLst>
                <a:cxn ang="0">
                  <a:pos x="0" y="0"/>
                </a:cxn>
                <a:cxn ang="0">
                  <a:pos x="0" y="0"/>
                </a:cxn>
                <a:cxn ang="0">
                  <a:pos x="5007" y="0"/>
                </a:cxn>
                <a:cxn ang="0">
                  <a:pos x="5007" y="12"/>
                </a:cxn>
                <a:cxn ang="0">
                  <a:pos x="0" y="12"/>
                </a:cxn>
                <a:cxn ang="0">
                  <a:pos x="0" y="0"/>
                </a:cxn>
              </a:cxnLst>
              <a:rect l="0" t="0" r="r" b="b"/>
              <a:pathLst>
                <a:path w="5007" h="12">
                  <a:moveTo>
                    <a:pt x="0" y="0"/>
                  </a:moveTo>
                  <a:lnTo>
                    <a:pt x="0" y="0"/>
                  </a:lnTo>
                  <a:lnTo>
                    <a:pt x="5007" y="0"/>
                  </a:lnTo>
                  <a:lnTo>
                    <a:pt x="5007" y="12"/>
                  </a:lnTo>
                  <a:lnTo>
                    <a:pt x="0" y="12"/>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7" name="Freeform 13"/>
            <p:cNvSpPr>
              <a:spLocks/>
            </p:cNvSpPr>
            <p:nvPr/>
          </p:nvSpPr>
          <p:spPr bwMode="auto">
            <a:xfrm>
              <a:off x="1619" y="1723"/>
              <a:ext cx="3289" cy="8"/>
            </a:xfrm>
            <a:custGeom>
              <a:avLst/>
              <a:gdLst/>
              <a:ahLst/>
              <a:cxnLst>
                <a:cxn ang="0">
                  <a:pos x="0" y="0"/>
                </a:cxn>
                <a:cxn ang="0">
                  <a:pos x="0" y="0"/>
                </a:cxn>
                <a:cxn ang="0">
                  <a:pos x="5007" y="0"/>
                </a:cxn>
                <a:cxn ang="0">
                  <a:pos x="5007" y="12"/>
                </a:cxn>
                <a:cxn ang="0">
                  <a:pos x="0" y="12"/>
                </a:cxn>
                <a:cxn ang="0">
                  <a:pos x="0" y="0"/>
                </a:cxn>
              </a:cxnLst>
              <a:rect l="0" t="0" r="r" b="b"/>
              <a:pathLst>
                <a:path w="5007" h="12">
                  <a:moveTo>
                    <a:pt x="0" y="0"/>
                  </a:moveTo>
                  <a:lnTo>
                    <a:pt x="0" y="0"/>
                  </a:lnTo>
                  <a:lnTo>
                    <a:pt x="5007" y="0"/>
                  </a:lnTo>
                  <a:lnTo>
                    <a:pt x="5007" y="12"/>
                  </a:lnTo>
                  <a:lnTo>
                    <a:pt x="0" y="12"/>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8" name="Freeform 14"/>
            <p:cNvSpPr>
              <a:spLocks/>
            </p:cNvSpPr>
            <p:nvPr/>
          </p:nvSpPr>
          <p:spPr bwMode="auto">
            <a:xfrm>
              <a:off x="1915" y="1727"/>
              <a:ext cx="9" cy="1539"/>
            </a:xfrm>
            <a:custGeom>
              <a:avLst/>
              <a:gdLst/>
              <a:ahLst/>
              <a:cxnLst>
                <a:cxn ang="0">
                  <a:pos x="0" y="0"/>
                </a:cxn>
                <a:cxn ang="0">
                  <a:pos x="0" y="0"/>
                </a:cxn>
                <a:cxn ang="0">
                  <a:pos x="13" y="0"/>
                </a:cxn>
                <a:cxn ang="0">
                  <a:pos x="13" y="2337"/>
                </a:cxn>
                <a:cxn ang="0">
                  <a:pos x="0" y="2337"/>
                </a:cxn>
                <a:cxn ang="0">
                  <a:pos x="0" y="0"/>
                </a:cxn>
              </a:cxnLst>
              <a:rect l="0" t="0" r="r" b="b"/>
              <a:pathLst>
                <a:path w="13" h="2337">
                  <a:moveTo>
                    <a:pt x="0" y="0"/>
                  </a:moveTo>
                  <a:lnTo>
                    <a:pt x="0" y="0"/>
                  </a:lnTo>
                  <a:lnTo>
                    <a:pt x="13" y="0"/>
                  </a:lnTo>
                  <a:lnTo>
                    <a:pt x="13"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39" name="Freeform 15"/>
            <p:cNvSpPr>
              <a:spLocks/>
            </p:cNvSpPr>
            <p:nvPr/>
          </p:nvSpPr>
          <p:spPr bwMode="auto">
            <a:xfrm>
              <a:off x="2215" y="1727"/>
              <a:ext cx="8" cy="1539"/>
            </a:xfrm>
            <a:custGeom>
              <a:avLst/>
              <a:gdLst/>
              <a:ahLst/>
              <a:cxnLst>
                <a:cxn ang="0">
                  <a:pos x="0" y="0"/>
                </a:cxn>
                <a:cxn ang="0">
                  <a:pos x="0" y="0"/>
                </a:cxn>
                <a:cxn ang="0">
                  <a:pos x="12" y="0"/>
                </a:cxn>
                <a:cxn ang="0">
                  <a:pos x="12" y="2337"/>
                </a:cxn>
                <a:cxn ang="0">
                  <a:pos x="0" y="2337"/>
                </a:cxn>
                <a:cxn ang="0">
                  <a:pos x="0" y="0"/>
                </a:cxn>
              </a:cxnLst>
              <a:rect l="0" t="0" r="r" b="b"/>
              <a:pathLst>
                <a:path w="12" h="2337">
                  <a:moveTo>
                    <a:pt x="0" y="0"/>
                  </a:moveTo>
                  <a:lnTo>
                    <a:pt x="0" y="0"/>
                  </a:lnTo>
                  <a:lnTo>
                    <a:pt x="12" y="0"/>
                  </a:lnTo>
                  <a:lnTo>
                    <a:pt x="12"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0" name="Freeform 16"/>
            <p:cNvSpPr>
              <a:spLocks/>
            </p:cNvSpPr>
            <p:nvPr/>
          </p:nvSpPr>
          <p:spPr bwMode="auto">
            <a:xfrm>
              <a:off x="2509" y="1727"/>
              <a:ext cx="9" cy="1539"/>
            </a:xfrm>
            <a:custGeom>
              <a:avLst/>
              <a:gdLst/>
              <a:ahLst/>
              <a:cxnLst>
                <a:cxn ang="0">
                  <a:pos x="0" y="0"/>
                </a:cxn>
                <a:cxn ang="0">
                  <a:pos x="0" y="0"/>
                </a:cxn>
                <a:cxn ang="0">
                  <a:pos x="13" y="0"/>
                </a:cxn>
                <a:cxn ang="0">
                  <a:pos x="13" y="2337"/>
                </a:cxn>
                <a:cxn ang="0">
                  <a:pos x="0" y="2337"/>
                </a:cxn>
                <a:cxn ang="0">
                  <a:pos x="0" y="0"/>
                </a:cxn>
              </a:cxnLst>
              <a:rect l="0" t="0" r="r" b="b"/>
              <a:pathLst>
                <a:path w="13" h="2337">
                  <a:moveTo>
                    <a:pt x="0" y="0"/>
                  </a:moveTo>
                  <a:lnTo>
                    <a:pt x="0" y="0"/>
                  </a:lnTo>
                  <a:lnTo>
                    <a:pt x="13" y="0"/>
                  </a:lnTo>
                  <a:lnTo>
                    <a:pt x="13"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1" name="Freeform 17"/>
            <p:cNvSpPr>
              <a:spLocks/>
            </p:cNvSpPr>
            <p:nvPr/>
          </p:nvSpPr>
          <p:spPr bwMode="auto">
            <a:xfrm>
              <a:off x="2809" y="1727"/>
              <a:ext cx="9" cy="1539"/>
            </a:xfrm>
            <a:custGeom>
              <a:avLst/>
              <a:gdLst/>
              <a:ahLst/>
              <a:cxnLst>
                <a:cxn ang="0">
                  <a:pos x="0" y="0"/>
                </a:cxn>
                <a:cxn ang="0">
                  <a:pos x="0" y="0"/>
                </a:cxn>
                <a:cxn ang="0">
                  <a:pos x="13" y="0"/>
                </a:cxn>
                <a:cxn ang="0">
                  <a:pos x="13" y="2337"/>
                </a:cxn>
                <a:cxn ang="0">
                  <a:pos x="0" y="2337"/>
                </a:cxn>
                <a:cxn ang="0">
                  <a:pos x="0" y="0"/>
                </a:cxn>
              </a:cxnLst>
              <a:rect l="0" t="0" r="r" b="b"/>
              <a:pathLst>
                <a:path w="13" h="2337">
                  <a:moveTo>
                    <a:pt x="0" y="0"/>
                  </a:moveTo>
                  <a:lnTo>
                    <a:pt x="0" y="0"/>
                  </a:lnTo>
                  <a:lnTo>
                    <a:pt x="13" y="0"/>
                  </a:lnTo>
                  <a:lnTo>
                    <a:pt x="13"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2" name="Freeform 18"/>
            <p:cNvSpPr>
              <a:spLocks/>
            </p:cNvSpPr>
            <p:nvPr/>
          </p:nvSpPr>
          <p:spPr bwMode="auto">
            <a:xfrm>
              <a:off x="3109" y="1727"/>
              <a:ext cx="9" cy="1539"/>
            </a:xfrm>
            <a:custGeom>
              <a:avLst/>
              <a:gdLst/>
              <a:ahLst/>
              <a:cxnLst>
                <a:cxn ang="0">
                  <a:pos x="0" y="0"/>
                </a:cxn>
                <a:cxn ang="0">
                  <a:pos x="0" y="0"/>
                </a:cxn>
                <a:cxn ang="0">
                  <a:pos x="13" y="0"/>
                </a:cxn>
                <a:cxn ang="0">
                  <a:pos x="13" y="2337"/>
                </a:cxn>
                <a:cxn ang="0">
                  <a:pos x="0" y="2337"/>
                </a:cxn>
                <a:cxn ang="0">
                  <a:pos x="0" y="0"/>
                </a:cxn>
              </a:cxnLst>
              <a:rect l="0" t="0" r="r" b="b"/>
              <a:pathLst>
                <a:path w="13" h="2337">
                  <a:moveTo>
                    <a:pt x="0" y="0"/>
                  </a:moveTo>
                  <a:lnTo>
                    <a:pt x="0" y="0"/>
                  </a:lnTo>
                  <a:lnTo>
                    <a:pt x="13" y="0"/>
                  </a:lnTo>
                  <a:lnTo>
                    <a:pt x="13"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3" name="Freeform 19"/>
            <p:cNvSpPr>
              <a:spLocks/>
            </p:cNvSpPr>
            <p:nvPr/>
          </p:nvSpPr>
          <p:spPr bwMode="auto">
            <a:xfrm>
              <a:off x="3409" y="1727"/>
              <a:ext cx="9" cy="1539"/>
            </a:xfrm>
            <a:custGeom>
              <a:avLst/>
              <a:gdLst/>
              <a:ahLst/>
              <a:cxnLst>
                <a:cxn ang="0">
                  <a:pos x="0" y="0"/>
                </a:cxn>
                <a:cxn ang="0">
                  <a:pos x="0" y="0"/>
                </a:cxn>
                <a:cxn ang="0">
                  <a:pos x="13" y="0"/>
                </a:cxn>
                <a:cxn ang="0">
                  <a:pos x="13" y="2337"/>
                </a:cxn>
                <a:cxn ang="0">
                  <a:pos x="0" y="2337"/>
                </a:cxn>
                <a:cxn ang="0">
                  <a:pos x="0" y="0"/>
                </a:cxn>
              </a:cxnLst>
              <a:rect l="0" t="0" r="r" b="b"/>
              <a:pathLst>
                <a:path w="13" h="2337">
                  <a:moveTo>
                    <a:pt x="0" y="0"/>
                  </a:moveTo>
                  <a:lnTo>
                    <a:pt x="0" y="0"/>
                  </a:lnTo>
                  <a:lnTo>
                    <a:pt x="13" y="0"/>
                  </a:lnTo>
                  <a:lnTo>
                    <a:pt x="13"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4" name="Freeform 20"/>
            <p:cNvSpPr>
              <a:spLocks/>
            </p:cNvSpPr>
            <p:nvPr/>
          </p:nvSpPr>
          <p:spPr bwMode="auto">
            <a:xfrm>
              <a:off x="3710" y="1727"/>
              <a:ext cx="8" cy="1539"/>
            </a:xfrm>
            <a:custGeom>
              <a:avLst/>
              <a:gdLst/>
              <a:ahLst/>
              <a:cxnLst>
                <a:cxn ang="0">
                  <a:pos x="0" y="0"/>
                </a:cxn>
                <a:cxn ang="0">
                  <a:pos x="0" y="0"/>
                </a:cxn>
                <a:cxn ang="0">
                  <a:pos x="12" y="0"/>
                </a:cxn>
                <a:cxn ang="0">
                  <a:pos x="12" y="2337"/>
                </a:cxn>
                <a:cxn ang="0">
                  <a:pos x="0" y="2337"/>
                </a:cxn>
                <a:cxn ang="0">
                  <a:pos x="0" y="0"/>
                </a:cxn>
              </a:cxnLst>
              <a:rect l="0" t="0" r="r" b="b"/>
              <a:pathLst>
                <a:path w="12" h="2337">
                  <a:moveTo>
                    <a:pt x="0" y="0"/>
                  </a:moveTo>
                  <a:lnTo>
                    <a:pt x="0" y="0"/>
                  </a:lnTo>
                  <a:lnTo>
                    <a:pt x="12" y="0"/>
                  </a:lnTo>
                  <a:lnTo>
                    <a:pt x="12"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5" name="Freeform 21"/>
            <p:cNvSpPr>
              <a:spLocks/>
            </p:cNvSpPr>
            <p:nvPr/>
          </p:nvSpPr>
          <p:spPr bwMode="auto">
            <a:xfrm>
              <a:off x="4010" y="1727"/>
              <a:ext cx="8" cy="1539"/>
            </a:xfrm>
            <a:custGeom>
              <a:avLst/>
              <a:gdLst/>
              <a:ahLst/>
              <a:cxnLst>
                <a:cxn ang="0">
                  <a:pos x="0" y="0"/>
                </a:cxn>
                <a:cxn ang="0">
                  <a:pos x="0" y="0"/>
                </a:cxn>
                <a:cxn ang="0">
                  <a:pos x="12" y="0"/>
                </a:cxn>
                <a:cxn ang="0">
                  <a:pos x="12" y="2337"/>
                </a:cxn>
                <a:cxn ang="0">
                  <a:pos x="0" y="2337"/>
                </a:cxn>
                <a:cxn ang="0">
                  <a:pos x="0" y="0"/>
                </a:cxn>
              </a:cxnLst>
              <a:rect l="0" t="0" r="r" b="b"/>
              <a:pathLst>
                <a:path w="12" h="2337">
                  <a:moveTo>
                    <a:pt x="0" y="0"/>
                  </a:moveTo>
                  <a:lnTo>
                    <a:pt x="0" y="0"/>
                  </a:lnTo>
                  <a:lnTo>
                    <a:pt x="12" y="0"/>
                  </a:lnTo>
                  <a:lnTo>
                    <a:pt x="12"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6" name="Freeform 22"/>
            <p:cNvSpPr>
              <a:spLocks/>
            </p:cNvSpPr>
            <p:nvPr/>
          </p:nvSpPr>
          <p:spPr bwMode="auto">
            <a:xfrm>
              <a:off x="4303" y="1727"/>
              <a:ext cx="8" cy="1539"/>
            </a:xfrm>
            <a:custGeom>
              <a:avLst/>
              <a:gdLst/>
              <a:ahLst/>
              <a:cxnLst>
                <a:cxn ang="0">
                  <a:pos x="0" y="0"/>
                </a:cxn>
                <a:cxn ang="0">
                  <a:pos x="0" y="0"/>
                </a:cxn>
                <a:cxn ang="0">
                  <a:pos x="12" y="0"/>
                </a:cxn>
                <a:cxn ang="0">
                  <a:pos x="12" y="2337"/>
                </a:cxn>
                <a:cxn ang="0">
                  <a:pos x="0" y="2337"/>
                </a:cxn>
                <a:cxn ang="0">
                  <a:pos x="0" y="0"/>
                </a:cxn>
              </a:cxnLst>
              <a:rect l="0" t="0" r="r" b="b"/>
              <a:pathLst>
                <a:path w="12" h="2337">
                  <a:moveTo>
                    <a:pt x="0" y="0"/>
                  </a:moveTo>
                  <a:lnTo>
                    <a:pt x="0" y="0"/>
                  </a:lnTo>
                  <a:lnTo>
                    <a:pt x="12" y="0"/>
                  </a:lnTo>
                  <a:lnTo>
                    <a:pt x="12"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7" name="Freeform 23"/>
            <p:cNvSpPr>
              <a:spLocks/>
            </p:cNvSpPr>
            <p:nvPr/>
          </p:nvSpPr>
          <p:spPr bwMode="auto">
            <a:xfrm>
              <a:off x="4604" y="1727"/>
              <a:ext cx="7" cy="1539"/>
            </a:xfrm>
            <a:custGeom>
              <a:avLst/>
              <a:gdLst/>
              <a:ahLst/>
              <a:cxnLst>
                <a:cxn ang="0">
                  <a:pos x="0" y="0"/>
                </a:cxn>
                <a:cxn ang="0">
                  <a:pos x="0" y="0"/>
                </a:cxn>
                <a:cxn ang="0">
                  <a:pos x="12" y="0"/>
                </a:cxn>
                <a:cxn ang="0">
                  <a:pos x="12" y="2337"/>
                </a:cxn>
                <a:cxn ang="0">
                  <a:pos x="0" y="2337"/>
                </a:cxn>
                <a:cxn ang="0">
                  <a:pos x="0" y="0"/>
                </a:cxn>
              </a:cxnLst>
              <a:rect l="0" t="0" r="r" b="b"/>
              <a:pathLst>
                <a:path w="12" h="2337">
                  <a:moveTo>
                    <a:pt x="0" y="0"/>
                  </a:moveTo>
                  <a:lnTo>
                    <a:pt x="0" y="0"/>
                  </a:lnTo>
                  <a:lnTo>
                    <a:pt x="12" y="0"/>
                  </a:lnTo>
                  <a:lnTo>
                    <a:pt x="12"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8" name="Freeform 24"/>
            <p:cNvSpPr>
              <a:spLocks/>
            </p:cNvSpPr>
            <p:nvPr/>
          </p:nvSpPr>
          <p:spPr bwMode="auto">
            <a:xfrm>
              <a:off x="4904" y="1727"/>
              <a:ext cx="8" cy="1539"/>
            </a:xfrm>
            <a:custGeom>
              <a:avLst/>
              <a:gdLst/>
              <a:ahLst/>
              <a:cxnLst>
                <a:cxn ang="0">
                  <a:pos x="0" y="0"/>
                </a:cxn>
                <a:cxn ang="0">
                  <a:pos x="0" y="0"/>
                </a:cxn>
                <a:cxn ang="0">
                  <a:pos x="12" y="0"/>
                </a:cxn>
                <a:cxn ang="0">
                  <a:pos x="12" y="2337"/>
                </a:cxn>
                <a:cxn ang="0">
                  <a:pos x="0" y="2337"/>
                </a:cxn>
                <a:cxn ang="0">
                  <a:pos x="0" y="0"/>
                </a:cxn>
              </a:cxnLst>
              <a:rect l="0" t="0" r="r" b="b"/>
              <a:pathLst>
                <a:path w="12" h="2337">
                  <a:moveTo>
                    <a:pt x="0" y="0"/>
                  </a:moveTo>
                  <a:lnTo>
                    <a:pt x="0" y="0"/>
                  </a:lnTo>
                  <a:lnTo>
                    <a:pt x="12" y="0"/>
                  </a:lnTo>
                  <a:lnTo>
                    <a:pt x="12" y="2337"/>
                  </a:lnTo>
                  <a:lnTo>
                    <a:pt x="0" y="2337"/>
                  </a:lnTo>
                  <a:lnTo>
                    <a:pt x="0"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49" name="Freeform 25"/>
            <p:cNvSpPr>
              <a:spLocks/>
            </p:cNvSpPr>
            <p:nvPr/>
          </p:nvSpPr>
          <p:spPr bwMode="auto">
            <a:xfrm>
              <a:off x="1615" y="1723"/>
              <a:ext cx="3297" cy="1547"/>
            </a:xfrm>
            <a:custGeom>
              <a:avLst/>
              <a:gdLst/>
              <a:ahLst/>
              <a:cxnLst>
                <a:cxn ang="0">
                  <a:pos x="6" y="12"/>
                </a:cxn>
                <a:cxn ang="0">
                  <a:pos x="6" y="12"/>
                </a:cxn>
                <a:cxn ang="0">
                  <a:pos x="5007" y="12"/>
                </a:cxn>
                <a:cxn ang="0">
                  <a:pos x="5007" y="2337"/>
                </a:cxn>
                <a:cxn ang="0">
                  <a:pos x="13" y="2337"/>
                </a:cxn>
                <a:cxn ang="0">
                  <a:pos x="13" y="6"/>
                </a:cxn>
                <a:cxn ang="0">
                  <a:pos x="0" y="6"/>
                </a:cxn>
                <a:cxn ang="0">
                  <a:pos x="0" y="2343"/>
                </a:cxn>
                <a:cxn ang="0">
                  <a:pos x="2" y="2348"/>
                </a:cxn>
                <a:cxn ang="0">
                  <a:pos x="6" y="2350"/>
                </a:cxn>
                <a:cxn ang="0">
                  <a:pos x="5013" y="2350"/>
                </a:cxn>
                <a:cxn ang="0">
                  <a:pos x="5017" y="2348"/>
                </a:cxn>
                <a:cxn ang="0">
                  <a:pos x="5019" y="2343"/>
                </a:cxn>
                <a:cxn ang="0">
                  <a:pos x="5019" y="6"/>
                </a:cxn>
                <a:cxn ang="0">
                  <a:pos x="5017" y="2"/>
                </a:cxn>
                <a:cxn ang="0">
                  <a:pos x="5013" y="0"/>
                </a:cxn>
                <a:cxn ang="0">
                  <a:pos x="6" y="0"/>
                </a:cxn>
                <a:cxn ang="0">
                  <a:pos x="6" y="12"/>
                </a:cxn>
              </a:cxnLst>
              <a:rect l="0" t="0" r="r" b="b"/>
              <a:pathLst>
                <a:path w="5019" h="2350">
                  <a:moveTo>
                    <a:pt x="6" y="12"/>
                  </a:moveTo>
                  <a:lnTo>
                    <a:pt x="6" y="12"/>
                  </a:lnTo>
                  <a:lnTo>
                    <a:pt x="5007" y="12"/>
                  </a:lnTo>
                  <a:lnTo>
                    <a:pt x="5007" y="2337"/>
                  </a:lnTo>
                  <a:lnTo>
                    <a:pt x="13" y="2337"/>
                  </a:lnTo>
                  <a:lnTo>
                    <a:pt x="13" y="6"/>
                  </a:lnTo>
                  <a:lnTo>
                    <a:pt x="0" y="6"/>
                  </a:lnTo>
                  <a:lnTo>
                    <a:pt x="0" y="2343"/>
                  </a:lnTo>
                  <a:cubicBezTo>
                    <a:pt x="0" y="2345"/>
                    <a:pt x="1" y="2347"/>
                    <a:pt x="2" y="2348"/>
                  </a:cubicBezTo>
                  <a:cubicBezTo>
                    <a:pt x="3" y="2349"/>
                    <a:pt x="5" y="2350"/>
                    <a:pt x="6" y="2350"/>
                  </a:cubicBezTo>
                  <a:lnTo>
                    <a:pt x="5013" y="2350"/>
                  </a:lnTo>
                  <a:cubicBezTo>
                    <a:pt x="5015" y="2350"/>
                    <a:pt x="5016" y="2349"/>
                    <a:pt x="5017" y="2348"/>
                  </a:cubicBezTo>
                  <a:cubicBezTo>
                    <a:pt x="5019" y="2347"/>
                    <a:pt x="5019" y="2345"/>
                    <a:pt x="5019" y="2343"/>
                  </a:cubicBezTo>
                  <a:lnTo>
                    <a:pt x="5019" y="6"/>
                  </a:lnTo>
                  <a:cubicBezTo>
                    <a:pt x="5019" y="4"/>
                    <a:pt x="5019" y="3"/>
                    <a:pt x="5017" y="2"/>
                  </a:cubicBezTo>
                  <a:cubicBezTo>
                    <a:pt x="5016" y="0"/>
                    <a:pt x="5015" y="0"/>
                    <a:pt x="5013" y="0"/>
                  </a:cubicBezTo>
                  <a:lnTo>
                    <a:pt x="6" y="0"/>
                  </a:lnTo>
                  <a:lnTo>
                    <a:pt x="6" y="12"/>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0" name="Freeform 26"/>
            <p:cNvSpPr>
              <a:spLocks/>
            </p:cNvSpPr>
            <p:nvPr/>
          </p:nvSpPr>
          <p:spPr bwMode="auto">
            <a:xfrm>
              <a:off x="1615" y="1727"/>
              <a:ext cx="9" cy="1539"/>
            </a:xfrm>
            <a:custGeom>
              <a:avLst/>
              <a:gdLst/>
              <a:ahLst/>
              <a:cxnLst>
                <a:cxn ang="0">
                  <a:pos x="0" y="0"/>
                </a:cxn>
                <a:cxn ang="0">
                  <a:pos x="0" y="0"/>
                </a:cxn>
                <a:cxn ang="0">
                  <a:pos x="13" y="0"/>
                </a:cxn>
                <a:cxn ang="0">
                  <a:pos x="13" y="2337"/>
                </a:cxn>
                <a:cxn ang="0">
                  <a:pos x="0" y="2337"/>
                </a:cxn>
                <a:cxn ang="0">
                  <a:pos x="0" y="0"/>
                </a:cxn>
              </a:cxnLst>
              <a:rect l="0" t="0" r="r" b="b"/>
              <a:pathLst>
                <a:path w="13" h="2337">
                  <a:moveTo>
                    <a:pt x="0" y="0"/>
                  </a:moveTo>
                  <a:lnTo>
                    <a:pt x="0" y="0"/>
                  </a:lnTo>
                  <a:lnTo>
                    <a:pt x="13" y="0"/>
                  </a:lnTo>
                  <a:lnTo>
                    <a:pt x="13" y="2337"/>
                  </a:lnTo>
                  <a:lnTo>
                    <a:pt x="0" y="2337"/>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1" name="Freeform 27"/>
            <p:cNvSpPr>
              <a:spLocks/>
            </p:cNvSpPr>
            <p:nvPr/>
          </p:nvSpPr>
          <p:spPr bwMode="auto">
            <a:xfrm>
              <a:off x="1581" y="3262"/>
              <a:ext cx="38" cy="8"/>
            </a:xfrm>
            <a:custGeom>
              <a:avLst/>
              <a:gdLst/>
              <a:ahLst/>
              <a:cxnLst>
                <a:cxn ang="0">
                  <a:pos x="0" y="0"/>
                </a:cxn>
                <a:cxn ang="0">
                  <a:pos x="0" y="0"/>
                </a:cxn>
                <a:cxn ang="0">
                  <a:pos x="58" y="0"/>
                </a:cxn>
                <a:cxn ang="0">
                  <a:pos x="58" y="13"/>
                </a:cxn>
                <a:cxn ang="0">
                  <a:pos x="0" y="13"/>
                </a:cxn>
                <a:cxn ang="0">
                  <a:pos x="0" y="0"/>
                </a:cxn>
              </a:cxnLst>
              <a:rect l="0" t="0" r="r" b="b"/>
              <a:pathLst>
                <a:path w="58" h="13">
                  <a:moveTo>
                    <a:pt x="0" y="0"/>
                  </a:moveTo>
                  <a:lnTo>
                    <a:pt x="0" y="0"/>
                  </a:lnTo>
                  <a:lnTo>
                    <a:pt x="58" y="0"/>
                  </a:lnTo>
                  <a:lnTo>
                    <a:pt x="58" y="13"/>
                  </a:lnTo>
                  <a:lnTo>
                    <a:pt x="0" y="13"/>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2" name="Freeform 28"/>
            <p:cNvSpPr>
              <a:spLocks/>
            </p:cNvSpPr>
            <p:nvPr/>
          </p:nvSpPr>
          <p:spPr bwMode="auto">
            <a:xfrm>
              <a:off x="1581" y="3003"/>
              <a:ext cx="38" cy="9"/>
            </a:xfrm>
            <a:custGeom>
              <a:avLst/>
              <a:gdLst/>
              <a:ahLst/>
              <a:cxnLst>
                <a:cxn ang="0">
                  <a:pos x="0" y="0"/>
                </a:cxn>
                <a:cxn ang="0">
                  <a:pos x="0" y="0"/>
                </a:cxn>
                <a:cxn ang="0">
                  <a:pos x="58" y="0"/>
                </a:cxn>
                <a:cxn ang="0">
                  <a:pos x="58" y="13"/>
                </a:cxn>
                <a:cxn ang="0">
                  <a:pos x="0" y="13"/>
                </a:cxn>
                <a:cxn ang="0">
                  <a:pos x="0" y="0"/>
                </a:cxn>
              </a:cxnLst>
              <a:rect l="0" t="0" r="r" b="b"/>
              <a:pathLst>
                <a:path w="58" h="13">
                  <a:moveTo>
                    <a:pt x="0" y="0"/>
                  </a:moveTo>
                  <a:lnTo>
                    <a:pt x="0" y="0"/>
                  </a:lnTo>
                  <a:lnTo>
                    <a:pt x="58" y="0"/>
                  </a:lnTo>
                  <a:lnTo>
                    <a:pt x="58" y="13"/>
                  </a:lnTo>
                  <a:lnTo>
                    <a:pt x="0" y="13"/>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3" name="Freeform 29"/>
            <p:cNvSpPr>
              <a:spLocks/>
            </p:cNvSpPr>
            <p:nvPr/>
          </p:nvSpPr>
          <p:spPr bwMode="auto">
            <a:xfrm>
              <a:off x="1581" y="2752"/>
              <a:ext cx="38" cy="8"/>
            </a:xfrm>
            <a:custGeom>
              <a:avLst/>
              <a:gdLst/>
              <a:ahLst/>
              <a:cxnLst>
                <a:cxn ang="0">
                  <a:pos x="0" y="0"/>
                </a:cxn>
                <a:cxn ang="0">
                  <a:pos x="0" y="0"/>
                </a:cxn>
                <a:cxn ang="0">
                  <a:pos x="58" y="0"/>
                </a:cxn>
                <a:cxn ang="0">
                  <a:pos x="58" y="12"/>
                </a:cxn>
                <a:cxn ang="0">
                  <a:pos x="0" y="12"/>
                </a:cxn>
                <a:cxn ang="0">
                  <a:pos x="0" y="0"/>
                </a:cxn>
              </a:cxnLst>
              <a:rect l="0" t="0" r="r" b="b"/>
              <a:pathLst>
                <a:path w="58" h="12">
                  <a:moveTo>
                    <a:pt x="0" y="0"/>
                  </a:moveTo>
                  <a:lnTo>
                    <a:pt x="0" y="0"/>
                  </a:lnTo>
                  <a:lnTo>
                    <a:pt x="58" y="0"/>
                  </a:lnTo>
                  <a:lnTo>
                    <a:pt x="58" y="12"/>
                  </a:lnTo>
                  <a:lnTo>
                    <a:pt x="0" y="12"/>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4" name="Freeform 30"/>
            <p:cNvSpPr>
              <a:spLocks/>
            </p:cNvSpPr>
            <p:nvPr/>
          </p:nvSpPr>
          <p:spPr bwMode="auto">
            <a:xfrm>
              <a:off x="1581" y="2493"/>
              <a:ext cx="38" cy="8"/>
            </a:xfrm>
            <a:custGeom>
              <a:avLst/>
              <a:gdLst/>
              <a:ahLst/>
              <a:cxnLst>
                <a:cxn ang="0">
                  <a:pos x="0" y="0"/>
                </a:cxn>
                <a:cxn ang="0">
                  <a:pos x="0" y="0"/>
                </a:cxn>
                <a:cxn ang="0">
                  <a:pos x="58" y="0"/>
                </a:cxn>
                <a:cxn ang="0">
                  <a:pos x="58" y="12"/>
                </a:cxn>
                <a:cxn ang="0">
                  <a:pos x="0" y="12"/>
                </a:cxn>
                <a:cxn ang="0">
                  <a:pos x="0" y="0"/>
                </a:cxn>
              </a:cxnLst>
              <a:rect l="0" t="0" r="r" b="b"/>
              <a:pathLst>
                <a:path w="58" h="12">
                  <a:moveTo>
                    <a:pt x="0" y="0"/>
                  </a:moveTo>
                  <a:lnTo>
                    <a:pt x="0" y="0"/>
                  </a:lnTo>
                  <a:lnTo>
                    <a:pt x="58" y="0"/>
                  </a:lnTo>
                  <a:lnTo>
                    <a:pt x="58" y="12"/>
                  </a:lnTo>
                  <a:lnTo>
                    <a:pt x="0" y="12"/>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5" name="Freeform 31"/>
            <p:cNvSpPr>
              <a:spLocks/>
            </p:cNvSpPr>
            <p:nvPr/>
          </p:nvSpPr>
          <p:spPr bwMode="auto">
            <a:xfrm>
              <a:off x="1581" y="2234"/>
              <a:ext cx="38" cy="8"/>
            </a:xfrm>
            <a:custGeom>
              <a:avLst/>
              <a:gdLst/>
              <a:ahLst/>
              <a:cxnLst>
                <a:cxn ang="0">
                  <a:pos x="0" y="0"/>
                </a:cxn>
                <a:cxn ang="0">
                  <a:pos x="0" y="0"/>
                </a:cxn>
                <a:cxn ang="0">
                  <a:pos x="58" y="0"/>
                </a:cxn>
                <a:cxn ang="0">
                  <a:pos x="58" y="13"/>
                </a:cxn>
                <a:cxn ang="0">
                  <a:pos x="0" y="13"/>
                </a:cxn>
                <a:cxn ang="0">
                  <a:pos x="0" y="0"/>
                </a:cxn>
              </a:cxnLst>
              <a:rect l="0" t="0" r="r" b="b"/>
              <a:pathLst>
                <a:path w="58" h="13">
                  <a:moveTo>
                    <a:pt x="0" y="0"/>
                  </a:moveTo>
                  <a:lnTo>
                    <a:pt x="0" y="0"/>
                  </a:lnTo>
                  <a:lnTo>
                    <a:pt x="58" y="0"/>
                  </a:lnTo>
                  <a:lnTo>
                    <a:pt x="58" y="13"/>
                  </a:lnTo>
                  <a:lnTo>
                    <a:pt x="0" y="13"/>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6" name="Freeform 32"/>
            <p:cNvSpPr>
              <a:spLocks/>
            </p:cNvSpPr>
            <p:nvPr/>
          </p:nvSpPr>
          <p:spPr bwMode="auto">
            <a:xfrm>
              <a:off x="1581" y="1982"/>
              <a:ext cx="38" cy="8"/>
            </a:xfrm>
            <a:custGeom>
              <a:avLst/>
              <a:gdLst/>
              <a:ahLst/>
              <a:cxnLst>
                <a:cxn ang="0">
                  <a:pos x="0" y="0"/>
                </a:cxn>
                <a:cxn ang="0">
                  <a:pos x="0" y="0"/>
                </a:cxn>
                <a:cxn ang="0">
                  <a:pos x="58" y="0"/>
                </a:cxn>
                <a:cxn ang="0">
                  <a:pos x="58" y="12"/>
                </a:cxn>
                <a:cxn ang="0">
                  <a:pos x="0" y="12"/>
                </a:cxn>
                <a:cxn ang="0">
                  <a:pos x="0" y="0"/>
                </a:cxn>
              </a:cxnLst>
              <a:rect l="0" t="0" r="r" b="b"/>
              <a:pathLst>
                <a:path w="58" h="12">
                  <a:moveTo>
                    <a:pt x="0" y="0"/>
                  </a:moveTo>
                  <a:lnTo>
                    <a:pt x="0" y="0"/>
                  </a:lnTo>
                  <a:lnTo>
                    <a:pt x="58" y="0"/>
                  </a:lnTo>
                  <a:lnTo>
                    <a:pt x="58" y="12"/>
                  </a:lnTo>
                  <a:lnTo>
                    <a:pt x="0" y="12"/>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7" name="Freeform 33"/>
            <p:cNvSpPr>
              <a:spLocks/>
            </p:cNvSpPr>
            <p:nvPr/>
          </p:nvSpPr>
          <p:spPr bwMode="auto">
            <a:xfrm>
              <a:off x="1581" y="1723"/>
              <a:ext cx="38" cy="8"/>
            </a:xfrm>
            <a:custGeom>
              <a:avLst/>
              <a:gdLst/>
              <a:ahLst/>
              <a:cxnLst>
                <a:cxn ang="0">
                  <a:pos x="0" y="0"/>
                </a:cxn>
                <a:cxn ang="0">
                  <a:pos x="0" y="0"/>
                </a:cxn>
                <a:cxn ang="0">
                  <a:pos x="58" y="0"/>
                </a:cxn>
                <a:cxn ang="0">
                  <a:pos x="58" y="12"/>
                </a:cxn>
                <a:cxn ang="0">
                  <a:pos x="0" y="12"/>
                </a:cxn>
                <a:cxn ang="0">
                  <a:pos x="0" y="0"/>
                </a:cxn>
              </a:cxnLst>
              <a:rect l="0" t="0" r="r" b="b"/>
              <a:pathLst>
                <a:path w="58" h="12">
                  <a:moveTo>
                    <a:pt x="0" y="0"/>
                  </a:moveTo>
                  <a:lnTo>
                    <a:pt x="0" y="0"/>
                  </a:lnTo>
                  <a:lnTo>
                    <a:pt x="58" y="0"/>
                  </a:lnTo>
                  <a:lnTo>
                    <a:pt x="58" y="12"/>
                  </a:lnTo>
                  <a:lnTo>
                    <a:pt x="0" y="12"/>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8" name="Freeform 34"/>
            <p:cNvSpPr>
              <a:spLocks/>
            </p:cNvSpPr>
            <p:nvPr/>
          </p:nvSpPr>
          <p:spPr bwMode="auto">
            <a:xfrm>
              <a:off x="1619" y="3262"/>
              <a:ext cx="3289" cy="8"/>
            </a:xfrm>
            <a:custGeom>
              <a:avLst/>
              <a:gdLst/>
              <a:ahLst/>
              <a:cxnLst>
                <a:cxn ang="0">
                  <a:pos x="0" y="0"/>
                </a:cxn>
                <a:cxn ang="0">
                  <a:pos x="0" y="0"/>
                </a:cxn>
                <a:cxn ang="0">
                  <a:pos x="5007" y="0"/>
                </a:cxn>
                <a:cxn ang="0">
                  <a:pos x="5007" y="13"/>
                </a:cxn>
                <a:cxn ang="0">
                  <a:pos x="0" y="13"/>
                </a:cxn>
                <a:cxn ang="0">
                  <a:pos x="0" y="0"/>
                </a:cxn>
              </a:cxnLst>
              <a:rect l="0" t="0" r="r" b="b"/>
              <a:pathLst>
                <a:path w="5007" h="13">
                  <a:moveTo>
                    <a:pt x="0" y="0"/>
                  </a:moveTo>
                  <a:lnTo>
                    <a:pt x="0" y="0"/>
                  </a:lnTo>
                  <a:lnTo>
                    <a:pt x="5007" y="0"/>
                  </a:lnTo>
                  <a:lnTo>
                    <a:pt x="5007" y="13"/>
                  </a:lnTo>
                  <a:lnTo>
                    <a:pt x="0" y="13"/>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59" name="Freeform 35"/>
            <p:cNvSpPr>
              <a:spLocks/>
            </p:cNvSpPr>
            <p:nvPr/>
          </p:nvSpPr>
          <p:spPr bwMode="auto">
            <a:xfrm>
              <a:off x="1615" y="3266"/>
              <a:ext cx="9" cy="42"/>
            </a:xfrm>
            <a:custGeom>
              <a:avLst/>
              <a:gdLst/>
              <a:ahLst/>
              <a:cxnLst>
                <a:cxn ang="0">
                  <a:pos x="0" y="0"/>
                </a:cxn>
                <a:cxn ang="0">
                  <a:pos x="0" y="0"/>
                </a:cxn>
                <a:cxn ang="0">
                  <a:pos x="13" y="0"/>
                </a:cxn>
                <a:cxn ang="0">
                  <a:pos x="13" y="64"/>
                </a:cxn>
                <a:cxn ang="0">
                  <a:pos x="0" y="64"/>
                </a:cxn>
                <a:cxn ang="0">
                  <a:pos x="0" y="0"/>
                </a:cxn>
              </a:cxnLst>
              <a:rect l="0" t="0" r="r" b="b"/>
              <a:pathLst>
                <a:path w="13" h="64">
                  <a:moveTo>
                    <a:pt x="0" y="0"/>
                  </a:moveTo>
                  <a:lnTo>
                    <a:pt x="0" y="0"/>
                  </a:lnTo>
                  <a:lnTo>
                    <a:pt x="13" y="0"/>
                  </a:lnTo>
                  <a:lnTo>
                    <a:pt x="13"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0" name="Freeform 36"/>
            <p:cNvSpPr>
              <a:spLocks/>
            </p:cNvSpPr>
            <p:nvPr/>
          </p:nvSpPr>
          <p:spPr bwMode="auto">
            <a:xfrm>
              <a:off x="1915" y="3266"/>
              <a:ext cx="9" cy="42"/>
            </a:xfrm>
            <a:custGeom>
              <a:avLst/>
              <a:gdLst/>
              <a:ahLst/>
              <a:cxnLst>
                <a:cxn ang="0">
                  <a:pos x="0" y="0"/>
                </a:cxn>
                <a:cxn ang="0">
                  <a:pos x="0" y="0"/>
                </a:cxn>
                <a:cxn ang="0">
                  <a:pos x="13" y="0"/>
                </a:cxn>
                <a:cxn ang="0">
                  <a:pos x="13" y="64"/>
                </a:cxn>
                <a:cxn ang="0">
                  <a:pos x="0" y="64"/>
                </a:cxn>
                <a:cxn ang="0">
                  <a:pos x="0" y="0"/>
                </a:cxn>
              </a:cxnLst>
              <a:rect l="0" t="0" r="r" b="b"/>
              <a:pathLst>
                <a:path w="13" h="64">
                  <a:moveTo>
                    <a:pt x="0" y="0"/>
                  </a:moveTo>
                  <a:lnTo>
                    <a:pt x="0" y="0"/>
                  </a:lnTo>
                  <a:lnTo>
                    <a:pt x="13" y="0"/>
                  </a:lnTo>
                  <a:lnTo>
                    <a:pt x="13"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1" name="Freeform 37"/>
            <p:cNvSpPr>
              <a:spLocks/>
            </p:cNvSpPr>
            <p:nvPr/>
          </p:nvSpPr>
          <p:spPr bwMode="auto">
            <a:xfrm>
              <a:off x="2215" y="3266"/>
              <a:ext cx="8" cy="42"/>
            </a:xfrm>
            <a:custGeom>
              <a:avLst/>
              <a:gdLst/>
              <a:ahLst/>
              <a:cxnLst>
                <a:cxn ang="0">
                  <a:pos x="0" y="0"/>
                </a:cxn>
                <a:cxn ang="0">
                  <a:pos x="0" y="0"/>
                </a:cxn>
                <a:cxn ang="0">
                  <a:pos x="12" y="0"/>
                </a:cxn>
                <a:cxn ang="0">
                  <a:pos x="12" y="64"/>
                </a:cxn>
                <a:cxn ang="0">
                  <a:pos x="0" y="64"/>
                </a:cxn>
                <a:cxn ang="0">
                  <a:pos x="0" y="0"/>
                </a:cxn>
              </a:cxnLst>
              <a:rect l="0" t="0" r="r" b="b"/>
              <a:pathLst>
                <a:path w="12" h="64">
                  <a:moveTo>
                    <a:pt x="0" y="0"/>
                  </a:moveTo>
                  <a:lnTo>
                    <a:pt x="0" y="0"/>
                  </a:lnTo>
                  <a:lnTo>
                    <a:pt x="12" y="0"/>
                  </a:lnTo>
                  <a:lnTo>
                    <a:pt x="12"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2" name="Freeform 38"/>
            <p:cNvSpPr>
              <a:spLocks/>
            </p:cNvSpPr>
            <p:nvPr/>
          </p:nvSpPr>
          <p:spPr bwMode="auto">
            <a:xfrm>
              <a:off x="2509" y="3266"/>
              <a:ext cx="9" cy="42"/>
            </a:xfrm>
            <a:custGeom>
              <a:avLst/>
              <a:gdLst/>
              <a:ahLst/>
              <a:cxnLst>
                <a:cxn ang="0">
                  <a:pos x="0" y="0"/>
                </a:cxn>
                <a:cxn ang="0">
                  <a:pos x="0" y="0"/>
                </a:cxn>
                <a:cxn ang="0">
                  <a:pos x="13" y="0"/>
                </a:cxn>
                <a:cxn ang="0">
                  <a:pos x="13" y="64"/>
                </a:cxn>
                <a:cxn ang="0">
                  <a:pos x="0" y="64"/>
                </a:cxn>
                <a:cxn ang="0">
                  <a:pos x="0" y="0"/>
                </a:cxn>
              </a:cxnLst>
              <a:rect l="0" t="0" r="r" b="b"/>
              <a:pathLst>
                <a:path w="13" h="64">
                  <a:moveTo>
                    <a:pt x="0" y="0"/>
                  </a:moveTo>
                  <a:lnTo>
                    <a:pt x="0" y="0"/>
                  </a:lnTo>
                  <a:lnTo>
                    <a:pt x="13" y="0"/>
                  </a:lnTo>
                  <a:lnTo>
                    <a:pt x="13"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3" name="Freeform 39"/>
            <p:cNvSpPr>
              <a:spLocks/>
            </p:cNvSpPr>
            <p:nvPr/>
          </p:nvSpPr>
          <p:spPr bwMode="auto">
            <a:xfrm>
              <a:off x="2809" y="3266"/>
              <a:ext cx="9" cy="42"/>
            </a:xfrm>
            <a:custGeom>
              <a:avLst/>
              <a:gdLst/>
              <a:ahLst/>
              <a:cxnLst>
                <a:cxn ang="0">
                  <a:pos x="0" y="0"/>
                </a:cxn>
                <a:cxn ang="0">
                  <a:pos x="0" y="0"/>
                </a:cxn>
                <a:cxn ang="0">
                  <a:pos x="13" y="0"/>
                </a:cxn>
                <a:cxn ang="0">
                  <a:pos x="13" y="64"/>
                </a:cxn>
                <a:cxn ang="0">
                  <a:pos x="0" y="64"/>
                </a:cxn>
                <a:cxn ang="0">
                  <a:pos x="0" y="0"/>
                </a:cxn>
              </a:cxnLst>
              <a:rect l="0" t="0" r="r" b="b"/>
              <a:pathLst>
                <a:path w="13" h="64">
                  <a:moveTo>
                    <a:pt x="0" y="0"/>
                  </a:moveTo>
                  <a:lnTo>
                    <a:pt x="0" y="0"/>
                  </a:lnTo>
                  <a:lnTo>
                    <a:pt x="13" y="0"/>
                  </a:lnTo>
                  <a:lnTo>
                    <a:pt x="13"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4" name="Freeform 40"/>
            <p:cNvSpPr>
              <a:spLocks/>
            </p:cNvSpPr>
            <p:nvPr/>
          </p:nvSpPr>
          <p:spPr bwMode="auto">
            <a:xfrm>
              <a:off x="3109" y="3266"/>
              <a:ext cx="9" cy="42"/>
            </a:xfrm>
            <a:custGeom>
              <a:avLst/>
              <a:gdLst/>
              <a:ahLst/>
              <a:cxnLst>
                <a:cxn ang="0">
                  <a:pos x="0" y="0"/>
                </a:cxn>
                <a:cxn ang="0">
                  <a:pos x="0" y="0"/>
                </a:cxn>
                <a:cxn ang="0">
                  <a:pos x="13" y="0"/>
                </a:cxn>
                <a:cxn ang="0">
                  <a:pos x="13" y="64"/>
                </a:cxn>
                <a:cxn ang="0">
                  <a:pos x="0" y="64"/>
                </a:cxn>
                <a:cxn ang="0">
                  <a:pos x="0" y="0"/>
                </a:cxn>
              </a:cxnLst>
              <a:rect l="0" t="0" r="r" b="b"/>
              <a:pathLst>
                <a:path w="13" h="64">
                  <a:moveTo>
                    <a:pt x="0" y="0"/>
                  </a:moveTo>
                  <a:lnTo>
                    <a:pt x="0" y="0"/>
                  </a:lnTo>
                  <a:lnTo>
                    <a:pt x="13" y="0"/>
                  </a:lnTo>
                  <a:lnTo>
                    <a:pt x="13"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5" name="Freeform 41"/>
            <p:cNvSpPr>
              <a:spLocks/>
            </p:cNvSpPr>
            <p:nvPr/>
          </p:nvSpPr>
          <p:spPr bwMode="auto">
            <a:xfrm>
              <a:off x="3409" y="3266"/>
              <a:ext cx="9" cy="42"/>
            </a:xfrm>
            <a:custGeom>
              <a:avLst/>
              <a:gdLst/>
              <a:ahLst/>
              <a:cxnLst>
                <a:cxn ang="0">
                  <a:pos x="0" y="0"/>
                </a:cxn>
                <a:cxn ang="0">
                  <a:pos x="0" y="0"/>
                </a:cxn>
                <a:cxn ang="0">
                  <a:pos x="13" y="0"/>
                </a:cxn>
                <a:cxn ang="0">
                  <a:pos x="13" y="64"/>
                </a:cxn>
                <a:cxn ang="0">
                  <a:pos x="0" y="64"/>
                </a:cxn>
                <a:cxn ang="0">
                  <a:pos x="0" y="0"/>
                </a:cxn>
              </a:cxnLst>
              <a:rect l="0" t="0" r="r" b="b"/>
              <a:pathLst>
                <a:path w="13" h="64">
                  <a:moveTo>
                    <a:pt x="0" y="0"/>
                  </a:moveTo>
                  <a:lnTo>
                    <a:pt x="0" y="0"/>
                  </a:lnTo>
                  <a:lnTo>
                    <a:pt x="13" y="0"/>
                  </a:lnTo>
                  <a:lnTo>
                    <a:pt x="13"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6" name="Freeform 42"/>
            <p:cNvSpPr>
              <a:spLocks/>
            </p:cNvSpPr>
            <p:nvPr/>
          </p:nvSpPr>
          <p:spPr bwMode="auto">
            <a:xfrm>
              <a:off x="3710" y="3266"/>
              <a:ext cx="8" cy="42"/>
            </a:xfrm>
            <a:custGeom>
              <a:avLst/>
              <a:gdLst/>
              <a:ahLst/>
              <a:cxnLst>
                <a:cxn ang="0">
                  <a:pos x="0" y="0"/>
                </a:cxn>
                <a:cxn ang="0">
                  <a:pos x="0" y="0"/>
                </a:cxn>
                <a:cxn ang="0">
                  <a:pos x="12" y="0"/>
                </a:cxn>
                <a:cxn ang="0">
                  <a:pos x="12" y="64"/>
                </a:cxn>
                <a:cxn ang="0">
                  <a:pos x="0" y="64"/>
                </a:cxn>
                <a:cxn ang="0">
                  <a:pos x="0" y="0"/>
                </a:cxn>
              </a:cxnLst>
              <a:rect l="0" t="0" r="r" b="b"/>
              <a:pathLst>
                <a:path w="12" h="64">
                  <a:moveTo>
                    <a:pt x="0" y="0"/>
                  </a:moveTo>
                  <a:lnTo>
                    <a:pt x="0" y="0"/>
                  </a:lnTo>
                  <a:lnTo>
                    <a:pt x="12" y="0"/>
                  </a:lnTo>
                  <a:lnTo>
                    <a:pt x="12"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7" name="Freeform 43"/>
            <p:cNvSpPr>
              <a:spLocks/>
            </p:cNvSpPr>
            <p:nvPr/>
          </p:nvSpPr>
          <p:spPr bwMode="auto">
            <a:xfrm>
              <a:off x="4010" y="3266"/>
              <a:ext cx="8" cy="42"/>
            </a:xfrm>
            <a:custGeom>
              <a:avLst/>
              <a:gdLst/>
              <a:ahLst/>
              <a:cxnLst>
                <a:cxn ang="0">
                  <a:pos x="0" y="0"/>
                </a:cxn>
                <a:cxn ang="0">
                  <a:pos x="0" y="0"/>
                </a:cxn>
                <a:cxn ang="0">
                  <a:pos x="12" y="0"/>
                </a:cxn>
                <a:cxn ang="0">
                  <a:pos x="12" y="64"/>
                </a:cxn>
                <a:cxn ang="0">
                  <a:pos x="0" y="64"/>
                </a:cxn>
                <a:cxn ang="0">
                  <a:pos x="0" y="0"/>
                </a:cxn>
              </a:cxnLst>
              <a:rect l="0" t="0" r="r" b="b"/>
              <a:pathLst>
                <a:path w="12" h="64">
                  <a:moveTo>
                    <a:pt x="0" y="0"/>
                  </a:moveTo>
                  <a:lnTo>
                    <a:pt x="0" y="0"/>
                  </a:lnTo>
                  <a:lnTo>
                    <a:pt x="12" y="0"/>
                  </a:lnTo>
                  <a:lnTo>
                    <a:pt x="12"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8" name="Freeform 44"/>
            <p:cNvSpPr>
              <a:spLocks/>
            </p:cNvSpPr>
            <p:nvPr/>
          </p:nvSpPr>
          <p:spPr bwMode="auto">
            <a:xfrm>
              <a:off x="4303" y="3266"/>
              <a:ext cx="8" cy="42"/>
            </a:xfrm>
            <a:custGeom>
              <a:avLst/>
              <a:gdLst/>
              <a:ahLst/>
              <a:cxnLst>
                <a:cxn ang="0">
                  <a:pos x="0" y="0"/>
                </a:cxn>
                <a:cxn ang="0">
                  <a:pos x="0" y="0"/>
                </a:cxn>
                <a:cxn ang="0">
                  <a:pos x="12" y="0"/>
                </a:cxn>
                <a:cxn ang="0">
                  <a:pos x="12" y="64"/>
                </a:cxn>
                <a:cxn ang="0">
                  <a:pos x="0" y="64"/>
                </a:cxn>
                <a:cxn ang="0">
                  <a:pos x="0" y="0"/>
                </a:cxn>
              </a:cxnLst>
              <a:rect l="0" t="0" r="r" b="b"/>
              <a:pathLst>
                <a:path w="12" h="64">
                  <a:moveTo>
                    <a:pt x="0" y="0"/>
                  </a:moveTo>
                  <a:lnTo>
                    <a:pt x="0" y="0"/>
                  </a:lnTo>
                  <a:lnTo>
                    <a:pt x="12" y="0"/>
                  </a:lnTo>
                  <a:lnTo>
                    <a:pt x="12"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69" name="Freeform 45"/>
            <p:cNvSpPr>
              <a:spLocks/>
            </p:cNvSpPr>
            <p:nvPr/>
          </p:nvSpPr>
          <p:spPr bwMode="auto">
            <a:xfrm>
              <a:off x="4604" y="3266"/>
              <a:ext cx="7" cy="42"/>
            </a:xfrm>
            <a:custGeom>
              <a:avLst/>
              <a:gdLst/>
              <a:ahLst/>
              <a:cxnLst>
                <a:cxn ang="0">
                  <a:pos x="0" y="0"/>
                </a:cxn>
                <a:cxn ang="0">
                  <a:pos x="0" y="0"/>
                </a:cxn>
                <a:cxn ang="0">
                  <a:pos x="12" y="0"/>
                </a:cxn>
                <a:cxn ang="0">
                  <a:pos x="12" y="64"/>
                </a:cxn>
                <a:cxn ang="0">
                  <a:pos x="0" y="64"/>
                </a:cxn>
                <a:cxn ang="0">
                  <a:pos x="0" y="0"/>
                </a:cxn>
              </a:cxnLst>
              <a:rect l="0" t="0" r="r" b="b"/>
              <a:pathLst>
                <a:path w="12" h="64">
                  <a:moveTo>
                    <a:pt x="0" y="0"/>
                  </a:moveTo>
                  <a:lnTo>
                    <a:pt x="0" y="0"/>
                  </a:lnTo>
                  <a:lnTo>
                    <a:pt x="12" y="0"/>
                  </a:lnTo>
                  <a:lnTo>
                    <a:pt x="12"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0" name="Freeform 46"/>
            <p:cNvSpPr>
              <a:spLocks/>
            </p:cNvSpPr>
            <p:nvPr/>
          </p:nvSpPr>
          <p:spPr bwMode="auto">
            <a:xfrm>
              <a:off x="4904" y="3266"/>
              <a:ext cx="8" cy="42"/>
            </a:xfrm>
            <a:custGeom>
              <a:avLst/>
              <a:gdLst/>
              <a:ahLst/>
              <a:cxnLst>
                <a:cxn ang="0">
                  <a:pos x="0" y="0"/>
                </a:cxn>
                <a:cxn ang="0">
                  <a:pos x="0" y="0"/>
                </a:cxn>
                <a:cxn ang="0">
                  <a:pos x="12" y="0"/>
                </a:cxn>
                <a:cxn ang="0">
                  <a:pos x="12" y="64"/>
                </a:cxn>
                <a:cxn ang="0">
                  <a:pos x="0" y="64"/>
                </a:cxn>
                <a:cxn ang="0">
                  <a:pos x="0" y="0"/>
                </a:cxn>
              </a:cxnLst>
              <a:rect l="0" t="0" r="r" b="b"/>
              <a:pathLst>
                <a:path w="12" h="64">
                  <a:moveTo>
                    <a:pt x="0" y="0"/>
                  </a:moveTo>
                  <a:lnTo>
                    <a:pt x="0" y="0"/>
                  </a:lnTo>
                  <a:lnTo>
                    <a:pt x="12" y="0"/>
                  </a:lnTo>
                  <a:lnTo>
                    <a:pt x="12" y="64"/>
                  </a:lnTo>
                  <a:lnTo>
                    <a:pt x="0" y="6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1" name="Freeform 47"/>
            <p:cNvSpPr>
              <a:spLocks/>
            </p:cNvSpPr>
            <p:nvPr/>
          </p:nvSpPr>
          <p:spPr bwMode="auto">
            <a:xfrm>
              <a:off x="1765" y="2617"/>
              <a:ext cx="2997" cy="605"/>
            </a:xfrm>
            <a:custGeom>
              <a:avLst/>
              <a:gdLst/>
              <a:ahLst/>
              <a:cxnLst>
                <a:cxn ang="0">
                  <a:pos x="4" y="919"/>
                </a:cxn>
                <a:cxn ang="0">
                  <a:pos x="4" y="919"/>
                </a:cxn>
                <a:cxn ang="0">
                  <a:pos x="461" y="866"/>
                </a:cxn>
                <a:cxn ang="0">
                  <a:pos x="464" y="865"/>
                </a:cxn>
                <a:cxn ang="0">
                  <a:pos x="921" y="748"/>
                </a:cxn>
                <a:cxn ang="0">
                  <a:pos x="921" y="748"/>
                </a:cxn>
                <a:cxn ang="0">
                  <a:pos x="1378" y="621"/>
                </a:cxn>
                <a:cxn ang="0">
                  <a:pos x="1834" y="515"/>
                </a:cxn>
                <a:cxn ang="0">
                  <a:pos x="1836" y="514"/>
                </a:cxn>
                <a:cxn ang="0">
                  <a:pos x="2292" y="355"/>
                </a:cxn>
                <a:cxn ang="0">
                  <a:pos x="2737" y="270"/>
                </a:cxn>
                <a:cxn ang="0">
                  <a:pos x="3194" y="196"/>
                </a:cxn>
                <a:cxn ang="0">
                  <a:pos x="3197" y="195"/>
                </a:cxn>
                <a:cxn ang="0">
                  <a:pos x="3650" y="37"/>
                </a:cxn>
                <a:cxn ang="0">
                  <a:pos x="4103" y="90"/>
                </a:cxn>
                <a:cxn ang="0">
                  <a:pos x="4107" y="90"/>
                </a:cxn>
                <a:cxn ang="0">
                  <a:pos x="4563" y="47"/>
                </a:cxn>
                <a:cxn ang="0">
                  <a:pos x="4560" y="11"/>
                </a:cxn>
                <a:cxn ang="0">
                  <a:pos x="4105" y="53"/>
                </a:cxn>
                <a:cxn ang="0">
                  <a:pos x="3650" y="0"/>
                </a:cxn>
                <a:cxn ang="0">
                  <a:pos x="3642" y="1"/>
                </a:cxn>
                <a:cxn ang="0">
                  <a:pos x="3186" y="160"/>
                </a:cxn>
                <a:cxn ang="0">
                  <a:pos x="2731" y="234"/>
                </a:cxn>
                <a:cxn ang="0">
                  <a:pos x="2731" y="234"/>
                </a:cxn>
                <a:cxn ang="0">
                  <a:pos x="2283" y="319"/>
                </a:cxn>
                <a:cxn ang="0">
                  <a:pos x="2281" y="320"/>
                </a:cxn>
                <a:cxn ang="0">
                  <a:pos x="1825" y="479"/>
                </a:cxn>
                <a:cxn ang="0">
                  <a:pos x="1369" y="585"/>
                </a:cxn>
                <a:cxn ang="0">
                  <a:pos x="1368" y="585"/>
                </a:cxn>
                <a:cxn ang="0">
                  <a:pos x="911" y="713"/>
                </a:cxn>
                <a:cxn ang="0">
                  <a:pos x="456" y="829"/>
                </a:cxn>
                <a:cxn ang="0">
                  <a:pos x="0" y="882"/>
                </a:cxn>
                <a:cxn ang="0">
                  <a:pos x="4" y="919"/>
                </a:cxn>
              </a:cxnLst>
              <a:rect l="0" t="0" r="r" b="b"/>
              <a:pathLst>
                <a:path w="4563" h="919">
                  <a:moveTo>
                    <a:pt x="4" y="919"/>
                  </a:moveTo>
                  <a:lnTo>
                    <a:pt x="4" y="919"/>
                  </a:lnTo>
                  <a:lnTo>
                    <a:pt x="461" y="866"/>
                  </a:lnTo>
                  <a:lnTo>
                    <a:pt x="464" y="865"/>
                  </a:lnTo>
                  <a:lnTo>
                    <a:pt x="921" y="748"/>
                  </a:lnTo>
                  <a:lnTo>
                    <a:pt x="921" y="748"/>
                  </a:lnTo>
                  <a:lnTo>
                    <a:pt x="1378" y="621"/>
                  </a:lnTo>
                  <a:lnTo>
                    <a:pt x="1834" y="515"/>
                  </a:lnTo>
                  <a:lnTo>
                    <a:pt x="1836" y="514"/>
                  </a:lnTo>
                  <a:lnTo>
                    <a:pt x="2292" y="355"/>
                  </a:lnTo>
                  <a:lnTo>
                    <a:pt x="2737" y="270"/>
                  </a:lnTo>
                  <a:lnTo>
                    <a:pt x="3194" y="196"/>
                  </a:lnTo>
                  <a:lnTo>
                    <a:pt x="3197" y="195"/>
                  </a:lnTo>
                  <a:lnTo>
                    <a:pt x="3650" y="37"/>
                  </a:lnTo>
                  <a:lnTo>
                    <a:pt x="4103" y="90"/>
                  </a:lnTo>
                  <a:cubicBezTo>
                    <a:pt x="4104" y="90"/>
                    <a:pt x="4105" y="90"/>
                    <a:pt x="4107" y="90"/>
                  </a:cubicBezTo>
                  <a:lnTo>
                    <a:pt x="4563" y="47"/>
                  </a:lnTo>
                  <a:lnTo>
                    <a:pt x="4560" y="11"/>
                  </a:lnTo>
                  <a:lnTo>
                    <a:pt x="4105" y="53"/>
                  </a:lnTo>
                  <a:lnTo>
                    <a:pt x="3650" y="0"/>
                  </a:lnTo>
                  <a:cubicBezTo>
                    <a:pt x="3647" y="0"/>
                    <a:pt x="3645" y="0"/>
                    <a:pt x="3642" y="1"/>
                  </a:cubicBezTo>
                  <a:lnTo>
                    <a:pt x="3186" y="160"/>
                  </a:lnTo>
                  <a:lnTo>
                    <a:pt x="2731" y="234"/>
                  </a:lnTo>
                  <a:lnTo>
                    <a:pt x="2731" y="234"/>
                  </a:lnTo>
                  <a:lnTo>
                    <a:pt x="2283" y="319"/>
                  </a:lnTo>
                  <a:lnTo>
                    <a:pt x="2281" y="320"/>
                  </a:lnTo>
                  <a:lnTo>
                    <a:pt x="1825" y="479"/>
                  </a:lnTo>
                  <a:lnTo>
                    <a:pt x="1369" y="585"/>
                  </a:lnTo>
                  <a:lnTo>
                    <a:pt x="1368" y="585"/>
                  </a:lnTo>
                  <a:lnTo>
                    <a:pt x="911" y="713"/>
                  </a:lnTo>
                  <a:lnTo>
                    <a:pt x="456" y="829"/>
                  </a:lnTo>
                  <a:lnTo>
                    <a:pt x="0" y="882"/>
                  </a:lnTo>
                  <a:lnTo>
                    <a:pt x="4" y="919"/>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2" name="Freeform 48"/>
            <p:cNvSpPr>
              <a:spLocks/>
            </p:cNvSpPr>
            <p:nvPr/>
          </p:nvSpPr>
          <p:spPr bwMode="auto">
            <a:xfrm>
              <a:off x="1764" y="3107"/>
              <a:ext cx="2997" cy="150"/>
            </a:xfrm>
            <a:custGeom>
              <a:avLst/>
              <a:gdLst/>
              <a:ahLst/>
              <a:cxnLst>
                <a:cxn ang="0">
                  <a:pos x="6" y="175"/>
                </a:cxn>
                <a:cxn ang="0">
                  <a:pos x="6" y="175"/>
                </a:cxn>
                <a:cxn ang="0">
                  <a:pos x="463" y="90"/>
                </a:cxn>
                <a:cxn ang="0">
                  <a:pos x="916" y="37"/>
                </a:cxn>
                <a:cxn ang="0">
                  <a:pos x="1369" y="164"/>
                </a:cxn>
                <a:cxn ang="0">
                  <a:pos x="1373" y="164"/>
                </a:cxn>
                <a:cxn ang="0">
                  <a:pos x="1830" y="196"/>
                </a:cxn>
                <a:cxn ang="0">
                  <a:pos x="1830" y="196"/>
                </a:cxn>
                <a:cxn ang="0">
                  <a:pos x="2287" y="207"/>
                </a:cxn>
                <a:cxn ang="0">
                  <a:pos x="2735" y="207"/>
                </a:cxn>
                <a:cxn ang="0">
                  <a:pos x="3191" y="217"/>
                </a:cxn>
                <a:cxn ang="0">
                  <a:pos x="4106" y="217"/>
                </a:cxn>
                <a:cxn ang="0">
                  <a:pos x="4562" y="228"/>
                </a:cxn>
                <a:cxn ang="0">
                  <a:pos x="4563" y="191"/>
                </a:cxn>
                <a:cxn ang="0">
                  <a:pos x="4106" y="181"/>
                </a:cxn>
                <a:cxn ang="0">
                  <a:pos x="3192" y="181"/>
                </a:cxn>
                <a:cxn ang="0">
                  <a:pos x="2735" y="170"/>
                </a:cxn>
                <a:cxn ang="0">
                  <a:pos x="2288" y="170"/>
                </a:cxn>
                <a:cxn ang="0">
                  <a:pos x="1832" y="159"/>
                </a:cxn>
                <a:cxn ang="0">
                  <a:pos x="1377" y="128"/>
                </a:cxn>
                <a:cxn ang="0">
                  <a:pos x="922" y="1"/>
                </a:cxn>
                <a:cxn ang="0">
                  <a:pos x="915" y="0"/>
                </a:cxn>
                <a:cxn ang="0">
                  <a:pos x="458" y="53"/>
                </a:cxn>
                <a:cxn ang="0">
                  <a:pos x="457" y="53"/>
                </a:cxn>
                <a:cxn ang="0">
                  <a:pos x="0" y="138"/>
                </a:cxn>
                <a:cxn ang="0">
                  <a:pos x="6" y="175"/>
                </a:cxn>
              </a:cxnLst>
              <a:rect l="0" t="0" r="r" b="b"/>
              <a:pathLst>
                <a:path w="4563" h="228">
                  <a:moveTo>
                    <a:pt x="6" y="175"/>
                  </a:moveTo>
                  <a:lnTo>
                    <a:pt x="6" y="175"/>
                  </a:lnTo>
                  <a:lnTo>
                    <a:pt x="463" y="90"/>
                  </a:lnTo>
                  <a:lnTo>
                    <a:pt x="916" y="37"/>
                  </a:lnTo>
                  <a:lnTo>
                    <a:pt x="1369" y="164"/>
                  </a:lnTo>
                  <a:cubicBezTo>
                    <a:pt x="1370" y="164"/>
                    <a:pt x="1371" y="164"/>
                    <a:pt x="1373" y="164"/>
                  </a:cubicBezTo>
                  <a:lnTo>
                    <a:pt x="1830" y="196"/>
                  </a:lnTo>
                  <a:lnTo>
                    <a:pt x="1830" y="196"/>
                  </a:lnTo>
                  <a:lnTo>
                    <a:pt x="2287" y="207"/>
                  </a:lnTo>
                  <a:lnTo>
                    <a:pt x="2735" y="207"/>
                  </a:lnTo>
                  <a:lnTo>
                    <a:pt x="3191" y="217"/>
                  </a:lnTo>
                  <a:lnTo>
                    <a:pt x="4106" y="217"/>
                  </a:lnTo>
                  <a:lnTo>
                    <a:pt x="4562" y="228"/>
                  </a:lnTo>
                  <a:lnTo>
                    <a:pt x="4563" y="191"/>
                  </a:lnTo>
                  <a:lnTo>
                    <a:pt x="4106" y="181"/>
                  </a:lnTo>
                  <a:lnTo>
                    <a:pt x="3192" y="181"/>
                  </a:lnTo>
                  <a:lnTo>
                    <a:pt x="2735" y="170"/>
                  </a:lnTo>
                  <a:lnTo>
                    <a:pt x="2288" y="170"/>
                  </a:lnTo>
                  <a:lnTo>
                    <a:pt x="1832" y="159"/>
                  </a:lnTo>
                  <a:lnTo>
                    <a:pt x="1377" y="128"/>
                  </a:lnTo>
                  <a:lnTo>
                    <a:pt x="922" y="1"/>
                  </a:lnTo>
                  <a:cubicBezTo>
                    <a:pt x="920" y="0"/>
                    <a:pt x="917" y="0"/>
                    <a:pt x="915" y="0"/>
                  </a:cubicBezTo>
                  <a:lnTo>
                    <a:pt x="458" y="53"/>
                  </a:lnTo>
                  <a:lnTo>
                    <a:pt x="457" y="53"/>
                  </a:lnTo>
                  <a:lnTo>
                    <a:pt x="0" y="138"/>
                  </a:lnTo>
                  <a:lnTo>
                    <a:pt x="6" y="175"/>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3" name="Freeform 49"/>
            <p:cNvSpPr>
              <a:spLocks/>
            </p:cNvSpPr>
            <p:nvPr/>
          </p:nvSpPr>
          <p:spPr bwMode="auto">
            <a:xfrm>
              <a:off x="1727" y="3168"/>
              <a:ext cx="77" cy="84"/>
            </a:xfrm>
            <a:custGeom>
              <a:avLst/>
              <a:gdLst/>
              <a:ahLst/>
              <a:cxnLst>
                <a:cxn ang="0">
                  <a:pos x="59" y="0"/>
                </a:cxn>
                <a:cxn ang="0">
                  <a:pos x="59" y="0"/>
                </a:cxn>
                <a:cxn ang="0">
                  <a:pos x="117" y="64"/>
                </a:cxn>
                <a:cxn ang="0">
                  <a:pos x="59" y="127"/>
                </a:cxn>
                <a:cxn ang="0">
                  <a:pos x="0" y="64"/>
                </a:cxn>
                <a:cxn ang="0">
                  <a:pos x="59" y="0"/>
                </a:cxn>
              </a:cxnLst>
              <a:rect l="0" t="0" r="r" b="b"/>
              <a:pathLst>
                <a:path w="117" h="127">
                  <a:moveTo>
                    <a:pt x="59" y="0"/>
                  </a:moveTo>
                  <a:lnTo>
                    <a:pt x="59" y="0"/>
                  </a:lnTo>
                  <a:lnTo>
                    <a:pt x="117" y="64"/>
                  </a:lnTo>
                  <a:lnTo>
                    <a:pt x="59" y="127"/>
                  </a:lnTo>
                  <a:lnTo>
                    <a:pt x="0" y="64"/>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4" name="Freeform 50"/>
            <p:cNvSpPr>
              <a:spLocks/>
            </p:cNvSpPr>
            <p:nvPr/>
          </p:nvSpPr>
          <p:spPr bwMode="auto">
            <a:xfrm>
              <a:off x="1723" y="3164"/>
              <a:ext cx="86" cy="92"/>
            </a:xfrm>
            <a:custGeom>
              <a:avLst/>
              <a:gdLst/>
              <a:ahLst/>
              <a:cxnLst>
                <a:cxn ang="0">
                  <a:pos x="65" y="7"/>
                </a:cxn>
                <a:cxn ang="0">
                  <a:pos x="65" y="7"/>
                </a:cxn>
                <a:cxn ang="0">
                  <a:pos x="61" y="11"/>
                </a:cxn>
                <a:cxn ang="0">
                  <a:pos x="115" y="71"/>
                </a:cxn>
                <a:cxn ang="0">
                  <a:pos x="65" y="125"/>
                </a:cxn>
                <a:cxn ang="0">
                  <a:pos x="15" y="71"/>
                </a:cxn>
                <a:cxn ang="0">
                  <a:pos x="70" y="11"/>
                </a:cxn>
                <a:cxn ang="0">
                  <a:pos x="65" y="7"/>
                </a:cxn>
                <a:cxn ang="0">
                  <a:pos x="61" y="11"/>
                </a:cxn>
                <a:cxn ang="0">
                  <a:pos x="65" y="7"/>
                </a:cxn>
                <a:cxn ang="0">
                  <a:pos x="61" y="2"/>
                </a:cxn>
                <a:cxn ang="0">
                  <a:pos x="2" y="66"/>
                </a:cxn>
                <a:cxn ang="0">
                  <a:pos x="2" y="75"/>
                </a:cxn>
                <a:cxn ang="0">
                  <a:pos x="61" y="138"/>
                </a:cxn>
                <a:cxn ang="0">
                  <a:pos x="65" y="140"/>
                </a:cxn>
                <a:cxn ang="0">
                  <a:pos x="70" y="138"/>
                </a:cxn>
                <a:cxn ang="0">
                  <a:pos x="128" y="75"/>
                </a:cxn>
                <a:cxn ang="0">
                  <a:pos x="128" y="66"/>
                </a:cxn>
                <a:cxn ang="0">
                  <a:pos x="70" y="2"/>
                </a:cxn>
                <a:cxn ang="0">
                  <a:pos x="65" y="0"/>
                </a:cxn>
                <a:cxn ang="0">
                  <a:pos x="61" y="2"/>
                </a:cxn>
                <a:cxn ang="0">
                  <a:pos x="65" y="7"/>
                </a:cxn>
              </a:cxnLst>
              <a:rect l="0" t="0" r="r" b="b"/>
              <a:pathLst>
                <a:path w="130" h="140">
                  <a:moveTo>
                    <a:pt x="65" y="7"/>
                  </a:moveTo>
                  <a:lnTo>
                    <a:pt x="65" y="7"/>
                  </a:lnTo>
                  <a:lnTo>
                    <a:pt x="61" y="11"/>
                  </a:lnTo>
                  <a:lnTo>
                    <a:pt x="115" y="71"/>
                  </a:lnTo>
                  <a:lnTo>
                    <a:pt x="65" y="125"/>
                  </a:lnTo>
                  <a:lnTo>
                    <a:pt x="15" y="71"/>
                  </a:lnTo>
                  <a:lnTo>
                    <a:pt x="70" y="11"/>
                  </a:lnTo>
                  <a:lnTo>
                    <a:pt x="65" y="7"/>
                  </a:lnTo>
                  <a:lnTo>
                    <a:pt x="61" y="11"/>
                  </a:lnTo>
                  <a:lnTo>
                    <a:pt x="65" y="7"/>
                  </a:lnTo>
                  <a:lnTo>
                    <a:pt x="61" y="2"/>
                  </a:lnTo>
                  <a:lnTo>
                    <a:pt x="2" y="66"/>
                  </a:lnTo>
                  <a:cubicBezTo>
                    <a:pt x="0" y="69"/>
                    <a:pt x="0" y="72"/>
                    <a:pt x="2" y="75"/>
                  </a:cubicBezTo>
                  <a:lnTo>
                    <a:pt x="61" y="138"/>
                  </a:lnTo>
                  <a:cubicBezTo>
                    <a:pt x="62" y="140"/>
                    <a:pt x="63" y="140"/>
                    <a:pt x="65" y="140"/>
                  </a:cubicBezTo>
                  <a:cubicBezTo>
                    <a:pt x="67" y="140"/>
                    <a:pt x="68" y="140"/>
                    <a:pt x="70" y="138"/>
                  </a:cubicBezTo>
                  <a:lnTo>
                    <a:pt x="128" y="75"/>
                  </a:lnTo>
                  <a:cubicBezTo>
                    <a:pt x="130" y="72"/>
                    <a:pt x="130" y="69"/>
                    <a:pt x="128" y="66"/>
                  </a:cubicBezTo>
                  <a:lnTo>
                    <a:pt x="70" y="2"/>
                  </a:lnTo>
                  <a:cubicBezTo>
                    <a:pt x="68" y="1"/>
                    <a:pt x="67" y="0"/>
                    <a:pt x="65" y="0"/>
                  </a:cubicBezTo>
                  <a:cubicBezTo>
                    <a:pt x="63" y="0"/>
                    <a:pt x="62" y="1"/>
                    <a:pt x="61" y="2"/>
                  </a:cubicBezTo>
                  <a:lnTo>
                    <a:pt x="65" y="7"/>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5" name="Freeform 51"/>
            <p:cNvSpPr>
              <a:spLocks/>
            </p:cNvSpPr>
            <p:nvPr/>
          </p:nvSpPr>
          <p:spPr bwMode="auto">
            <a:xfrm>
              <a:off x="2028" y="3133"/>
              <a:ext cx="76" cy="84"/>
            </a:xfrm>
            <a:custGeom>
              <a:avLst/>
              <a:gdLst/>
              <a:ahLst/>
              <a:cxnLst>
                <a:cxn ang="0">
                  <a:pos x="59" y="0"/>
                </a:cxn>
                <a:cxn ang="0">
                  <a:pos x="59" y="0"/>
                </a:cxn>
                <a:cxn ang="0">
                  <a:pos x="117" y="63"/>
                </a:cxn>
                <a:cxn ang="0">
                  <a:pos x="59" y="127"/>
                </a:cxn>
                <a:cxn ang="0">
                  <a:pos x="0" y="63"/>
                </a:cxn>
                <a:cxn ang="0">
                  <a:pos x="59" y="0"/>
                </a:cxn>
              </a:cxnLst>
              <a:rect l="0" t="0" r="r" b="b"/>
              <a:pathLst>
                <a:path w="117" h="127">
                  <a:moveTo>
                    <a:pt x="59" y="0"/>
                  </a:moveTo>
                  <a:lnTo>
                    <a:pt x="59" y="0"/>
                  </a:lnTo>
                  <a:lnTo>
                    <a:pt x="117" y="63"/>
                  </a:lnTo>
                  <a:lnTo>
                    <a:pt x="59" y="127"/>
                  </a:lnTo>
                  <a:lnTo>
                    <a:pt x="0" y="63"/>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6" name="Freeform 52"/>
            <p:cNvSpPr>
              <a:spLocks/>
            </p:cNvSpPr>
            <p:nvPr/>
          </p:nvSpPr>
          <p:spPr bwMode="auto">
            <a:xfrm>
              <a:off x="2024" y="3129"/>
              <a:ext cx="85" cy="92"/>
            </a:xfrm>
            <a:custGeom>
              <a:avLst/>
              <a:gdLst/>
              <a:ahLst/>
              <a:cxnLst>
                <a:cxn ang="0">
                  <a:pos x="65" y="7"/>
                </a:cxn>
                <a:cxn ang="0">
                  <a:pos x="65" y="7"/>
                </a:cxn>
                <a:cxn ang="0">
                  <a:pos x="61" y="11"/>
                </a:cxn>
                <a:cxn ang="0">
                  <a:pos x="115" y="70"/>
                </a:cxn>
                <a:cxn ang="0">
                  <a:pos x="65" y="125"/>
                </a:cxn>
                <a:cxn ang="0">
                  <a:pos x="15" y="70"/>
                </a:cxn>
                <a:cxn ang="0">
                  <a:pos x="70" y="11"/>
                </a:cxn>
                <a:cxn ang="0">
                  <a:pos x="65" y="7"/>
                </a:cxn>
                <a:cxn ang="0">
                  <a:pos x="61" y="11"/>
                </a:cxn>
                <a:cxn ang="0">
                  <a:pos x="65" y="7"/>
                </a:cxn>
                <a:cxn ang="0">
                  <a:pos x="61" y="2"/>
                </a:cxn>
                <a:cxn ang="0">
                  <a:pos x="2" y="66"/>
                </a:cxn>
                <a:cxn ang="0">
                  <a:pos x="2" y="74"/>
                </a:cxn>
                <a:cxn ang="0">
                  <a:pos x="61" y="138"/>
                </a:cxn>
                <a:cxn ang="0">
                  <a:pos x="65" y="140"/>
                </a:cxn>
                <a:cxn ang="0">
                  <a:pos x="70" y="138"/>
                </a:cxn>
                <a:cxn ang="0">
                  <a:pos x="128" y="74"/>
                </a:cxn>
                <a:cxn ang="0">
                  <a:pos x="128" y="66"/>
                </a:cxn>
                <a:cxn ang="0">
                  <a:pos x="70" y="2"/>
                </a:cxn>
                <a:cxn ang="0">
                  <a:pos x="65" y="0"/>
                </a:cxn>
                <a:cxn ang="0">
                  <a:pos x="61" y="2"/>
                </a:cxn>
                <a:cxn ang="0">
                  <a:pos x="65" y="7"/>
                </a:cxn>
              </a:cxnLst>
              <a:rect l="0" t="0" r="r" b="b"/>
              <a:pathLst>
                <a:path w="130" h="140">
                  <a:moveTo>
                    <a:pt x="65" y="7"/>
                  </a:moveTo>
                  <a:lnTo>
                    <a:pt x="65" y="7"/>
                  </a:lnTo>
                  <a:lnTo>
                    <a:pt x="61" y="11"/>
                  </a:lnTo>
                  <a:lnTo>
                    <a:pt x="115" y="70"/>
                  </a:lnTo>
                  <a:lnTo>
                    <a:pt x="65" y="125"/>
                  </a:lnTo>
                  <a:lnTo>
                    <a:pt x="15" y="70"/>
                  </a:lnTo>
                  <a:lnTo>
                    <a:pt x="70" y="11"/>
                  </a:lnTo>
                  <a:lnTo>
                    <a:pt x="65" y="7"/>
                  </a:lnTo>
                  <a:lnTo>
                    <a:pt x="61" y="11"/>
                  </a:lnTo>
                  <a:lnTo>
                    <a:pt x="65" y="7"/>
                  </a:lnTo>
                  <a:lnTo>
                    <a:pt x="61" y="2"/>
                  </a:lnTo>
                  <a:lnTo>
                    <a:pt x="2" y="66"/>
                  </a:lnTo>
                  <a:cubicBezTo>
                    <a:pt x="0" y="68"/>
                    <a:pt x="0" y="72"/>
                    <a:pt x="2" y="74"/>
                  </a:cubicBezTo>
                  <a:lnTo>
                    <a:pt x="61" y="138"/>
                  </a:lnTo>
                  <a:cubicBezTo>
                    <a:pt x="62" y="140"/>
                    <a:pt x="63" y="140"/>
                    <a:pt x="65" y="140"/>
                  </a:cubicBezTo>
                  <a:cubicBezTo>
                    <a:pt x="67" y="140"/>
                    <a:pt x="68" y="140"/>
                    <a:pt x="70" y="138"/>
                  </a:cubicBezTo>
                  <a:lnTo>
                    <a:pt x="128" y="74"/>
                  </a:lnTo>
                  <a:cubicBezTo>
                    <a:pt x="130" y="72"/>
                    <a:pt x="130" y="68"/>
                    <a:pt x="128" y="66"/>
                  </a:cubicBezTo>
                  <a:lnTo>
                    <a:pt x="70" y="2"/>
                  </a:lnTo>
                  <a:cubicBezTo>
                    <a:pt x="68" y="1"/>
                    <a:pt x="67" y="0"/>
                    <a:pt x="65" y="0"/>
                  </a:cubicBezTo>
                  <a:cubicBezTo>
                    <a:pt x="63" y="0"/>
                    <a:pt x="62" y="1"/>
                    <a:pt x="61" y="2"/>
                  </a:cubicBezTo>
                  <a:lnTo>
                    <a:pt x="65" y="7"/>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7" name="Freeform 53"/>
            <p:cNvSpPr>
              <a:spLocks/>
            </p:cNvSpPr>
            <p:nvPr/>
          </p:nvSpPr>
          <p:spPr bwMode="auto">
            <a:xfrm>
              <a:off x="2328" y="3056"/>
              <a:ext cx="77" cy="84"/>
            </a:xfrm>
            <a:custGeom>
              <a:avLst/>
              <a:gdLst/>
              <a:ahLst/>
              <a:cxnLst>
                <a:cxn ang="0">
                  <a:pos x="59" y="0"/>
                </a:cxn>
                <a:cxn ang="0">
                  <a:pos x="59" y="0"/>
                </a:cxn>
                <a:cxn ang="0">
                  <a:pos x="117" y="64"/>
                </a:cxn>
                <a:cxn ang="0">
                  <a:pos x="59" y="127"/>
                </a:cxn>
                <a:cxn ang="0">
                  <a:pos x="0" y="64"/>
                </a:cxn>
                <a:cxn ang="0">
                  <a:pos x="59" y="0"/>
                </a:cxn>
              </a:cxnLst>
              <a:rect l="0" t="0" r="r" b="b"/>
              <a:pathLst>
                <a:path w="117" h="127">
                  <a:moveTo>
                    <a:pt x="59" y="0"/>
                  </a:moveTo>
                  <a:lnTo>
                    <a:pt x="59" y="0"/>
                  </a:lnTo>
                  <a:lnTo>
                    <a:pt x="117" y="64"/>
                  </a:lnTo>
                  <a:lnTo>
                    <a:pt x="59" y="127"/>
                  </a:lnTo>
                  <a:lnTo>
                    <a:pt x="0" y="64"/>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8" name="Freeform 54"/>
            <p:cNvSpPr>
              <a:spLocks/>
            </p:cNvSpPr>
            <p:nvPr/>
          </p:nvSpPr>
          <p:spPr bwMode="auto">
            <a:xfrm>
              <a:off x="2324" y="3052"/>
              <a:ext cx="85" cy="92"/>
            </a:xfrm>
            <a:custGeom>
              <a:avLst/>
              <a:gdLst/>
              <a:ahLst/>
              <a:cxnLst>
                <a:cxn ang="0">
                  <a:pos x="65" y="7"/>
                </a:cxn>
                <a:cxn ang="0">
                  <a:pos x="65" y="7"/>
                </a:cxn>
                <a:cxn ang="0">
                  <a:pos x="60" y="11"/>
                </a:cxn>
                <a:cxn ang="0">
                  <a:pos x="115" y="71"/>
                </a:cxn>
                <a:cxn ang="0">
                  <a:pos x="65" y="125"/>
                </a:cxn>
                <a:cxn ang="0">
                  <a:pos x="15" y="71"/>
                </a:cxn>
                <a:cxn ang="0">
                  <a:pos x="70" y="11"/>
                </a:cxn>
                <a:cxn ang="0">
                  <a:pos x="65" y="7"/>
                </a:cxn>
                <a:cxn ang="0">
                  <a:pos x="60" y="11"/>
                </a:cxn>
                <a:cxn ang="0">
                  <a:pos x="65" y="7"/>
                </a:cxn>
                <a:cxn ang="0">
                  <a:pos x="60" y="2"/>
                </a:cxn>
                <a:cxn ang="0">
                  <a:pos x="2" y="66"/>
                </a:cxn>
                <a:cxn ang="0">
                  <a:pos x="2" y="75"/>
                </a:cxn>
                <a:cxn ang="0">
                  <a:pos x="60" y="138"/>
                </a:cxn>
                <a:cxn ang="0">
                  <a:pos x="65" y="140"/>
                </a:cxn>
                <a:cxn ang="0">
                  <a:pos x="70" y="138"/>
                </a:cxn>
                <a:cxn ang="0">
                  <a:pos x="128" y="75"/>
                </a:cxn>
                <a:cxn ang="0">
                  <a:pos x="128" y="66"/>
                </a:cxn>
                <a:cxn ang="0">
                  <a:pos x="70" y="3"/>
                </a:cxn>
                <a:cxn ang="0">
                  <a:pos x="65" y="1"/>
                </a:cxn>
                <a:cxn ang="0">
                  <a:pos x="60" y="2"/>
                </a:cxn>
                <a:cxn ang="0">
                  <a:pos x="65" y="7"/>
                </a:cxn>
              </a:cxnLst>
              <a:rect l="0" t="0" r="r" b="b"/>
              <a:pathLst>
                <a:path w="130" h="140">
                  <a:moveTo>
                    <a:pt x="65" y="7"/>
                  </a:moveTo>
                  <a:lnTo>
                    <a:pt x="65" y="7"/>
                  </a:lnTo>
                  <a:lnTo>
                    <a:pt x="60" y="11"/>
                  </a:lnTo>
                  <a:lnTo>
                    <a:pt x="115" y="71"/>
                  </a:lnTo>
                  <a:lnTo>
                    <a:pt x="65" y="125"/>
                  </a:lnTo>
                  <a:lnTo>
                    <a:pt x="15" y="71"/>
                  </a:lnTo>
                  <a:lnTo>
                    <a:pt x="70" y="11"/>
                  </a:lnTo>
                  <a:lnTo>
                    <a:pt x="65" y="7"/>
                  </a:lnTo>
                  <a:lnTo>
                    <a:pt x="60" y="11"/>
                  </a:lnTo>
                  <a:lnTo>
                    <a:pt x="65" y="7"/>
                  </a:lnTo>
                  <a:lnTo>
                    <a:pt x="60" y="2"/>
                  </a:lnTo>
                  <a:lnTo>
                    <a:pt x="2" y="66"/>
                  </a:lnTo>
                  <a:cubicBezTo>
                    <a:pt x="0" y="69"/>
                    <a:pt x="0" y="72"/>
                    <a:pt x="2" y="75"/>
                  </a:cubicBezTo>
                  <a:lnTo>
                    <a:pt x="60" y="138"/>
                  </a:lnTo>
                  <a:cubicBezTo>
                    <a:pt x="62" y="140"/>
                    <a:pt x="63" y="140"/>
                    <a:pt x="65" y="140"/>
                  </a:cubicBezTo>
                  <a:cubicBezTo>
                    <a:pt x="67" y="140"/>
                    <a:pt x="68" y="140"/>
                    <a:pt x="70" y="138"/>
                  </a:cubicBezTo>
                  <a:lnTo>
                    <a:pt x="128" y="75"/>
                  </a:lnTo>
                  <a:cubicBezTo>
                    <a:pt x="130" y="72"/>
                    <a:pt x="130" y="69"/>
                    <a:pt x="128" y="66"/>
                  </a:cubicBezTo>
                  <a:lnTo>
                    <a:pt x="70" y="3"/>
                  </a:lnTo>
                  <a:cubicBezTo>
                    <a:pt x="68" y="1"/>
                    <a:pt x="67" y="1"/>
                    <a:pt x="65" y="1"/>
                  </a:cubicBezTo>
                  <a:cubicBezTo>
                    <a:pt x="63" y="0"/>
                    <a:pt x="62" y="1"/>
                    <a:pt x="60" y="2"/>
                  </a:cubicBezTo>
                  <a:lnTo>
                    <a:pt x="65" y="7"/>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79" name="Freeform 55"/>
            <p:cNvSpPr>
              <a:spLocks/>
            </p:cNvSpPr>
            <p:nvPr/>
          </p:nvSpPr>
          <p:spPr bwMode="auto">
            <a:xfrm>
              <a:off x="2628" y="2972"/>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0" name="Freeform 56"/>
            <p:cNvSpPr>
              <a:spLocks/>
            </p:cNvSpPr>
            <p:nvPr/>
          </p:nvSpPr>
          <p:spPr bwMode="auto">
            <a:xfrm>
              <a:off x="2624" y="2968"/>
              <a:ext cx="85" cy="92"/>
            </a:xfrm>
            <a:custGeom>
              <a:avLst/>
              <a:gdLst/>
              <a:ahLst/>
              <a:cxnLst>
                <a:cxn ang="0">
                  <a:pos x="65" y="6"/>
                </a:cxn>
                <a:cxn ang="0">
                  <a:pos x="65" y="6"/>
                </a:cxn>
                <a:cxn ang="0">
                  <a:pos x="60" y="10"/>
                </a:cxn>
                <a:cxn ang="0">
                  <a:pos x="115" y="70"/>
                </a:cxn>
                <a:cxn ang="0">
                  <a:pos x="65" y="125"/>
                </a:cxn>
                <a:cxn ang="0">
                  <a:pos x="15" y="70"/>
                </a:cxn>
                <a:cxn ang="0">
                  <a:pos x="69" y="10"/>
                </a:cxn>
                <a:cxn ang="0">
                  <a:pos x="65" y="6"/>
                </a:cxn>
                <a:cxn ang="0">
                  <a:pos x="60" y="10"/>
                </a:cxn>
                <a:cxn ang="0">
                  <a:pos x="65" y="6"/>
                </a:cxn>
                <a:cxn ang="0">
                  <a:pos x="60" y="2"/>
                </a:cxn>
                <a:cxn ang="0">
                  <a:pos x="2" y="66"/>
                </a:cxn>
                <a:cxn ang="0">
                  <a:pos x="2" y="74"/>
                </a:cxn>
                <a:cxn ang="0">
                  <a:pos x="60" y="138"/>
                </a:cxn>
                <a:cxn ang="0">
                  <a:pos x="65" y="140"/>
                </a:cxn>
                <a:cxn ang="0">
                  <a:pos x="69" y="138"/>
                </a:cxn>
                <a:cxn ang="0">
                  <a:pos x="128" y="74"/>
                </a:cxn>
                <a:cxn ang="0">
                  <a:pos x="128" y="66"/>
                </a:cxn>
                <a:cxn ang="0">
                  <a:pos x="69" y="2"/>
                </a:cxn>
                <a:cxn ang="0">
                  <a:pos x="65" y="0"/>
                </a:cxn>
                <a:cxn ang="0">
                  <a:pos x="60" y="2"/>
                </a:cxn>
                <a:cxn ang="0">
                  <a:pos x="65" y="6"/>
                </a:cxn>
              </a:cxnLst>
              <a:rect l="0" t="0" r="r" b="b"/>
              <a:pathLst>
                <a:path w="130" h="140">
                  <a:moveTo>
                    <a:pt x="65" y="6"/>
                  </a:moveTo>
                  <a:lnTo>
                    <a:pt x="65" y="6"/>
                  </a:lnTo>
                  <a:lnTo>
                    <a:pt x="60" y="10"/>
                  </a:lnTo>
                  <a:lnTo>
                    <a:pt x="115" y="70"/>
                  </a:lnTo>
                  <a:lnTo>
                    <a:pt x="65" y="125"/>
                  </a:lnTo>
                  <a:lnTo>
                    <a:pt x="15" y="70"/>
                  </a:lnTo>
                  <a:lnTo>
                    <a:pt x="69" y="10"/>
                  </a:lnTo>
                  <a:lnTo>
                    <a:pt x="65" y="6"/>
                  </a:lnTo>
                  <a:lnTo>
                    <a:pt x="60" y="10"/>
                  </a:lnTo>
                  <a:lnTo>
                    <a:pt x="65" y="6"/>
                  </a:lnTo>
                  <a:lnTo>
                    <a:pt x="60" y="2"/>
                  </a:lnTo>
                  <a:lnTo>
                    <a:pt x="2" y="66"/>
                  </a:lnTo>
                  <a:cubicBezTo>
                    <a:pt x="0" y="68"/>
                    <a:pt x="0" y="72"/>
                    <a:pt x="2" y="74"/>
                  </a:cubicBezTo>
                  <a:lnTo>
                    <a:pt x="60" y="138"/>
                  </a:lnTo>
                  <a:cubicBezTo>
                    <a:pt x="62" y="139"/>
                    <a:pt x="63" y="140"/>
                    <a:pt x="65" y="140"/>
                  </a:cubicBezTo>
                  <a:cubicBezTo>
                    <a:pt x="67" y="140"/>
                    <a:pt x="68" y="139"/>
                    <a:pt x="69" y="138"/>
                  </a:cubicBezTo>
                  <a:lnTo>
                    <a:pt x="128" y="74"/>
                  </a:lnTo>
                  <a:cubicBezTo>
                    <a:pt x="130" y="72"/>
                    <a:pt x="130" y="68"/>
                    <a:pt x="128" y="66"/>
                  </a:cubicBezTo>
                  <a:lnTo>
                    <a:pt x="69" y="2"/>
                  </a:lnTo>
                  <a:cubicBezTo>
                    <a:pt x="68" y="1"/>
                    <a:pt x="67" y="0"/>
                    <a:pt x="65" y="0"/>
                  </a:cubicBezTo>
                  <a:cubicBezTo>
                    <a:pt x="63" y="0"/>
                    <a:pt x="62" y="1"/>
                    <a:pt x="60" y="2"/>
                  </a:cubicBezTo>
                  <a:lnTo>
                    <a:pt x="65" y="6"/>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1" name="Freeform 57"/>
            <p:cNvSpPr>
              <a:spLocks/>
            </p:cNvSpPr>
            <p:nvPr/>
          </p:nvSpPr>
          <p:spPr bwMode="auto">
            <a:xfrm>
              <a:off x="2928" y="2902"/>
              <a:ext cx="77" cy="84"/>
            </a:xfrm>
            <a:custGeom>
              <a:avLst/>
              <a:gdLst/>
              <a:ahLst/>
              <a:cxnLst>
                <a:cxn ang="0">
                  <a:pos x="59" y="0"/>
                </a:cxn>
                <a:cxn ang="0">
                  <a:pos x="59" y="0"/>
                </a:cxn>
                <a:cxn ang="0">
                  <a:pos x="117" y="64"/>
                </a:cxn>
                <a:cxn ang="0">
                  <a:pos x="59" y="127"/>
                </a:cxn>
                <a:cxn ang="0">
                  <a:pos x="0" y="64"/>
                </a:cxn>
                <a:cxn ang="0">
                  <a:pos x="59" y="0"/>
                </a:cxn>
              </a:cxnLst>
              <a:rect l="0" t="0" r="r" b="b"/>
              <a:pathLst>
                <a:path w="117" h="127">
                  <a:moveTo>
                    <a:pt x="59" y="0"/>
                  </a:moveTo>
                  <a:lnTo>
                    <a:pt x="59" y="0"/>
                  </a:lnTo>
                  <a:lnTo>
                    <a:pt x="117" y="64"/>
                  </a:lnTo>
                  <a:lnTo>
                    <a:pt x="59" y="127"/>
                  </a:lnTo>
                  <a:lnTo>
                    <a:pt x="0" y="64"/>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2" name="Freeform 58"/>
            <p:cNvSpPr>
              <a:spLocks/>
            </p:cNvSpPr>
            <p:nvPr/>
          </p:nvSpPr>
          <p:spPr bwMode="auto">
            <a:xfrm>
              <a:off x="2924" y="2898"/>
              <a:ext cx="85" cy="92"/>
            </a:xfrm>
            <a:custGeom>
              <a:avLst/>
              <a:gdLst/>
              <a:ahLst/>
              <a:cxnLst>
                <a:cxn ang="0">
                  <a:pos x="65" y="6"/>
                </a:cxn>
                <a:cxn ang="0">
                  <a:pos x="65" y="6"/>
                </a:cxn>
                <a:cxn ang="0">
                  <a:pos x="60" y="10"/>
                </a:cxn>
                <a:cxn ang="0">
                  <a:pos x="115" y="70"/>
                </a:cxn>
                <a:cxn ang="0">
                  <a:pos x="65" y="124"/>
                </a:cxn>
                <a:cxn ang="0">
                  <a:pos x="15" y="70"/>
                </a:cxn>
                <a:cxn ang="0">
                  <a:pos x="69" y="10"/>
                </a:cxn>
                <a:cxn ang="0">
                  <a:pos x="65" y="6"/>
                </a:cxn>
                <a:cxn ang="0">
                  <a:pos x="60" y="10"/>
                </a:cxn>
                <a:cxn ang="0">
                  <a:pos x="65" y="6"/>
                </a:cxn>
                <a:cxn ang="0">
                  <a:pos x="60" y="2"/>
                </a:cxn>
                <a:cxn ang="0">
                  <a:pos x="2" y="66"/>
                </a:cxn>
                <a:cxn ang="0">
                  <a:pos x="2" y="74"/>
                </a:cxn>
                <a:cxn ang="0">
                  <a:pos x="60" y="137"/>
                </a:cxn>
                <a:cxn ang="0">
                  <a:pos x="65" y="139"/>
                </a:cxn>
                <a:cxn ang="0">
                  <a:pos x="69" y="137"/>
                </a:cxn>
                <a:cxn ang="0">
                  <a:pos x="128" y="74"/>
                </a:cxn>
                <a:cxn ang="0">
                  <a:pos x="128" y="66"/>
                </a:cxn>
                <a:cxn ang="0">
                  <a:pos x="69" y="2"/>
                </a:cxn>
                <a:cxn ang="0">
                  <a:pos x="65" y="0"/>
                </a:cxn>
                <a:cxn ang="0">
                  <a:pos x="60" y="2"/>
                </a:cxn>
                <a:cxn ang="0">
                  <a:pos x="65" y="6"/>
                </a:cxn>
              </a:cxnLst>
              <a:rect l="0" t="0" r="r" b="b"/>
              <a:pathLst>
                <a:path w="130" h="139">
                  <a:moveTo>
                    <a:pt x="65" y="6"/>
                  </a:moveTo>
                  <a:lnTo>
                    <a:pt x="65" y="6"/>
                  </a:lnTo>
                  <a:lnTo>
                    <a:pt x="60" y="10"/>
                  </a:lnTo>
                  <a:lnTo>
                    <a:pt x="115" y="70"/>
                  </a:lnTo>
                  <a:lnTo>
                    <a:pt x="65" y="124"/>
                  </a:lnTo>
                  <a:lnTo>
                    <a:pt x="15" y="70"/>
                  </a:lnTo>
                  <a:lnTo>
                    <a:pt x="69" y="10"/>
                  </a:lnTo>
                  <a:lnTo>
                    <a:pt x="65" y="6"/>
                  </a:lnTo>
                  <a:lnTo>
                    <a:pt x="60" y="10"/>
                  </a:lnTo>
                  <a:lnTo>
                    <a:pt x="65" y="6"/>
                  </a:lnTo>
                  <a:lnTo>
                    <a:pt x="60" y="2"/>
                  </a:lnTo>
                  <a:lnTo>
                    <a:pt x="2" y="66"/>
                  </a:lnTo>
                  <a:cubicBezTo>
                    <a:pt x="0" y="68"/>
                    <a:pt x="0" y="71"/>
                    <a:pt x="2" y="74"/>
                  </a:cubicBezTo>
                  <a:lnTo>
                    <a:pt x="60" y="137"/>
                  </a:lnTo>
                  <a:cubicBezTo>
                    <a:pt x="62" y="139"/>
                    <a:pt x="63" y="139"/>
                    <a:pt x="65" y="139"/>
                  </a:cubicBezTo>
                  <a:cubicBezTo>
                    <a:pt x="67" y="139"/>
                    <a:pt x="68" y="139"/>
                    <a:pt x="69" y="137"/>
                  </a:cubicBezTo>
                  <a:lnTo>
                    <a:pt x="128" y="74"/>
                  </a:lnTo>
                  <a:cubicBezTo>
                    <a:pt x="130" y="71"/>
                    <a:pt x="130" y="68"/>
                    <a:pt x="128" y="66"/>
                  </a:cubicBezTo>
                  <a:lnTo>
                    <a:pt x="69" y="2"/>
                  </a:lnTo>
                  <a:cubicBezTo>
                    <a:pt x="68" y="1"/>
                    <a:pt x="67" y="0"/>
                    <a:pt x="65" y="0"/>
                  </a:cubicBezTo>
                  <a:cubicBezTo>
                    <a:pt x="63" y="0"/>
                    <a:pt x="62" y="1"/>
                    <a:pt x="60" y="2"/>
                  </a:cubicBezTo>
                  <a:lnTo>
                    <a:pt x="65" y="6"/>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3" name="Freeform 59"/>
            <p:cNvSpPr>
              <a:spLocks/>
            </p:cNvSpPr>
            <p:nvPr/>
          </p:nvSpPr>
          <p:spPr bwMode="auto">
            <a:xfrm>
              <a:off x="3228" y="2798"/>
              <a:ext cx="77" cy="83"/>
            </a:xfrm>
            <a:custGeom>
              <a:avLst/>
              <a:gdLst/>
              <a:ahLst/>
              <a:cxnLst>
                <a:cxn ang="0">
                  <a:pos x="59" y="0"/>
                </a:cxn>
                <a:cxn ang="0">
                  <a:pos x="59" y="0"/>
                </a:cxn>
                <a:cxn ang="0">
                  <a:pos x="117" y="63"/>
                </a:cxn>
                <a:cxn ang="0">
                  <a:pos x="59" y="127"/>
                </a:cxn>
                <a:cxn ang="0">
                  <a:pos x="0" y="63"/>
                </a:cxn>
                <a:cxn ang="0">
                  <a:pos x="59" y="0"/>
                </a:cxn>
              </a:cxnLst>
              <a:rect l="0" t="0" r="r" b="b"/>
              <a:pathLst>
                <a:path w="117" h="127">
                  <a:moveTo>
                    <a:pt x="59" y="0"/>
                  </a:moveTo>
                  <a:lnTo>
                    <a:pt x="59" y="0"/>
                  </a:lnTo>
                  <a:lnTo>
                    <a:pt x="117" y="63"/>
                  </a:lnTo>
                  <a:lnTo>
                    <a:pt x="59" y="127"/>
                  </a:lnTo>
                  <a:lnTo>
                    <a:pt x="0" y="63"/>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4" name="Freeform 60"/>
            <p:cNvSpPr>
              <a:spLocks/>
            </p:cNvSpPr>
            <p:nvPr/>
          </p:nvSpPr>
          <p:spPr bwMode="auto">
            <a:xfrm>
              <a:off x="3224" y="2794"/>
              <a:ext cx="86" cy="91"/>
            </a:xfrm>
            <a:custGeom>
              <a:avLst/>
              <a:gdLst/>
              <a:ahLst/>
              <a:cxnLst>
                <a:cxn ang="0">
                  <a:pos x="66" y="6"/>
                </a:cxn>
                <a:cxn ang="0">
                  <a:pos x="66" y="6"/>
                </a:cxn>
                <a:cxn ang="0">
                  <a:pos x="61" y="10"/>
                </a:cxn>
                <a:cxn ang="0">
                  <a:pos x="116" y="69"/>
                </a:cxn>
                <a:cxn ang="0">
                  <a:pos x="66" y="124"/>
                </a:cxn>
                <a:cxn ang="0">
                  <a:pos x="16" y="69"/>
                </a:cxn>
                <a:cxn ang="0">
                  <a:pos x="70" y="10"/>
                </a:cxn>
                <a:cxn ang="0">
                  <a:pos x="66" y="6"/>
                </a:cxn>
                <a:cxn ang="0">
                  <a:pos x="61" y="10"/>
                </a:cxn>
                <a:cxn ang="0">
                  <a:pos x="66" y="6"/>
                </a:cxn>
                <a:cxn ang="0">
                  <a:pos x="61" y="2"/>
                </a:cxn>
                <a:cxn ang="0">
                  <a:pos x="3" y="65"/>
                </a:cxn>
                <a:cxn ang="0">
                  <a:pos x="3" y="74"/>
                </a:cxn>
                <a:cxn ang="0">
                  <a:pos x="61" y="137"/>
                </a:cxn>
                <a:cxn ang="0">
                  <a:pos x="66" y="139"/>
                </a:cxn>
                <a:cxn ang="0">
                  <a:pos x="70" y="137"/>
                </a:cxn>
                <a:cxn ang="0">
                  <a:pos x="129" y="74"/>
                </a:cxn>
                <a:cxn ang="0">
                  <a:pos x="129" y="65"/>
                </a:cxn>
                <a:cxn ang="0">
                  <a:pos x="70" y="2"/>
                </a:cxn>
                <a:cxn ang="0">
                  <a:pos x="66" y="0"/>
                </a:cxn>
                <a:cxn ang="0">
                  <a:pos x="61" y="2"/>
                </a:cxn>
                <a:cxn ang="0">
                  <a:pos x="66" y="6"/>
                </a:cxn>
              </a:cxnLst>
              <a:rect l="0" t="0" r="r" b="b"/>
              <a:pathLst>
                <a:path w="131" h="139">
                  <a:moveTo>
                    <a:pt x="66" y="6"/>
                  </a:moveTo>
                  <a:lnTo>
                    <a:pt x="66" y="6"/>
                  </a:lnTo>
                  <a:lnTo>
                    <a:pt x="61" y="10"/>
                  </a:lnTo>
                  <a:lnTo>
                    <a:pt x="116" y="69"/>
                  </a:lnTo>
                  <a:lnTo>
                    <a:pt x="66" y="124"/>
                  </a:lnTo>
                  <a:lnTo>
                    <a:pt x="16" y="69"/>
                  </a:lnTo>
                  <a:lnTo>
                    <a:pt x="70" y="10"/>
                  </a:lnTo>
                  <a:lnTo>
                    <a:pt x="66" y="6"/>
                  </a:lnTo>
                  <a:lnTo>
                    <a:pt x="61" y="10"/>
                  </a:lnTo>
                  <a:lnTo>
                    <a:pt x="66" y="6"/>
                  </a:lnTo>
                  <a:lnTo>
                    <a:pt x="61" y="2"/>
                  </a:lnTo>
                  <a:lnTo>
                    <a:pt x="3" y="65"/>
                  </a:lnTo>
                  <a:cubicBezTo>
                    <a:pt x="0" y="68"/>
                    <a:pt x="0" y="71"/>
                    <a:pt x="3" y="74"/>
                  </a:cubicBezTo>
                  <a:lnTo>
                    <a:pt x="61" y="137"/>
                  </a:lnTo>
                  <a:cubicBezTo>
                    <a:pt x="62" y="138"/>
                    <a:pt x="64" y="139"/>
                    <a:pt x="66" y="139"/>
                  </a:cubicBezTo>
                  <a:cubicBezTo>
                    <a:pt x="68" y="139"/>
                    <a:pt x="69" y="138"/>
                    <a:pt x="70" y="137"/>
                  </a:cubicBezTo>
                  <a:lnTo>
                    <a:pt x="129" y="74"/>
                  </a:lnTo>
                  <a:cubicBezTo>
                    <a:pt x="131" y="71"/>
                    <a:pt x="131" y="68"/>
                    <a:pt x="129" y="65"/>
                  </a:cubicBezTo>
                  <a:lnTo>
                    <a:pt x="70" y="2"/>
                  </a:lnTo>
                  <a:cubicBezTo>
                    <a:pt x="69" y="0"/>
                    <a:pt x="68" y="0"/>
                    <a:pt x="66" y="0"/>
                  </a:cubicBezTo>
                  <a:cubicBezTo>
                    <a:pt x="64" y="0"/>
                    <a:pt x="62" y="0"/>
                    <a:pt x="61" y="2"/>
                  </a:cubicBezTo>
                  <a:lnTo>
                    <a:pt x="66" y="6"/>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5" name="Freeform 61"/>
            <p:cNvSpPr>
              <a:spLocks/>
            </p:cNvSpPr>
            <p:nvPr/>
          </p:nvSpPr>
          <p:spPr bwMode="auto">
            <a:xfrm>
              <a:off x="3522" y="2742"/>
              <a:ext cx="77" cy="83"/>
            </a:xfrm>
            <a:custGeom>
              <a:avLst/>
              <a:gdLst/>
              <a:ahLst/>
              <a:cxnLst>
                <a:cxn ang="0">
                  <a:pos x="59" y="0"/>
                </a:cxn>
                <a:cxn ang="0">
                  <a:pos x="59" y="0"/>
                </a:cxn>
                <a:cxn ang="0">
                  <a:pos x="117" y="63"/>
                </a:cxn>
                <a:cxn ang="0">
                  <a:pos x="59" y="127"/>
                </a:cxn>
                <a:cxn ang="0">
                  <a:pos x="0" y="63"/>
                </a:cxn>
                <a:cxn ang="0">
                  <a:pos x="59" y="0"/>
                </a:cxn>
              </a:cxnLst>
              <a:rect l="0" t="0" r="r" b="b"/>
              <a:pathLst>
                <a:path w="117" h="127">
                  <a:moveTo>
                    <a:pt x="59" y="0"/>
                  </a:moveTo>
                  <a:lnTo>
                    <a:pt x="59" y="0"/>
                  </a:lnTo>
                  <a:lnTo>
                    <a:pt x="117" y="63"/>
                  </a:lnTo>
                  <a:lnTo>
                    <a:pt x="59" y="127"/>
                  </a:lnTo>
                  <a:lnTo>
                    <a:pt x="0" y="63"/>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6" name="Freeform 62"/>
            <p:cNvSpPr>
              <a:spLocks/>
            </p:cNvSpPr>
            <p:nvPr/>
          </p:nvSpPr>
          <p:spPr bwMode="auto">
            <a:xfrm>
              <a:off x="3518" y="2737"/>
              <a:ext cx="85" cy="92"/>
            </a:xfrm>
            <a:custGeom>
              <a:avLst/>
              <a:gdLst/>
              <a:ahLst/>
              <a:cxnLst>
                <a:cxn ang="0">
                  <a:pos x="65" y="7"/>
                </a:cxn>
                <a:cxn ang="0">
                  <a:pos x="65" y="7"/>
                </a:cxn>
                <a:cxn ang="0">
                  <a:pos x="60" y="11"/>
                </a:cxn>
                <a:cxn ang="0">
                  <a:pos x="115" y="70"/>
                </a:cxn>
                <a:cxn ang="0">
                  <a:pos x="65" y="125"/>
                </a:cxn>
                <a:cxn ang="0">
                  <a:pos x="15" y="70"/>
                </a:cxn>
                <a:cxn ang="0">
                  <a:pos x="70" y="11"/>
                </a:cxn>
                <a:cxn ang="0">
                  <a:pos x="65" y="7"/>
                </a:cxn>
                <a:cxn ang="0">
                  <a:pos x="60" y="11"/>
                </a:cxn>
                <a:cxn ang="0">
                  <a:pos x="65" y="7"/>
                </a:cxn>
                <a:cxn ang="0">
                  <a:pos x="61" y="2"/>
                </a:cxn>
                <a:cxn ang="0">
                  <a:pos x="2" y="66"/>
                </a:cxn>
                <a:cxn ang="0">
                  <a:pos x="2" y="74"/>
                </a:cxn>
                <a:cxn ang="0">
                  <a:pos x="60" y="138"/>
                </a:cxn>
                <a:cxn ang="0">
                  <a:pos x="65" y="140"/>
                </a:cxn>
                <a:cxn ang="0">
                  <a:pos x="70" y="138"/>
                </a:cxn>
                <a:cxn ang="0">
                  <a:pos x="128" y="74"/>
                </a:cxn>
                <a:cxn ang="0">
                  <a:pos x="128" y="66"/>
                </a:cxn>
                <a:cxn ang="0">
                  <a:pos x="70" y="2"/>
                </a:cxn>
                <a:cxn ang="0">
                  <a:pos x="65" y="0"/>
                </a:cxn>
                <a:cxn ang="0">
                  <a:pos x="61" y="2"/>
                </a:cxn>
                <a:cxn ang="0">
                  <a:pos x="65" y="7"/>
                </a:cxn>
              </a:cxnLst>
              <a:rect l="0" t="0" r="r" b="b"/>
              <a:pathLst>
                <a:path w="130" h="140">
                  <a:moveTo>
                    <a:pt x="65" y="7"/>
                  </a:moveTo>
                  <a:lnTo>
                    <a:pt x="65" y="7"/>
                  </a:lnTo>
                  <a:lnTo>
                    <a:pt x="60" y="11"/>
                  </a:lnTo>
                  <a:lnTo>
                    <a:pt x="115" y="70"/>
                  </a:lnTo>
                  <a:lnTo>
                    <a:pt x="65" y="125"/>
                  </a:lnTo>
                  <a:lnTo>
                    <a:pt x="15" y="70"/>
                  </a:lnTo>
                  <a:lnTo>
                    <a:pt x="70" y="11"/>
                  </a:lnTo>
                  <a:lnTo>
                    <a:pt x="65" y="7"/>
                  </a:lnTo>
                  <a:lnTo>
                    <a:pt x="60" y="11"/>
                  </a:lnTo>
                  <a:lnTo>
                    <a:pt x="65" y="7"/>
                  </a:lnTo>
                  <a:lnTo>
                    <a:pt x="61" y="2"/>
                  </a:lnTo>
                  <a:lnTo>
                    <a:pt x="2" y="66"/>
                  </a:lnTo>
                  <a:cubicBezTo>
                    <a:pt x="0" y="68"/>
                    <a:pt x="0" y="72"/>
                    <a:pt x="2" y="74"/>
                  </a:cubicBezTo>
                  <a:lnTo>
                    <a:pt x="60" y="138"/>
                  </a:lnTo>
                  <a:cubicBezTo>
                    <a:pt x="62" y="140"/>
                    <a:pt x="63" y="140"/>
                    <a:pt x="65" y="140"/>
                  </a:cubicBezTo>
                  <a:cubicBezTo>
                    <a:pt x="67" y="140"/>
                    <a:pt x="68" y="140"/>
                    <a:pt x="70" y="138"/>
                  </a:cubicBezTo>
                  <a:lnTo>
                    <a:pt x="128" y="74"/>
                  </a:lnTo>
                  <a:cubicBezTo>
                    <a:pt x="130" y="72"/>
                    <a:pt x="130" y="68"/>
                    <a:pt x="128" y="66"/>
                  </a:cubicBezTo>
                  <a:lnTo>
                    <a:pt x="70" y="2"/>
                  </a:lnTo>
                  <a:cubicBezTo>
                    <a:pt x="68" y="1"/>
                    <a:pt x="67" y="0"/>
                    <a:pt x="65" y="0"/>
                  </a:cubicBezTo>
                  <a:cubicBezTo>
                    <a:pt x="63" y="0"/>
                    <a:pt x="62" y="1"/>
                    <a:pt x="61" y="2"/>
                  </a:cubicBezTo>
                  <a:lnTo>
                    <a:pt x="65" y="7"/>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7" name="Freeform 63"/>
            <p:cNvSpPr>
              <a:spLocks/>
            </p:cNvSpPr>
            <p:nvPr/>
          </p:nvSpPr>
          <p:spPr bwMode="auto">
            <a:xfrm>
              <a:off x="3822" y="2692"/>
              <a:ext cx="77" cy="85"/>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8" name="Freeform 64"/>
            <p:cNvSpPr>
              <a:spLocks/>
            </p:cNvSpPr>
            <p:nvPr/>
          </p:nvSpPr>
          <p:spPr bwMode="auto">
            <a:xfrm>
              <a:off x="3818" y="2688"/>
              <a:ext cx="85" cy="93"/>
            </a:xfrm>
            <a:custGeom>
              <a:avLst/>
              <a:gdLst/>
              <a:ahLst/>
              <a:cxnLst>
                <a:cxn ang="0">
                  <a:pos x="65" y="6"/>
                </a:cxn>
                <a:cxn ang="0">
                  <a:pos x="65" y="6"/>
                </a:cxn>
                <a:cxn ang="0">
                  <a:pos x="60" y="10"/>
                </a:cxn>
                <a:cxn ang="0">
                  <a:pos x="115" y="70"/>
                </a:cxn>
                <a:cxn ang="0">
                  <a:pos x="65" y="124"/>
                </a:cxn>
                <a:cxn ang="0">
                  <a:pos x="15" y="70"/>
                </a:cxn>
                <a:cxn ang="0">
                  <a:pos x="69" y="10"/>
                </a:cxn>
                <a:cxn ang="0">
                  <a:pos x="65" y="6"/>
                </a:cxn>
                <a:cxn ang="0">
                  <a:pos x="60" y="10"/>
                </a:cxn>
                <a:cxn ang="0">
                  <a:pos x="65" y="6"/>
                </a:cxn>
                <a:cxn ang="0">
                  <a:pos x="60" y="2"/>
                </a:cxn>
                <a:cxn ang="0">
                  <a:pos x="2" y="66"/>
                </a:cxn>
                <a:cxn ang="0">
                  <a:pos x="2" y="74"/>
                </a:cxn>
                <a:cxn ang="0">
                  <a:pos x="60" y="138"/>
                </a:cxn>
                <a:cxn ang="0">
                  <a:pos x="65" y="140"/>
                </a:cxn>
                <a:cxn ang="0">
                  <a:pos x="69" y="138"/>
                </a:cxn>
                <a:cxn ang="0">
                  <a:pos x="128" y="74"/>
                </a:cxn>
                <a:cxn ang="0">
                  <a:pos x="128" y="66"/>
                </a:cxn>
                <a:cxn ang="0">
                  <a:pos x="69" y="2"/>
                </a:cxn>
                <a:cxn ang="0">
                  <a:pos x="65" y="0"/>
                </a:cxn>
                <a:cxn ang="0">
                  <a:pos x="60" y="2"/>
                </a:cxn>
                <a:cxn ang="0">
                  <a:pos x="65" y="6"/>
                </a:cxn>
              </a:cxnLst>
              <a:rect l="0" t="0" r="r" b="b"/>
              <a:pathLst>
                <a:path w="130" h="140">
                  <a:moveTo>
                    <a:pt x="65" y="6"/>
                  </a:moveTo>
                  <a:lnTo>
                    <a:pt x="65" y="6"/>
                  </a:lnTo>
                  <a:lnTo>
                    <a:pt x="60" y="10"/>
                  </a:lnTo>
                  <a:lnTo>
                    <a:pt x="115" y="70"/>
                  </a:lnTo>
                  <a:lnTo>
                    <a:pt x="65" y="124"/>
                  </a:lnTo>
                  <a:lnTo>
                    <a:pt x="15" y="70"/>
                  </a:lnTo>
                  <a:lnTo>
                    <a:pt x="69" y="10"/>
                  </a:lnTo>
                  <a:lnTo>
                    <a:pt x="65" y="6"/>
                  </a:lnTo>
                  <a:lnTo>
                    <a:pt x="60" y="10"/>
                  </a:lnTo>
                  <a:lnTo>
                    <a:pt x="65" y="6"/>
                  </a:lnTo>
                  <a:lnTo>
                    <a:pt x="60" y="2"/>
                  </a:lnTo>
                  <a:lnTo>
                    <a:pt x="2" y="66"/>
                  </a:lnTo>
                  <a:cubicBezTo>
                    <a:pt x="0" y="68"/>
                    <a:pt x="0" y="72"/>
                    <a:pt x="2" y="74"/>
                  </a:cubicBezTo>
                  <a:lnTo>
                    <a:pt x="60" y="138"/>
                  </a:lnTo>
                  <a:cubicBezTo>
                    <a:pt x="61" y="139"/>
                    <a:pt x="63" y="140"/>
                    <a:pt x="65" y="140"/>
                  </a:cubicBezTo>
                  <a:cubicBezTo>
                    <a:pt x="67" y="140"/>
                    <a:pt x="68" y="139"/>
                    <a:pt x="69" y="138"/>
                  </a:cubicBezTo>
                  <a:lnTo>
                    <a:pt x="128" y="74"/>
                  </a:lnTo>
                  <a:cubicBezTo>
                    <a:pt x="130" y="72"/>
                    <a:pt x="130" y="68"/>
                    <a:pt x="128" y="66"/>
                  </a:cubicBezTo>
                  <a:lnTo>
                    <a:pt x="69" y="2"/>
                  </a:lnTo>
                  <a:cubicBezTo>
                    <a:pt x="68" y="1"/>
                    <a:pt x="67" y="0"/>
                    <a:pt x="65" y="0"/>
                  </a:cubicBezTo>
                  <a:cubicBezTo>
                    <a:pt x="63" y="0"/>
                    <a:pt x="61" y="1"/>
                    <a:pt x="60" y="2"/>
                  </a:cubicBezTo>
                  <a:lnTo>
                    <a:pt x="65" y="6"/>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89" name="Freeform 65"/>
            <p:cNvSpPr>
              <a:spLocks/>
            </p:cNvSpPr>
            <p:nvPr/>
          </p:nvSpPr>
          <p:spPr bwMode="auto">
            <a:xfrm>
              <a:off x="4122" y="2588"/>
              <a:ext cx="77" cy="83"/>
            </a:xfrm>
            <a:custGeom>
              <a:avLst/>
              <a:gdLst/>
              <a:ahLst/>
              <a:cxnLst>
                <a:cxn ang="0">
                  <a:pos x="59" y="0"/>
                </a:cxn>
                <a:cxn ang="0">
                  <a:pos x="59" y="0"/>
                </a:cxn>
                <a:cxn ang="0">
                  <a:pos x="117" y="64"/>
                </a:cxn>
                <a:cxn ang="0">
                  <a:pos x="59" y="127"/>
                </a:cxn>
                <a:cxn ang="0">
                  <a:pos x="0" y="64"/>
                </a:cxn>
                <a:cxn ang="0">
                  <a:pos x="59" y="0"/>
                </a:cxn>
              </a:cxnLst>
              <a:rect l="0" t="0" r="r" b="b"/>
              <a:pathLst>
                <a:path w="117" h="127">
                  <a:moveTo>
                    <a:pt x="59" y="0"/>
                  </a:moveTo>
                  <a:lnTo>
                    <a:pt x="59" y="0"/>
                  </a:lnTo>
                  <a:lnTo>
                    <a:pt x="117" y="64"/>
                  </a:lnTo>
                  <a:lnTo>
                    <a:pt x="59" y="127"/>
                  </a:lnTo>
                  <a:lnTo>
                    <a:pt x="0" y="64"/>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0" name="Freeform 66"/>
            <p:cNvSpPr>
              <a:spLocks/>
            </p:cNvSpPr>
            <p:nvPr/>
          </p:nvSpPr>
          <p:spPr bwMode="auto">
            <a:xfrm>
              <a:off x="4118" y="2584"/>
              <a:ext cx="86" cy="91"/>
            </a:xfrm>
            <a:custGeom>
              <a:avLst/>
              <a:gdLst/>
              <a:ahLst/>
              <a:cxnLst>
                <a:cxn ang="0">
                  <a:pos x="65" y="6"/>
                </a:cxn>
                <a:cxn ang="0">
                  <a:pos x="65" y="6"/>
                </a:cxn>
                <a:cxn ang="0">
                  <a:pos x="60" y="10"/>
                </a:cxn>
                <a:cxn ang="0">
                  <a:pos x="115" y="70"/>
                </a:cxn>
                <a:cxn ang="0">
                  <a:pos x="65" y="124"/>
                </a:cxn>
                <a:cxn ang="0">
                  <a:pos x="15" y="70"/>
                </a:cxn>
                <a:cxn ang="0">
                  <a:pos x="69" y="10"/>
                </a:cxn>
                <a:cxn ang="0">
                  <a:pos x="65" y="6"/>
                </a:cxn>
                <a:cxn ang="0">
                  <a:pos x="60" y="10"/>
                </a:cxn>
                <a:cxn ang="0">
                  <a:pos x="65" y="6"/>
                </a:cxn>
                <a:cxn ang="0">
                  <a:pos x="60" y="1"/>
                </a:cxn>
                <a:cxn ang="0">
                  <a:pos x="2" y="65"/>
                </a:cxn>
                <a:cxn ang="0">
                  <a:pos x="2" y="74"/>
                </a:cxn>
                <a:cxn ang="0">
                  <a:pos x="60" y="137"/>
                </a:cxn>
                <a:cxn ang="0">
                  <a:pos x="65" y="139"/>
                </a:cxn>
                <a:cxn ang="0">
                  <a:pos x="69" y="137"/>
                </a:cxn>
                <a:cxn ang="0">
                  <a:pos x="128" y="74"/>
                </a:cxn>
                <a:cxn ang="0">
                  <a:pos x="128" y="65"/>
                </a:cxn>
                <a:cxn ang="0">
                  <a:pos x="69" y="2"/>
                </a:cxn>
                <a:cxn ang="0">
                  <a:pos x="65" y="0"/>
                </a:cxn>
                <a:cxn ang="0">
                  <a:pos x="60" y="1"/>
                </a:cxn>
                <a:cxn ang="0">
                  <a:pos x="65" y="6"/>
                </a:cxn>
              </a:cxnLst>
              <a:rect l="0" t="0" r="r" b="b"/>
              <a:pathLst>
                <a:path w="130" h="139">
                  <a:moveTo>
                    <a:pt x="65" y="6"/>
                  </a:moveTo>
                  <a:lnTo>
                    <a:pt x="65" y="6"/>
                  </a:lnTo>
                  <a:lnTo>
                    <a:pt x="60" y="10"/>
                  </a:lnTo>
                  <a:lnTo>
                    <a:pt x="115" y="70"/>
                  </a:lnTo>
                  <a:lnTo>
                    <a:pt x="65" y="124"/>
                  </a:lnTo>
                  <a:lnTo>
                    <a:pt x="15" y="70"/>
                  </a:lnTo>
                  <a:lnTo>
                    <a:pt x="69" y="10"/>
                  </a:lnTo>
                  <a:lnTo>
                    <a:pt x="65" y="6"/>
                  </a:lnTo>
                  <a:lnTo>
                    <a:pt x="60" y="10"/>
                  </a:lnTo>
                  <a:lnTo>
                    <a:pt x="65" y="6"/>
                  </a:lnTo>
                  <a:lnTo>
                    <a:pt x="60" y="1"/>
                  </a:lnTo>
                  <a:lnTo>
                    <a:pt x="2" y="65"/>
                  </a:lnTo>
                  <a:cubicBezTo>
                    <a:pt x="0" y="68"/>
                    <a:pt x="0" y="71"/>
                    <a:pt x="2" y="74"/>
                  </a:cubicBezTo>
                  <a:lnTo>
                    <a:pt x="60" y="137"/>
                  </a:lnTo>
                  <a:cubicBezTo>
                    <a:pt x="62" y="139"/>
                    <a:pt x="63" y="139"/>
                    <a:pt x="65" y="139"/>
                  </a:cubicBezTo>
                  <a:cubicBezTo>
                    <a:pt x="67" y="139"/>
                    <a:pt x="68" y="139"/>
                    <a:pt x="69" y="137"/>
                  </a:cubicBezTo>
                  <a:lnTo>
                    <a:pt x="128" y="74"/>
                  </a:lnTo>
                  <a:cubicBezTo>
                    <a:pt x="130" y="71"/>
                    <a:pt x="130" y="68"/>
                    <a:pt x="128" y="65"/>
                  </a:cubicBezTo>
                  <a:lnTo>
                    <a:pt x="69" y="2"/>
                  </a:lnTo>
                  <a:cubicBezTo>
                    <a:pt x="68" y="0"/>
                    <a:pt x="67" y="0"/>
                    <a:pt x="65" y="0"/>
                  </a:cubicBezTo>
                  <a:cubicBezTo>
                    <a:pt x="63" y="0"/>
                    <a:pt x="62" y="0"/>
                    <a:pt x="60" y="1"/>
                  </a:cubicBezTo>
                  <a:lnTo>
                    <a:pt x="65" y="6"/>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1" name="Freeform 67"/>
            <p:cNvSpPr>
              <a:spLocks/>
            </p:cNvSpPr>
            <p:nvPr/>
          </p:nvSpPr>
          <p:spPr bwMode="auto">
            <a:xfrm>
              <a:off x="4422" y="2623"/>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2" name="Freeform 68"/>
            <p:cNvSpPr>
              <a:spLocks/>
            </p:cNvSpPr>
            <p:nvPr/>
          </p:nvSpPr>
          <p:spPr bwMode="auto">
            <a:xfrm>
              <a:off x="4418" y="2619"/>
              <a:ext cx="86" cy="92"/>
            </a:xfrm>
            <a:custGeom>
              <a:avLst/>
              <a:gdLst/>
              <a:ahLst/>
              <a:cxnLst>
                <a:cxn ang="0">
                  <a:pos x="65" y="6"/>
                </a:cxn>
                <a:cxn ang="0">
                  <a:pos x="65" y="6"/>
                </a:cxn>
                <a:cxn ang="0">
                  <a:pos x="60" y="10"/>
                </a:cxn>
                <a:cxn ang="0">
                  <a:pos x="115" y="70"/>
                </a:cxn>
                <a:cxn ang="0">
                  <a:pos x="65" y="124"/>
                </a:cxn>
                <a:cxn ang="0">
                  <a:pos x="15" y="70"/>
                </a:cxn>
                <a:cxn ang="0">
                  <a:pos x="69" y="10"/>
                </a:cxn>
                <a:cxn ang="0">
                  <a:pos x="65" y="6"/>
                </a:cxn>
                <a:cxn ang="0">
                  <a:pos x="60" y="10"/>
                </a:cxn>
                <a:cxn ang="0">
                  <a:pos x="65" y="6"/>
                </a:cxn>
                <a:cxn ang="0">
                  <a:pos x="60" y="2"/>
                </a:cxn>
                <a:cxn ang="0">
                  <a:pos x="2" y="65"/>
                </a:cxn>
                <a:cxn ang="0">
                  <a:pos x="2" y="74"/>
                </a:cxn>
                <a:cxn ang="0">
                  <a:pos x="60" y="138"/>
                </a:cxn>
                <a:cxn ang="0">
                  <a:pos x="65" y="140"/>
                </a:cxn>
                <a:cxn ang="0">
                  <a:pos x="69" y="138"/>
                </a:cxn>
                <a:cxn ang="0">
                  <a:pos x="128" y="74"/>
                </a:cxn>
                <a:cxn ang="0">
                  <a:pos x="128" y="65"/>
                </a:cxn>
                <a:cxn ang="0">
                  <a:pos x="69" y="2"/>
                </a:cxn>
                <a:cxn ang="0">
                  <a:pos x="65" y="0"/>
                </a:cxn>
                <a:cxn ang="0">
                  <a:pos x="60" y="2"/>
                </a:cxn>
                <a:cxn ang="0">
                  <a:pos x="65" y="6"/>
                </a:cxn>
              </a:cxnLst>
              <a:rect l="0" t="0" r="r" b="b"/>
              <a:pathLst>
                <a:path w="130" h="140">
                  <a:moveTo>
                    <a:pt x="65" y="6"/>
                  </a:moveTo>
                  <a:lnTo>
                    <a:pt x="65" y="6"/>
                  </a:lnTo>
                  <a:lnTo>
                    <a:pt x="60" y="10"/>
                  </a:lnTo>
                  <a:lnTo>
                    <a:pt x="115" y="70"/>
                  </a:lnTo>
                  <a:lnTo>
                    <a:pt x="65" y="124"/>
                  </a:lnTo>
                  <a:lnTo>
                    <a:pt x="15" y="70"/>
                  </a:lnTo>
                  <a:lnTo>
                    <a:pt x="69" y="10"/>
                  </a:lnTo>
                  <a:lnTo>
                    <a:pt x="65" y="6"/>
                  </a:lnTo>
                  <a:lnTo>
                    <a:pt x="60" y="10"/>
                  </a:lnTo>
                  <a:lnTo>
                    <a:pt x="65" y="6"/>
                  </a:lnTo>
                  <a:lnTo>
                    <a:pt x="60" y="2"/>
                  </a:lnTo>
                  <a:lnTo>
                    <a:pt x="2" y="65"/>
                  </a:lnTo>
                  <a:cubicBezTo>
                    <a:pt x="0" y="68"/>
                    <a:pt x="0" y="71"/>
                    <a:pt x="2" y="74"/>
                  </a:cubicBezTo>
                  <a:lnTo>
                    <a:pt x="60" y="138"/>
                  </a:lnTo>
                  <a:cubicBezTo>
                    <a:pt x="62" y="139"/>
                    <a:pt x="63" y="140"/>
                    <a:pt x="65" y="140"/>
                  </a:cubicBezTo>
                  <a:cubicBezTo>
                    <a:pt x="67" y="140"/>
                    <a:pt x="68" y="139"/>
                    <a:pt x="69" y="138"/>
                  </a:cubicBezTo>
                  <a:lnTo>
                    <a:pt x="128" y="74"/>
                  </a:lnTo>
                  <a:cubicBezTo>
                    <a:pt x="130" y="71"/>
                    <a:pt x="130" y="68"/>
                    <a:pt x="128" y="65"/>
                  </a:cubicBezTo>
                  <a:lnTo>
                    <a:pt x="69" y="2"/>
                  </a:lnTo>
                  <a:cubicBezTo>
                    <a:pt x="68" y="1"/>
                    <a:pt x="67" y="0"/>
                    <a:pt x="65" y="0"/>
                  </a:cubicBezTo>
                  <a:cubicBezTo>
                    <a:pt x="63" y="0"/>
                    <a:pt x="62" y="1"/>
                    <a:pt x="60" y="2"/>
                  </a:cubicBezTo>
                  <a:lnTo>
                    <a:pt x="65" y="6"/>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3" name="Freeform 69"/>
            <p:cNvSpPr>
              <a:spLocks/>
            </p:cNvSpPr>
            <p:nvPr/>
          </p:nvSpPr>
          <p:spPr bwMode="auto">
            <a:xfrm>
              <a:off x="4722" y="2595"/>
              <a:ext cx="77" cy="84"/>
            </a:xfrm>
            <a:custGeom>
              <a:avLst/>
              <a:gdLst/>
              <a:ahLst/>
              <a:cxnLst>
                <a:cxn ang="0">
                  <a:pos x="58" y="0"/>
                </a:cxn>
                <a:cxn ang="0">
                  <a:pos x="58" y="0"/>
                </a:cxn>
                <a:cxn ang="0">
                  <a:pos x="117" y="63"/>
                </a:cxn>
                <a:cxn ang="0">
                  <a:pos x="58" y="127"/>
                </a:cxn>
                <a:cxn ang="0">
                  <a:pos x="0" y="63"/>
                </a:cxn>
                <a:cxn ang="0">
                  <a:pos x="58" y="0"/>
                </a:cxn>
              </a:cxnLst>
              <a:rect l="0" t="0" r="r" b="b"/>
              <a:pathLst>
                <a:path w="117" h="127">
                  <a:moveTo>
                    <a:pt x="58" y="0"/>
                  </a:moveTo>
                  <a:lnTo>
                    <a:pt x="58" y="0"/>
                  </a:lnTo>
                  <a:lnTo>
                    <a:pt x="117" y="63"/>
                  </a:lnTo>
                  <a:lnTo>
                    <a:pt x="58" y="127"/>
                  </a:lnTo>
                  <a:lnTo>
                    <a:pt x="0" y="63"/>
                  </a:lnTo>
                  <a:lnTo>
                    <a:pt x="58"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4" name="Freeform 70"/>
            <p:cNvSpPr>
              <a:spLocks/>
            </p:cNvSpPr>
            <p:nvPr/>
          </p:nvSpPr>
          <p:spPr bwMode="auto">
            <a:xfrm>
              <a:off x="4718" y="2590"/>
              <a:ext cx="86" cy="93"/>
            </a:xfrm>
            <a:custGeom>
              <a:avLst/>
              <a:gdLst/>
              <a:ahLst/>
              <a:cxnLst>
                <a:cxn ang="0">
                  <a:pos x="65" y="7"/>
                </a:cxn>
                <a:cxn ang="0">
                  <a:pos x="65" y="7"/>
                </a:cxn>
                <a:cxn ang="0">
                  <a:pos x="61" y="11"/>
                </a:cxn>
                <a:cxn ang="0">
                  <a:pos x="116" y="70"/>
                </a:cxn>
                <a:cxn ang="0">
                  <a:pos x="65" y="125"/>
                </a:cxn>
                <a:cxn ang="0">
                  <a:pos x="15" y="70"/>
                </a:cxn>
                <a:cxn ang="0">
                  <a:pos x="70" y="11"/>
                </a:cxn>
                <a:cxn ang="0">
                  <a:pos x="65" y="7"/>
                </a:cxn>
                <a:cxn ang="0">
                  <a:pos x="61" y="11"/>
                </a:cxn>
                <a:cxn ang="0">
                  <a:pos x="65" y="7"/>
                </a:cxn>
                <a:cxn ang="0">
                  <a:pos x="61" y="2"/>
                </a:cxn>
                <a:cxn ang="0">
                  <a:pos x="3" y="66"/>
                </a:cxn>
                <a:cxn ang="0">
                  <a:pos x="3" y="74"/>
                </a:cxn>
                <a:cxn ang="0">
                  <a:pos x="61" y="138"/>
                </a:cxn>
                <a:cxn ang="0">
                  <a:pos x="65" y="140"/>
                </a:cxn>
                <a:cxn ang="0">
                  <a:pos x="70" y="138"/>
                </a:cxn>
                <a:cxn ang="0">
                  <a:pos x="129" y="74"/>
                </a:cxn>
                <a:cxn ang="0">
                  <a:pos x="129" y="66"/>
                </a:cxn>
                <a:cxn ang="0">
                  <a:pos x="70" y="2"/>
                </a:cxn>
                <a:cxn ang="0">
                  <a:pos x="65" y="0"/>
                </a:cxn>
                <a:cxn ang="0">
                  <a:pos x="61" y="2"/>
                </a:cxn>
                <a:cxn ang="0">
                  <a:pos x="65" y="7"/>
                </a:cxn>
              </a:cxnLst>
              <a:rect l="0" t="0" r="r" b="b"/>
              <a:pathLst>
                <a:path w="131" h="140">
                  <a:moveTo>
                    <a:pt x="65" y="7"/>
                  </a:moveTo>
                  <a:lnTo>
                    <a:pt x="65" y="7"/>
                  </a:lnTo>
                  <a:lnTo>
                    <a:pt x="61" y="11"/>
                  </a:lnTo>
                  <a:lnTo>
                    <a:pt x="116" y="70"/>
                  </a:lnTo>
                  <a:lnTo>
                    <a:pt x="65" y="125"/>
                  </a:lnTo>
                  <a:lnTo>
                    <a:pt x="15" y="70"/>
                  </a:lnTo>
                  <a:lnTo>
                    <a:pt x="70" y="11"/>
                  </a:lnTo>
                  <a:lnTo>
                    <a:pt x="65" y="7"/>
                  </a:lnTo>
                  <a:lnTo>
                    <a:pt x="61" y="11"/>
                  </a:lnTo>
                  <a:lnTo>
                    <a:pt x="65" y="7"/>
                  </a:lnTo>
                  <a:lnTo>
                    <a:pt x="61" y="2"/>
                  </a:lnTo>
                  <a:lnTo>
                    <a:pt x="3" y="66"/>
                  </a:lnTo>
                  <a:cubicBezTo>
                    <a:pt x="0" y="68"/>
                    <a:pt x="0" y="72"/>
                    <a:pt x="3" y="74"/>
                  </a:cubicBezTo>
                  <a:lnTo>
                    <a:pt x="61" y="138"/>
                  </a:lnTo>
                  <a:cubicBezTo>
                    <a:pt x="62" y="139"/>
                    <a:pt x="64" y="140"/>
                    <a:pt x="65" y="140"/>
                  </a:cubicBezTo>
                  <a:cubicBezTo>
                    <a:pt x="67" y="140"/>
                    <a:pt x="69" y="139"/>
                    <a:pt x="70" y="138"/>
                  </a:cubicBezTo>
                  <a:lnTo>
                    <a:pt x="129" y="74"/>
                  </a:lnTo>
                  <a:cubicBezTo>
                    <a:pt x="131" y="72"/>
                    <a:pt x="131" y="68"/>
                    <a:pt x="129" y="66"/>
                  </a:cubicBezTo>
                  <a:lnTo>
                    <a:pt x="70" y="2"/>
                  </a:lnTo>
                  <a:cubicBezTo>
                    <a:pt x="69" y="1"/>
                    <a:pt x="67" y="0"/>
                    <a:pt x="65" y="0"/>
                  </a:cubicBezTo>
                  <a:cubicBezTo>
                    <a:pt x="64" y="0"/>
                    <a:pt x="62" y="1"/>
                    <a:pt x="61" y="2"/>
                  </a:cubicBezTo>
                  <a:lnTo>
                    <a:pt x="65" y="7"/>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5" name="Freeform 71"/>
            <p:cNvSpPr>
              <a:spLocks/>
            </p:cNvSpPr>
            <p:nvPr/>
          </p:nvSpPr>
          <p:spPr bwMode="auto">
            <a:xfrm>
              <a:off x="1727" y="3168"/>
              <a:ext cx="77" cy="84"/>
            </a:xfrm>
            <a:custGeom>
              <a:avLst/>
              <a:gdLst/>
              <a:ahLst/>
              <a:cxnLst>
                <a:cxn ang="0">
                  <a:pos x="59" y="0"/>
                </a:cxn>
                <a:cxn ang="0">
                  <a:pos x="59" y="0"/>
                </a:cxn>
                <a:cxn ang="0">
                  <a:pos x="117" y="64"/>
                </a:cxn>
                <a:cxn ang="0">
                  <a:pos x="59" y="127"/>
                </a:cxn>
                <a:cxn ang="0">
                  <a:pos x="0" y="64"/>
                </a:cxn>
                <a:cxn ang="0">
                  <a:pos x="59" y="0"/>
                </a:cxn>
              </a:cxnLst>
              <a:rect l="0" t="0" r="r" b="b"/>
              <a:pathLst>
                <a:path w="117" h="127">
                  <a:moveTo>
                    <a:pt x="59" y="0"/>
                  </a:moveTo>
                  <a:lnTo>
                    <a:pt x="59" y="0"/>
                  </a:lnTo>
                  <a:lnTo>
                    <a:pt x="117" y="64"/>
                  </a:lnTo>
                  <a:lnTo>
                    <a:pt x="59" y="127"/>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6" name="Freeform 72"/>
            <p:cNvSpPr>
              <a:spLocks/>
            </p:cNvSpPr>
            <p:nvPr/>
          </p:nvSpPr>
          <p:spPr bwMode="auto">
            <a:xfrm>
              <a:off x="1723" y="3164"/>
              <a:ext cx="86" cy="92"/>
            </a:xfrm>
            <a:custGeom>
              <a:avLst/>
              <a:gdLst/>
              <a:ahLst/>
              <a:cxnLst>
                <a:cxn ang="0">
                  <a:pos x="65" y="7"/>
                </a:cxn>
                <a:cxn ang="0">
                  <a:pos x="65" y="7"/>
                </a:cxn>
                <a:cxn ang="0">
                  <a:pos x="61" y="11"/>
                </a:cxn>
                <a:cxn ang="0">
                  <a:pos x="115" y="71"/>
                </a:cxn>
                <a:cxn ang="0">
                  <a:pos x="65" y="125"/>
                </a:cxn>
                <a:cxn ang="0">
                  <a:pos x="15" y="71"/>
                </a:cxn>
                <a:cxn ang="0">
                  <a:pos x="70" y="11"/>
                </a:cxn>
                <a:cxn ang="0">
                  <a:pos x="65" y="7"/>
                </a:cxn>
                <a:cxn ang="0">
                  <a:pos x="61" y="11"/>
                </a:cxn>
                <a:cxn ang="0">
                  <a:pos x="65" y="7"/>
                </a:cxn>
                <a:cxn ang="0">
                  <a:pos x="61" y="2"/>
                </a:cxn>
                <a:cxn ang="0">
                  <a:pos x="2" y="66"/>
                </a:cxn>
                <a:cxn ang="0">
                  <a:pos x="2" y="75"/>
                </a:cxn>
                <a:cxn ang="0">
                  <a:pos x="61" y="138"/>
                </a:cxn>
                <a:cxn ang="0">
                  <a:pos x="65" y="140"/>
                </a:cxn>
                <a:cxn ang="0">
                  <a:pos x="70" y="138"/>
                </a:cxn>
                <a:cxn ang="0">
                  <a:pos x="128" y="75"/>
                </a:cxn>
                <a:cxn ang="0">
                  <a:pos x="128" y="66"/>
                </a:cxn>
                <a:cxn ang="0">
                  <a:pos x="70" y="2"/>
                </a:cxn>
                <a:cxn ang="0">
                  <a:pos x="65" y="0"/>
                </a:cxn>
                <a:cxn ang="0">
                  <a:pos x="61" y="2"/>
                </a:cxn>
                <a:cxn ang="0">
                  <a:pos x="65" y="7"/>
                </a:cxn>
              </a:cxnLst>
              <a:rect l="0" t="0" r="r" b="b"/>
              <a:pathLst>
                <a:path w="130" h="140">
                  <a:moveTo>
                    <a:pt x="65" y="7"/>
                  </a:moveTo>
                  <a:lnTo>
                    <a:pt x="65" y="7"/>
                  </a:lnTo>
                  <a:lnTo>
                    <a:pt x="61" y="11"/>
                  </a:lnTo>
                  <a:lnTo>
                    <a:pt x="115" y="71"/>
                  </a:lnTo>
                  <a:lnTo>
                    <a:pt x="65" y="125"/>
                  </a:lnTo>
                  <a:lnTo>
                    <a:pt x="15" y="71"/>
                  </a:lnTo>
                  <a:lnTo>
                    <a:pt x="70" y="11"/>
                  </a:lnTo>
                  <a:lnTo>
                    <a:pt x="65" y="7"/>
                  </a:lnTo>
                  <a:lnTo>
                    <a:pt x="61" y="11"/>
                  </a:lnTo>
                  <a:lnTo>
                    <a:pt x="65" y="7"/>
                  </a:lnTo>
                  <a:lnTo>
                    <a:pt x="61" y="2"/>
                  </a:lnTo>
                  <a:lnTo>
                    <a:pt x="2" y="66"/>
                  </a:lnTo>
                  <a:cubicBezTo>
                    <a:pt x="0" y="69"/>
                    <a:pt x="0" y="72"/>
                    <a:pt x="2" y="75"/>
                  </a:cubicBezTo>
                  <a:lnTo>
                    <a:pt x="61" y="138"/>
                  </a:lnTo>
                  <a:cubicBezTo>
                    <a:pt x="62" y="140"/>
                    <a:pt x="63" y="140"/>
                    <a:pt x="65" y="140"/>
                  </a:cubicBezTo>
                  <a:cubicBezTo>
                    <a:pt x="67" y="140"/>
                    <a:pt x="68" y="140"/>
                    <a:pt x="70" y="138"/>
                  </a:cubicBezTo>
                  <a:lnTo>
                    <a:pt x="128" y="75"/>
                  </a:lnTo>
                  <a:cubicBezTo>
                    <a:pt x="130" y="72"/>
                    <a:pt x="130" y="69"/>
                    <a:pt x="128" y="66"/>
                  </a:cubicBezTo>
                  <a:lnTo>
                    <a:pt x="70" y="2"/>
                  </a:lnTo>
                  <a:cubicBezTo>
                    <a:pt x="68" y="1"/>
                    <a:pt x="67" y="0"/>
                    <a:pt x="65" y="0"/>
                  </a:cubicBezTo>
                  <a:cubicBezTo>
                    <a:pt x="63" y="0"/>
                    <a:pt x="62" y="1"/>
                    <a:pt x="61" y="2"/>
                  </a:cubicBezTo>
                  <a:lnTo>
                    <a:pt x="65" y="7"/>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7" name="Freeform 73"/>
            <p:cNvSpPr>
              <a:spLocks/>
            </p:cNvSpPr>
            <p:nvPr/>
          </p:nvSpPr>
          <p:spPr bwMode="auto">
            <a:xfrm>
              <a:off x="2028" y="3112"/>
              <a:ext cx="76" cy="84"/>
            </a:xfrm>
            <a:custGeom>
              <a:avLst/>
              <a:gdLst/>
              <a:ahLst/>
              <a:cxnLst>
                <a:cxn ang="0">
                  <a:pos x="59" y="0"/>
                </a:cxn>
                <a:cxn ang="0">
                  <a:pos x="59" y="0"/>
                </a:cxn>
                <a:cxn ang="0">
                  <a:pos x="117" y="63"/>
                </a:cxn>
                <a:cxn ang="0">
                  <a:pos x="59" y="127"/>
                </a:cxn>
                <a:cxn ang="0">
                  <a:pos x="0" y="63"/>
                </a:cxn>
                <a:cxn ang="0">
                  <a:pos x="59" y="0"/>
                </a:cxn>
              </a:cxnLst>
              <a:rect l="0" t="0" r="r" b="b"/>
              <a:pathLst>
                <a:path w="117" h="127">
                  <a:moveTo>
                    <a:pt x="59" y="0"/>
                  </a:moveTo>
                  <a:lnTo>
                    <a:pt x="59" y="0"/>
                  </a:lnTo>
                  <a:lnTo>
                    <a:pt x="117" y="63"/>
                  </a:lnTo>
                  <a:lnTo>
                    <a:pt x="59" y="127"/>
                  </a:lnTo>
                  <a:lnTo>
                    <a:pt x="0" y="63"/>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8" name="Freeform 74"/>
            <p:cNvSpPr>
              <a:spLocks/>
            </p:cNvSpPr>
            <p:nvPr/>
          </p:nvSpPr>
          <p:spPr bwMode="auto">
            <a:xfrm>
              <a:off x="2024" y="3108"/>
              <a:ext cx="85" cy="93"/>
            </a:xfrm>
            <a:custGeom>
              <a:avLst/>
              <a:gdLst/>
              <a:ahLst/>
              <a:cxnLst>
                <a:cxn ang="0">
                  <a:pos x="65" y="6"/>
                </a:cxn>
                <a:cxn ang="0">
                  <a:pos x="65" y="6"/>
                </a:cxn>
                <a:cxn ang="0">
                  <a:pos x="61" y="10"/>
                </a:cxn>
                <a:cxn ang="0">
                  <a:pos x="115" y="69"/>
                </a:cxn>
                <a:cxn ang="0">
                  <a:pos x="65" y="124"/>
                </a:cxn>
                <a:cxn ang="0">
                  <a:pos x="15" y="69"/>
                </a:cxn>
                <a:cxn ang="0">
                  <a:pos x="70" y="10"/>
                </a:cxn>
                <a:cxn ang="0">
                  <a:pos x="65" y="6"/>
                </a:cxn>
                <a:cxn ang="0">
                  <a:pos x="61" y="10"/>
                </a:cxn>
                <a:cxn ang="0">
                  <a:pos x="65" y="6"/>
                </a:cxn>
                <a:cxn ang="0">
                  <a:pos x="61" y="2"/>
                </a:cxn>
                <a:cxn ang="0">
                  <a:pos x="2" y="65"/>
                </a:cxn>
                <a:cxn ang="0">
                  <a:pos x="2" y="74"/>
                </a:cxn>
                <a:cxn ang="0">
                  <a:pos x="61" y="138"/>
                </a:cxn>
                <a:cxn ang="0">
                  <a:pos x="65" y="140"/>
                </a:cxn>
                <a:cxn ang="0">
                  <a:pos x="70" y="138"/>
                </a:cxn>
                <a:cxn ang="0">
                  <a:pos x="128" y="74"/>
                </a:cxn>
                <a:cxn ang="0">
                  <a:pos x="128" y="65"/>
                </a:cxn>
                <a:cxn ang="0">
                  <a:pos x="70" y="2"/>
                </a:cxn>
                <a:cxn ang="0">
                  <a:pos x="65" y="0"/>
                </a:cxn>
                <a:cxn ang="0">
                  <a:pos x="61" y="2"/>
                </a:cxn>
                <a:cxn ang="0">
                  <a:pos x="65" y="6"/>
                </a:cxn>
              </a:cxnLst>
              <a:rect l="0" t="0" r="r" b="b"/>
              <a:pathLst>
                <a:path w="130" h="140">
                  <a:moveTo>
                    <a:pt x="65" y="6"/>
                  </a:moveTo>
                  <a:lnTo>
                    <a:pt x="65" y="6"/>
                  </a:lnTo>
                  <a:lnTo>
                    <a:pt x="61" y="10"/>
                  </a:lnTo>
                  <a:lnTo>
                    <a:pt x="115" y="69"/>
                  </a:lnTo>
                  <a:lnTo>
                    <a:pt x="65" y="124"/>
                  </a:lnTo>
                  <a:lnTo>
                    <a:pt x="15" y="69"/>
                  </a:lnTo>
                  <a:lnTo>
                    <a:pt x="70" y="10"/>
                  </a:lnTo>
                  <a:lnTo>
                    <a:pt x="65" y="6"/>
                  </a:lnTo>
                  <a:lnTo>
                    <a:pt x="61" y="10"/>
                  </a:lnTo>
                  <a:lnTo>
                    <a:pt x="65" y="6"/>
                  </a:lnTo>
                  <a:lnTo>
                    <a:pt x="61" y="2"/>
                  </a:lnTo>
                  <a:lnTo>
                    <a:pt x="2" y="65"/>
                  </a:lnTo>
                  <a:cubicBezTo>
                    <a:pt x="0" y="68"/>
                    <a:pt x="0" y="71"/>
                    <a:pt x="2" y="74"/>
                  </a:cubicBezTo>
                  <a:lnTo>
                    <a:pt x="61" y="138"/>
                  </a:lnTo>
                  <a:cubicBezTo>
                    <a:pt x="62" y="139"/>
                    <a:pt x="63" y="140"/>
                    <a:pt x="65" y="140"/>
                  </a:cubicBezTo>
                  <a:cubicBezTo>
                    <a:pt x="67" y="140"/>
                    <a:pt x="68" y="139"/>
                    <a:pt x="70" y="138"/>
                  </a:cubicBezTo>
                  <a:lnTo>
                    <a:pt x="128" y="74"/>
                  </a:lnTo>
                  <a:cubicBezTo>
                    <a:pt x="130" y="71"/>
                    <a:pt x="130" y="68"/>
                    <a:pt x="128" y="65"/>
                  </a:cubicBezTo>
                  <a:lnTo>
                    <a:pt x="70" y="2"/>
                  </a:lnTo>
                  <a:cubicBezTo>
                    <a:pt x="68" y="0"/>
                    <a:pt x="67" y="0"/>
                    <a:pt x="65" y="0"/>
                  </a:cubicBezTo>
                  <a:cubicBezTo>
                    <a:pt x="63" y="0"/>
                    <a:pt x="62" y="0"/>
                    <a:pt x="61"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099" name="Freeform 75"/>
            <p:cNvSpPr>
              <a:spLocks/>
            </p:cNvSpPr>
            <p:nvPr/>
          </p:nvSpPr>
          <p:spPr bwMode="auto">
            <a:xfrm>
              <a:off x="2328" y="3077"/>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0" name="Freeform 76"/>
            <p:cNvSpPr>
              <a:spLocks/>
            </p:cNvSpPr>
            <p:nvPr/>
          </p:nvSpPr>
          <p:spPr bwMode="auto">
            <a:xfrm>
              <a:off x="2324" y="3073"/>
              <a:ext cx="85" cy="92"/>
            </a:xfrm>
            <a:custGeom>
              <a:avLst/>
              <a:gdLst/>
              <a:ahLst/>
              <a:cxnLst>
                <a:cxn ang="0">
                  <a:pos x="65" y="6"/>
                </a:cxn>
                <a:cxn ang="0">
                  <a:pos x="65" y="6"/>
                </a:cxn>
                <a:cxn ang="0">
                  <a:pos x="60" y="11"/>
                </a:cxn>
                <a:cxn ang="0">
                  <a:pos x="115" y="70"/>
                </a:cxn>
                <a:cxn ang="0">
                  <a:pos x="65" y="125"/>
                </a:cxn>
                <a:cxn ang="0">
                  <a:pos x="15" y="70"/>
                </a:cxn>
                <a:cxn ang="0">
                  <a:pos x="70" y="11"/>
                </a:cxn>
                <a:cxn ang="0">
                  <a:pos x="65" y="6"/>
                </a:cxn>
                <a:cxn ang="0">
                  <a:pos x="60" y="11"/>
                </a:cxn>
                <a:cxn ang="0">
                  <a:pos x="65" y="6"/>
                </a:cxn>
                <a:cxn ang="0">
                  <a:pos x="60" y="2"/>
                </a:cxn>
                <a:cxn ang="0">
                  <a:pos x="2" y="66"/>
                </a:cxn>
                <a:cxn ang="0">
                  <a:pos x="2" y="75"/>
                </a:cxn>
                <a:cxn ang="0">
                  <a:pos x="60" y="138"/>
                </a:cxn>
                <a:cxn ang="0">
                  <a:pos x="65" y="140"/>
                </a:cxn>
                <a:cxn ang="0">
                  <a:pos x="70" y="138"/>
                </a:cxn>
                <a:cxn ang="0">
                  <a:pos x="128" y="75"/>
                </a:cxn>
                <a:cxn ang="0">
                  <a:pos x="128" y="66"/>
                </a:cxn>
                <a:cxn ang="0">
                  <a:pos x="70" y="2"/>
                </a:cxn>
                <a:cxn ang="0">
                  <a:pos x="65" y="0"/>
                </a:cxn>
                <a:cxn ang="0">
                  <a:pos x="60" y="2"/>
                </a:cxn>
                <a:cxn ang="0">
                  <a:pos x="65" y="6"/>
                </a:cxn>
              </a:cxnLst>
              <a:rect l="0" t="0" r="r" b="b"/>
              <a:pathLst>
                <a:path w="130" h="140">
                  <a:moveTo>
                    <a:pt x="65" y="6"/>
                  </a:moveTo>
                  <a:lnTo>
                    <a:pt x="65" y="6"/>
                  </a:lnTo>
                  <a:lnTo>
                    <a:pt x="60" y="11"/>
                  </a:lnTo>
                  <a:lnTo>
                    <a:pt x="115" y="70"/>
                  </a:lnTo>
                  <a:lnTo>
                    <a:pt x="65" y="125"/>
                  </a:lnTo>
                  <a:lnTo>
                    <a:pt x="15" y="70"/>
                  </a:lnTo>
                  <a:lnTo>
                    <a:pt x="70" y="11"/>
                  </a:lnTo>
                  <a:lnTo>
                    <a:pt x="65" y="6"/>
                  </a:lnTo>
                  <a:lnTo>
                    <a:pt x="60" y="11"/>
                  </a:lnTo>
                  <a:lnTo>
                    <a:pt x="65" y="6"/>
                  </a:lnTo>
                  <a:lnTo>
                    <a:pt x="60" y="2"/>
                  </a:lnTo>
                  <a:lnTo>
                    <a:pt x="2" y="66"/>
                  </a:lnTo>
                  <a:cubicBezTo>
                    <a:pt x="0" y="69"/>
                    <a:pt x="0" y="72"/>
                    <a:pt x="2" y="75"/>
                  </a:cubicBezTo>
                  <a:lnTo>
                    <a:pt x="60" y="138"/>
                  </a:lnTo>
                  <a:cubicBezTo>
                    <a:pt x="62" y="139"/>
                    <a:pt x="63" y="140"/>
                    <a:pt x="65" y="140"/>
                  </a:cubicBezTo>
                  <a:cubicBezTo>
                    <a:pt x="67" y="140"/>
                    <a:pt x="68" y="139"/>
                    <a:pt x="70" y="138"/>
                  </a:cubicBezTo>
                  <a:lnTo>
                    <a:pt x="128" y="75"/>
                  </a:lnTo>
                  <a:cubicBezTo>
                    <a:pt x="130" y="72"/>
                    <a:pt x="130" y="69"/>
                    <a:pt x="128" y="66"/>
                  </a:cubicBezTo>
                  <a:lnTo>
                    <a:pt x="70" y="2"/>
                  </a:lnTo>
                  <a:cubicBezTo>
                    <a:pt x="68" y="1"/>
                    <a:pt x="67" y="0"/>
                    <a:pt x="65" y="0"/>
                  </a:cubicBezTo>
                  <a:cubicBezTo>
                    <a:pt x="63" y="0"/>
                    <a:pt x="62" y="1"/>
                    <a:pt x="60"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1" name="Freeform 77"/>
            <p:cNvSpPr>
              <a:spLocks/>
            </p:cNvSpPr>
            <p:nvPr/>
          </p:nvSpPr>
          <p:spPr bwMode="auto">
            <a:xfrm>
              <a:off x="2628" y="3161"/>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2" name="Freeform 78"/>
            <p:cNvSpPr>
              <a:spLocks/>
            </p:cNvSpPr>
            <p:nvPr/>
          </p:nvSpPr>
          <p:spPr bwMode="auto">
            <a:xfrm>
              <a:off x="2624" y="3157"/>
              <a:ext cx="85" cy="92"/>
            </a:xfrm>
            <a:custGeom>
              <a:avLst/>
              <a:gdLst/>
              <a:ahLst/>
              <a:cxnLst>
                <a:cxn ang="0">
                  <a:pos x="65" y="6"/>
                </a:cxn>
                <a:cxn ang="0">
                  <a:pos x="65" y="6"/>
                </a:cxn>
                <a:cxn ang="0">
                  <a:pos x="60" y="10"/>
                </a:cxn>
                <a:cxn ang="0">
                  <a:pos x="115" y="70"/>
                </a:cxn>
                <a:cxn ang="0">
                  <a:pos x="65" y="124"/>
                </a:cxn>
                <a:cxn ang="0">
                  <a:pos x="15" y="70"/>
                </a:cxn>
                <a:cxn ang="0">
                  <a:pos x="69" y="10"/>
                </a:cxn>
                <a:cxn ang="0">
                  <a:pos x="65" y="6"/>
                </a:cxn>
                <a:cxn ang="0">
                  <a:pos x="60" y="10"/>
                </a:cxn>
                <a:cxn ang="0">
                  <a:pos x="65" y="6"/>
                </a:cxn>
                <a:cxn ang="0">
                  <a:pos x="60" y="2"/>
                </a:cxn>
                <a:cxn ang="0">
                  <a:pos x="2" y="66"/>
                </a:cxn>
                <a:cxn ang="0">
                  <a:pos x="2" y="74"/>
                </a:cxn>
                <a:cxn ang="0">
                  <a:pos x="60" y="138"/>
                </a:cxn>
                <a:cxn ang="0">
                  <a:pos x="65" y="140"/>
                </a:cxn>
                <a:cxn ang="0">
                  <a:pos x="69" y="138"/>
                </a:cxn>
                <a:cxn ang="0">
                  <a:pos x="128" y="74"/>
                </a:cxn>
                <a:cxn ang="0">
                  <a:pos x="128" y="66"/>
                </a:cxn>
                <a:cxn ang="0">
                  <a:pos x="69" y="2"/>
                </a:cxn>
                <a:cxn ang="0">
                  <a:pos x="65" y="0"/>
                </a:cxn>
                <a:cxn ang="0">
                  <a:pos x="60" y="2"/>
                </a:cxn>
                <a:cxn ang="0">
                  <a:pos x="65" y="6"/>
                </a:cxn>
              </a:cxnLst>
              <a:rect l="0" t="0" r="r" b="b"/>
              <a:pathLst>
                <a:path w="130" h="140">
                  <a:moveTo>
                    <a:pt x="65" y="6"/>
                  </a:moveTo>
                  <a:lnTo>
                    <a:pt x="65" y="6"/>
                  </a:lnTo>
                  <a:lnTo>
                    <a:pt x="60" y="10"/>
                  </a:lnTo>
                  <a:lnTo>
                    <a:pt x="115" y="70"/>
                  </a:lnTo>
                  <a:lnTo>
                    <a:pt x="65" y="124"/>
                  </a:lnTo>
                  <a:lnTo>
                    <a:pt x="15" y="70"/>
                  </a:lnTo>
                  <a:lnTo>
                    <a:pt x="69" y="10"/>
                  </a:lnTo>
                  <a:lnTo>
                    <a:pt x="65" y="6"/>
                  </a:lnTo>
                  <a:lnTo>
                    <a:pt x="60" y="10"/>
                  </a:lnTo>
                  <a:lnTo>
                    <a:pt x="65" y="6"/>
                  </a:lnTo>
                  <a:lnTo>
                    <a:pt x="60" y="2"/>
                  </a:lnTo>
                  <a:lnTo>
                    <a:pt x="2" y="66"/>
                  </a:lnTo>
                  <a:cubicBezTo>
                    <a:pt x="0" y="68"/>
                    <a:pt x="0" y="72"/>
                    <a:pt x="2" y="74"/>
                  </a:cubicBezTo>
                  <a:lnTo>
                    <a:pt x="60" y="138"/>
                  </a:lnTo>
                  <a:cubicBezTo>
                    <a:pt x="62" y="139"/>
                    <a:pt x="63" y="140"/>
                    <a:pt x="65" y="140"/>
                  </a:cubicBezTo>
                  <a:cubicBezTo>
                    <a:pt x="67" y="140"/>
                    <a:pt x="68" y="139"/>
                    <a:pt x="69" y="138"/>
                  </a:cubicBezTo>
                  <a:lnTo>
                    <a:pt x="128" y="74"/>
                  </a:lnTo>
                  <a:cubicBezTo>
                    <a:pt x="130" y="72"/>
                    <a:pt x="130" y="68"/>
                    <a:pt x="128" y="66"/>
                  </a:cubicBezTo>
                  <a:lnTo>
                    <a:pt x="69" y="2"/>
                  </a:lnTo>
                  <a:cubicBezTo>
                    <a:pt x="68" y="1"/>
                    <a:pt x="67" y="0"/>
                    <a:pt x="65" y="0"/>
                  </a:cubicBezTo>
                  <a:cubicBezTo>
                    <a:pt x="63" y="0"/>
                    <a:pt x="62" y="1"/>
                    <a:pt x="60"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3" name="Freeform 79"/>
            <p:cNvSpPr>
              <a:spLocks/>
            </p:cNvSpPr>
            <p:nvPr/>
          </p:nvSpPr>
          <p:spPr bwMode="auto">
            <a:xfrm>
              <a:off x="2928" y="3182"/>
              <a:ext cx="77" cy="84"/>
            </a:xfrm>
            <a:custGeom>
              <a:avLst/>
              <a:gdLst/>
              <a:ahLst/>
              <a:cxnLst>
                <a:cxn ang="0">
                  <a:pos x="59" y="0"/>
                </a:cxn>
                <a:cxn ang="0">
                  <a:pos x="59" y="0"/>
                </a:cxn>
                <a:cxn ang="0">
                  <a:pos x="117" y="64"/>
                </a:cxn>
                <a:cxn ang="0">
                  <a:pos x="59" y="127"/>
                </a:cxn>
                <a:cxn ang="0">
                  <a:pos x="0" y="64"/>
                </a:cxn>
                <a:cxn ang="0">
                  <a:pos x="59" y="0"/>
                </a:cxn>
              </a:cxnLst>
              <a:rect l="0" t="0" r="r" b="b"/>
              <a:pathLst>
                <a:path w="117" h="127">
                  <a:moveTo>
                    <a:pt x="59" y="0"/>
                  </a:moveTo>
                  <a:lnTo>
                    <a:pt x="59" y="0"/>
                  </a:lnTo>
                  <a:lnTo>
                    <a:pt x="117" y="64"/>
                  </a:lnTo>
                  <a:lnTo>
                    <a:pt x="59" y="127"/>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4" name="Freeform 80"/>
            <p:cNvSpPr>
              <a:spLocks/>
            </p:cNvSpPr>
            <p:nvPr/>
          </p:nvSpPr>
          <p:spPr bwMode="auto">
            <a:xfrm>
              <a:off x="2924" y="3178"/>
              <a:ext cx="85" cy="92"/>
            </a:xfrm>
            <a:custGeom>
              <a:avLst/>
              <a:gdLst/>
              <a:ahLst/>
              <a:cxnLst>
                <a:cxn ang="0">
                  <a:pos x="65" y="6"/>
                </a:cxn>
                <a:cxn ang="0">
                  <a:pos x="65" y="6"/>
                </a:cxn>
                <a:cxn ang="0">
                  <a:pos x="60" y="10"/>
                </a:cxn>
                <a:cxn ang="0">
                  <a:pos x="115" y="70"/>
                </a:cxn>
                <a:cxn ang="0">
                  <a:pos x="65" y="124"/>
                </a:cxn>
                <a:cxn ang="0">
                  <a:pos x="15" y="70"/>
                </a:cxn>
                <a:cxn ang="0">
                  <a:pos x="69" y="10"/>
                </a:cxn>
                <a:cxn ang="0">
                  <a:pos x="65" y="6"/>
                </a:cxn>
                <a:cxn ang="0">
                  <a:pos x="60" y="10"/>
                </a:cxn>
                <a:cxn ang="0">
                  <a:pos x="65" y="6"/>
                </a:cxn>
                <a:cxn ang="0">
                  <a:pos x="60" y="2"/>
                </a:cxn>
                <a:cxn ang="0">
                  <a:pos x="2" y="66"/>
                </a:cxn>
                <a:cxn ang="0">
                  <a:pos x="2" y="74"/>
                </a:cxn>
                <a:cxn ang="0">
                  <a:pos x="60" y="138"/>
                </a:cxn>
                <a:cxn ang="0">
                  <a:pos x="65" y="140"/>
                </a:cxn>
                <a:cxn ang="0">
                  <a:pos x="69" y="138"/>
                </a:cxn>
                <a:cxn ang="0">
                  <a:pos x="128" y="74"/>
                </a:cxn>
                <a:cxn ang="0">
                  <a:pos x="128" y="66"/>
                </a:cxn>
                <a:cxn ang="0">
                  <a:pos x="69" y="2"/>
                </a:cxn>
                <a:cxn ang="0">
                  <a:pos x="65" y="0"/>
                </a:cxn>
                <a:cxn ang="0">
                  <a:pos x="60" y="2"/>
                </a:cxn>
                <a:cxn ang="0">
                  <a:pos x="65" y="6"/>
                </a:cxn>
              </a:cxnLst>
              <a:rect l="0" t="0" r="r" b="b"/>
              <a:pathLst>
                <a:path w="130" h="140">
                  <a:moveTo>
                    <a:pt x="65" y="6"/>
                  </a:moveTo>
                  <a:lnTo>
                    <a:pt x="65" y="6"/>
                  </a:lnTo>
                  <a:lnTo>
                    <a:pt x="60" y="10"/>
                  </a:lnTo>
                  <a:lnTo>
                    <a:pt x="115" y="70"/>
                  </a:lnTo>
                  <a:lnTo>
                    <a:pt x="65" y="124"/>
                  </a:lnTo>
                  <a:lnTo>
                    <a:pt x="15" y="70"/>
                  </a:lnTo>
                  <a:lnTo>
                    <a:pt x="69" y="10"/>
                  </a:lnTo>
                  <a:lnTo>
                    <a:pt x="65" y="6"/>
                  </a:lnTo>
                  <a:lnTo>
                    <a:pt x="60" y="10"/>
                  </a:lnTo>
                  <a:lnTo>
                    <a:pt x="65" y="6"/>
                  </a:lnTo>
                  <a:lnTo>
                    <a:pt x="60" y="2"/>
                  </a:lnTo>
                  <a:lnTo>
                    <a:pt x="2" y="66"/>
                  </a:lnTo>
                  <a:cubicBezTo>
                    <a:pt x="0" y="68"/>
                    <a:pt x="0" y="72"/>
                    <a:pt x="2" y="74"/>
                  </a:cubicBezTo>
                  <a:lnTo>
                    <a:pt x="60" y="138"/>
                  </a:lnTo>
                  <a:cubicBezTo>
                    <a:pt x="62" y="139"/>
                    <a:pt x="63" y="140"/>
                    <a:pt x="65" y="140"/>
                  </a:cubicBezTo>
                  <a:cubicBezTo>
                    <a:pt x="67" y="140"/>
                    <a:pt x="68" y="139"/>
                    <a:pt x="69" y="138"/>
                  </a:cubicBezTo>
                  <a:lnTo>
                    <a:pt x="128" y="74"/>
                  </a:lnTo>
                  <a:cubicBezTo>
                    <a:pt x="130" y="72"/>
                    <a:pt x="130" y="68"/>
                    <a:pt x="128" y="66"/>
                  </a:cubicBezTo>
                  <a:lnTo>
                    <a:pt x="69" y="2"/>
                  </a:lnTo>
                  <a:cubicBezTo>
                    <a:pt x="68" y="0"/>
                    <a:pt x="67" y="0"/>
                    <a:pt x="65" y="0"/>
                  </a:cubicBezTo>
                  <a:cubicBezTo>
                    <a:pt x="63" y="0"/>
                    <a:pt x="62" y="0"/>
                    <a:pt x="60"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5" name="Freeform 81"/>
            <p:cNvSpPr>
              <a:spLocks/>
            </p:cNvSpPr>
            <p:nvPr/>
          </p:nvSpPr>
          <p:spPr bwMode="auto">
            <a:xfrm>
              <a:off x="3228" y="3189"/>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6" name="Freeform 82"/>
            <p:cNvSpPr>
              <a:spLocks/>
            </p:cNvSpPr>
            <p:nvPr/>
          </p:nvSpPr>
          <p:spPr bwMode="auto">
            <a:xfrm>
              <a:off x="3224" y="3185"/>
              <a:ext cx="86" cy="92"/>
            </a:xfrm>
            <a:custGeom>
              <a:avLst/>
              <a:gdLst/>
              <a:ahLst/>
              <a:cxnLst>
                <a:cxn ang="0">
                  <a:pos x="66" y="6"/>
                </a:cxn>
                <a:cxn ang="0">
                  <a:pos x="66" y="6"/>
                </a:cxn>
                <a:cxn ang="0">
                  <a:pos x="61" y="11"/>
                </a:cxn>
                <a:cxn ang="0">
                  <a:pos x="116" y="70"/>
                </a:cxn>
                <a:cxn ang="0">
                  <a:pos x="66" y="125"/>
                </a:cxn>
                <a:cxn ang="0">
                  <a:pos x="16" y="70"/>
                </a:cxn>
                <a:cxn ang="0">
                  <a:pos x="70" y="11"/>
                </a:cxn>
                <a:cxn ang="0">
                  <a:pos x="66" y="6"/>
                </a:cxn>
                <a:cxn ang="0">
                  <a:pos x="61" y="11"/>
                </a:cxn>
                <a:cxn ang="0">
                  <a:pos x="66" y="6"/>
                </a:cxn>
                <a:cxn ang="0">
                  <a:pos x="61" y="2"/>
                </a:cxn>
                <a:cxn ang="0">
                  <a:pos x="3" y="66"/>
                </a:cxn>
                <a:cxn ang="0">
                  <a:pos x="3" y="75"/>
                </a:cxn>
                <a:cxn ang="0">
                  <a:pos x="61" y="138"/>
                </a:cxn>
                <a:cxn ang="0">
                  <a:pos x="66" y="140"/>
                </a:cxn>
                <a:cxn ang="0">
                  <a:pos x="70" y="138"/>
                </a:cxn>
                <a:cxn ang="0">
                  <a:pos x="129" y="75"/>
                </a:cxn>
                <a:cxn ang="0">
                  <a:pos x="129" y="66"/>
                </a:cxn>
                <a:cxn ang="0">
                  <a:pos x="70" y="2"/>
                </a:cxn>
                <a:cxn ang="0">
                  <a:pos x="66" y="0"/>
                </a:cxn>
                <a:cxn ang="0">
                  <a:pos x="61" y="2"/>
                </a:cxn>
                <a:cxn ang="0">
                  <a:pos x="66" y="6"/>
                </a:cxn>
              </a:cxnLst>
              <a:rect l="0" t="0" r="r" b="b"/>
              <a:pathLst>
                <a:path w="131" h="140">
                  <a:moveTo>
                    <a:pt x="66" y="6"/>
                  </a:moveTo>
                  <a:lnTo>
                    <a:pt x="66" y="6"/>
                  </a:lnTo>
                  <a:lnTo>
                    <a:pt x="61" y="11"/>
                  </a:lnTo>
                  <a:lnTo>
                    <a:pt x="116" y="70"/>
                  </a:lnTo>
                  <a:lnTo>
                    <a:pt x="66" y="125"/>
                  </a:lnTo>
                  <a:lnTo>
                    <a:pt x="16" y="70"/>
                  </a:lnTo>
                  <a:lnTo>
                    <a:pt x="70" y="11"/>
                  </a:lnTo>
                  <a:lnTo>
                    <a:pt x="66" y="6"/>
                  </a:lnTo>
                  <a:lnTo>
                    <a:pt x="61" y="11"/>
                  </a:lnTo>
                  <a:lnTo>
                    <a:pt x="66" y="6"/>
                  </a:lnTo>
                  <a:lnTo>
                    <a:pt x="61" y="2"/>
                  </a:lnTo>
                  <a:lnTo>
                    <a:pt x="3" y="66"/>
                  </a:lnTo>
                  <a:cubicBezTo>
                    <a:pt x="0" y="69"/>
                    <a:pt x="0" y="72"/>
                    <a:pt x="3" y="75"/>
                  </a:cubicBezTo>
                  <a:lnTo>
                    <a:pt x="61" y="138"/>
                  </a:lnTo>
                  <a:cubicBezTo>
                    <a:pt x="62" y="139"/>
                    <a:pt x="64" y="140"/>
                    <a:pt x="66" y="140"/>
                  </a:cubicBezTo>
                  <a:cubicBezTo>
                    <a:pt x="68" y="140"/>
                    <a:pt x="69" y="139"/>
                    <a:pt x="70" y="138"/>
                  </a:cubicBezTo>
                  <a:lnTo>
                    <a:pt x="129" y="75"/>
                  </a:lnTo>
                  <a:cubicBezTo>
                    <a:pt x="131" y="72"/>
                    <a:pt x="131" y="69"/>
                    <a:pt x="129" y="66"/>
                  </a:cubicBezTo>
                  <a:lnTo>
                    <a:pt x="70" y="2"/>
                  </a:lnTo>
                  <a:cubicBezTo>
                    <a:pt x="69" y="1"/>
                    <a:pt x="68" y="0"/>
                    <a:pt x="66" y="0"/>
                  </a:cubicBezTo>
                  <a:cubicBezTo>
                    <a:pt x="64" y="0"/>
                    <a:pt x="62" y="1"/>
                    <a:pt x="61" y="2"/>
                  </a:cubicBezTo>
                  <a:lnTo>
                    <a:pt x="66"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7" name="Freeform 83"/>
            <p:cNvSpPr>
              <a:spLocks/>
            </p:cNvSpPr>
            <p:nvPr/>
          </p:nvSpPr>
          <p:spPr bwMode="auto">
            <a:xfrm>
              <a:off x="3522" y="3189"/>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8" name="Freeform 84"/>
            <p:cNvSpPr>
              <a:spLocks/>
            </p:cNvSpPr>
            <p:nvPr/>
          </p:nvSpPr>
          <p:spPr bwMode="auto">
            <a:xfrm>
              <a:off x="3518" y="3185"/>
              <a:ext cx="85" cy="92"/>
            </a:xfrm>
            <a:custGeom>
              <a:avLst/>
              <a:gdLst/>
              <a:ahLst/>
              <a:cxnLst>
                <a:cxn ang="0">
                  <a:pos x="65" y="6"/>
                </a:cxn>
                <a:cxn ang="0">
                  <a:pos x="65" y="6"/>
                </a:cxn>
                <a:cxn ang="0">
                  <a:pos x="60" y="11"/>
                </a:cxn>
                <a:cxn ang="0">
                  <a:pos x="115" y="70"/>
                </a:cxn>
                <a:cxn ang="0">
                  <a:pos x="65" y="125"/>
                </a:cxn>
                <a:cxn ang="0">
                  <a:pos x="15" y="70"/>
                </a:cxn>
                <a:cxn ang="0">
                  <a:pos x="70" y="11"/>
                </a:cxn>
                <a:cxn ang="0">
                  <a:pos x="65" y="6"/>
                </a:cxn>
                <a:cxn ang="0">
                  <a:pos x="60" y="11"/>
                </a:cxn>
                <a:cxn ang="0">
                  <a:pos x="65" y="6"/>
                </a:cxn>
                <a:cxn ang="0">
                  <a:pos x="61" y="2"/>
                </a:cxn>
                <a:cxn ang="0">
                  <a:pos x="2" y="66"/>
                </a:cxn>
                <a:cxn ang="0">
                  <a:pos x="2" y="75"/>
                </a:cxn>
                <a:cxn ang="0">
                  <a:pos x="61" y="138"/>
                </a:cxn>
                <a:cxn ang="0">
                  <a:pos x="65" y="140"/>
                </a:cxn>
                <a:cxn ang="0">
                  <a:pos x="70" y="138"/>
                </a:cxn>
                <a:cxn ang="0">
                  <a:pos x="128" y="75"/>
                </a:cxn>
                <a:cxn ang="0">
                  <a:pos x="128" y="66"/>
                </a:cxn>
                <a:cxn ang="0">
                  <a:pos x="70" y="2"/>
                </a:cxn>
                <a:cxn ang="0">
                  <a:pos x="65" y="0"/>
                </a:cxn>
                <a:cxn ang="0">
                  <a:pos x="61" y="2"/>
                </a:cxn>
                <a:cxn ang="0">
                  <a:pos x="65" y="6"/>
                </a:cxn>
              </a:cxnLst>
              <a:rect l="0" t="0" r="r" b="b"/>
              <a:pathLst>
                <a:path w="130" h="140">
                  <a:moveTo>
                    <a:pt x="65" y="6"/>
                  </a:moveTo>
                  <a:lnTo>
                    <a:pt x="65" y="6"/>
                  </a:lnTo>
                  <a:lnTo>
                    <a:pt x="60" y="11"/>
                  </a:lnTo>
                  <a:lnTo>
                    <a:pt x="115" y="70"/>
                  </a:lnTo>
                  <a:lnTo>
                    <a:pt x="65" y="125"/>
                  </a:lnTo>
                  <a:lnTo>
                    <a:pt x="15" y="70"/>
                  </a:lnTo>
                  <a:lnTo>
                    <a:pt x="70" y="11"/>
                  </a:lnTo>
                  <a:lnTo>
                    <a:pt x="65" y="6"/>
                  </a:lnTo>
                  <a:lnTo>
                    <a:pt x="60" y="11"/>
                  </a:lnTo>
                  <a:lnTo>
                    <a:pt x="65" y="6"/>
                  </a:lnTo>
                  <a:lnTo>
                    <a:pt x="61" y="2"/>
                  </a:lnTo>
                  <a:lnTo>
                    <a:pt x="2" y="66"/>
                  </a:lnTo>
                  <a:cubicBezTo>
                    <a:pt x="0" y="69"/>
                    <a:pt x="0" y="72"/>
                    <a:pt x="2" y="75"/>
                  </a:cubicBezTo>
                  <a:lnTo>
                    <a:pt x="61" y="138"/>
                  </a:lnTo>
                  <a:cubicBezTo>
                    <a:pt x="62" y="139"/>
                    <a:pt x="63" y="140"/>
                    <a:pt x="65" y="140"/>
                  </a:cubicBezTo>
                  <a:cubicBezTo>
                    <a:pt x="67" y="140"/>
                    <a:pt x="68" y="139"/>
                    <a:pt x="70" y="138"/>
                  </a:cubicBezTo>
                  <a:lnTo>
                    <a:pt x="128" y="75"/>
                  </a:lnTo>
                  <a:cubicBezTo>
                    <a:pt x="130" y="72"/>
                    <a:pt x="130" y="69"/>
                    <a:pt x="128" y="66"/>
                  </a:cubicBezTo>
                  <a:lnTo>
                    <a:pt x="70" y="2"/>
                  </a:lnTo>
                  <a:cubicBezTo>
                    <a:pt x="68" y="1"/>
                    <a:pt x="67" y="0"/>
                    <a:pt x="65" y="0"/>
                  </a:cubicBezTo>
                  <a:cubicBezTo>
                    <a:pt x="63" y="0"/>
                    <a:pt x="62" y="1"/>
                    <a:pt x="61"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09" name="Freeform 85"/>
            <p:cNvSpPr>
              <a:spLocks/>
            </p:cNvSpPr>
            <p:nvPr/>
          </p:nvSpPr>
          <p:spPr bwMode="auto">
            <a:xfrm>
              <a:off x="3822" y="3196"/>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10" name="Freeform 86"/>
            <p:cNvSpPr>
              <a:spLocks/>
            </p:cNvSpPr>
            <p:nvPr/>
          </p:nvSpPr>
          <p:spPr bwMode="auto">
            <a:xfrm>
              <a:off x="3818" y="3192"/>
              <a:ext cx="85" cy="92"/>
            </a:xfrm>
            <a:custGeom>
              <a:avLst/>
              <a:gdLst/>
              <a:ahLst/>
              <a:cxnLst>
                <a:cxn ang="0">
                  <a:pos x="65" y="6"/>
                </a:cxn>
                <a:cxn ang="0">
                  <a:pos x="65" y="6"/>
                </a:cxn>
                <a:cxn ang="0">
                  <a:pos x="60" y="11"/>
                </a:cxn>
                <a:cxn ang="0">
                  <a:pos x="115" y="70"/>
                </a:cxn>
                <a:cxn ang="0">
                  <a:pos x="65" y="124"/>
                </a:cxn>
                <a:cxn ang="0">
                  <a:pos x="15" y="70"/>
                </a:cxn>
                <a:cxn ang="0">
                  <a:pos x="69" y="11"/>
                </a:cxn>
                <a:cxn ang="0">
                  <a:pos x="65" y="6"/>
                </a:cxn>
                <a:cxn ang="0">
                  <a:pos x="60" y="11"/>
                </a:cxn>
                <a:cxn ang="0">
                  <a:pos x="65" y="6"/>
                </a:cxn>
                <a:cxn ang="0">
                  <a:pos x="60" y="2"/>
                </a:cxn>
                <a:cxn ang="0">
                  <a:pos x="2" y="66"/>
                </a:cxn>
                <a:cxn ang="0">
                  <a:pos x="2" y="74"/>
                </a:cxn>
                <a:cxn ang="0">
                  <a:pos x="60" y="138"/>
                </a:cxn>
                <a:cxn ang="0">
                  <a:pos x="65" y="140"/>
                </a:cxn>
                <a:cxn ang="0">
                  <a:pos x="69" y="138"/>
                </a:cxn>
                <a:cxn ang="0">
                  <a:pos x="128" y="74"/>
                </a:cxn>
                <a:cxn ang="0">
                  <a:pos x="128" y="66"/>
                </a:cxn>
                <a:cxn ang="0">
                  <a:pos x="69" y="2"/>
                </a:cxn>
                <a:cxn ang="0">
                  <a:pos x="65" y="0"/>
                </a:cxn>
                <a:cxn ang="0">
                  <a:pos x="60" y="2"/>
                </a:cxn>
                <a:cxn ang="0">
                  <a:pos x="65" y="6"/>
                </a:cxn>
              </a:cxnLst>
              <a:rect l="0" t="0" r="r" b="b"/>
              <a:pathLst>
                <a:path w="130" h="140">
                  <a:moveTo>
                    <a:pt x="65" y="6"/>
                  </a:moveTo>
                  <a:lnTo>
                    <a:pt x="65" y="6"/>
                  </a:lnTo>
                  <a:lnTo>
                    <a:pt x="60" y="11"/>
                  </a:lnTo>
                  <a:lnTo>
                    <a:pt x="115" y="70"/>
                  </a:lnTo>
                  <a:lnTo>
                    <a:pt x="65" y="124"/>
                  </a:lnTo>
                  <a:lnTo>
                    <a:pt x="15" y="70"/>
                  </a:lnTo>
                  <a:lnTo>
                    <a:pt x="69" y="11"/>
                  </a:lnTo>
                  <a:lnTo>
                    <a:pt x="65" y="6"/>
                  </a:lnTo>
                  <a:lnTo>
                    <a:pt x="60" y="11"/>
                  </a:lnTo>
                  <a:lnTo>
                    <a:pt x="65" y="6"/>
                  </a:lnTo>
                  <a:lnTo>
                    <a:pt x="60" y="2"/>
                  </a:lnTo>
                  <a:lnTo>
                    <a:pt x="2" y="66"/>
                  </a:lnTo>
                  <a:cubicBezTo>
                    <a:pt x="0" y="68"/>
                    <a:pt x="0" y="72"/>
                    <a:pt x="2" y="74"/>
                  </a:cubicBezTo>
                  <a:lnTo>
                    <a:pt x="60" y="138"/>
                  </a:lnTo>
                  <a:cubicBezTo>
                    <a:pt x="61" y="139"/>
                    <a:pt x="63" y="140"/>
                    <a:pt x="65" y="140"/>
                  </a:cubicBezTo>
                  <a:cubicBezTo>
                    <a:pt x="67" y="140"/>
                    <a:pt x="68" y="139"/>
                    <a:pt x="69" y="138"/>
                  </a:cubicBezTo>
                  <a:lnTo>
                    <a:pt x="128" y="74"/>
                  </a:lnTo>
                  <a:cubicBezTo>
                    <a:pt x="130" y="72"/>
                    <a:pt x="130" y="68"/>
                    <a:pt x="128" y="66"/>
                  </a:cubicBezTo>
                  <a:lnTo>
                    <a:pt x="69" y="2"/>
                  </a:lnTo>
                  <a:cubicBezTo>
                    <a:pt x="68" y="1"/>
                    <a:pt x="67" y="0"/>
                    <a:pt x="65" y="0"/>
                  </a:cubicBezTo>
                  <a:cubicBezTo>
                    <a:pt x="63" y="0"/>
                    <a:pt x="61" y="1"/>
                    <a:pt x="60"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11" name="Freeform 87"/>
            <p:cNvSpPr>
              <a:spLocks/>
            </p:cNvSpPr>
            <p:nvPr/>
          </p:nvSpPr>
          <p:spPr bwMode="auto">
            <a:xfrm>
              <a:off x="4122" y="3196"/>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12" name="Freeform 88"/>
            <p:cNvSpPr>
              <a:spLocks/>
            </p:cNvSpPr>
            <p:nvPr/>
          </p:nvSpPr>
          <p:spPr bwMode="auto">
            <a:xfrm>
              <a:off x="4118" y="3192"/>
              <a:ext cx="86" cy="92"/>
            </a:xfrm>
            <a:custGeom>
              <a:avLst/>
              <a:gdLst/>
              <a:ahLst/>
              <a:cxnLst>
                <a:cxn ang="0">
                  <a:pos x="65" y="6"/>
                </a:cxn>
                <a:cxn ang="0">
                  <a:pos x="65" y="6"/>
                </a:cxn>
                <a:cxn ang="0">
                  <a:pos x="60" y="11"/>
                </a:cxn>
                <a:cxn ang="0">
                  <a:pos x="115" y="70"/>
                </a:cxn>
                <a:cxn ang="0">
                  <a:pos x="65" y="124"/>
                </a:cxn>
                <a:cxn ang="0">
                  <a:pos x="15" y="70"/>
                </a:cxn>
                <a:cxn ang="0">
                  <a:pos x="69" y="11"/>
                </a:cxn>
                <a:cxn ang="0">
                  <a:pos x="65" y="6"/>
                </a:cxn>
                <a:cxn ang="0">
                  <a:pos x="60" y="11"/>
                </a:cxn>
                <a:cxn ang="0">
                  <a:pos x="65" y="6"/>
                </a:cxn>
                <a:cxn ang="0">
                  <a:pos x="60" y="2"/>
                </a:cxn>
                <a:cxn ang="0">
                  <a:pos x="2" y="66"/>
                </a:cxn>
                <a:cxn ang="0">
                  <a:pos x="2" y="74"/>
                </a:cxn>
                <a:cxn ang="0">
                  <a:pos x="60" y="138"/>
                </a:cxn>
                <a:cxn ang="0">
                  <a:pos x="65" y="140"/>
                </a:cxn>
                <a:cxn ang="0">
                  <a:pos x="69" y="138"/>
                </a:cxn>
                <a:cxn ang="0">
                  <a:pos x="128" y="74"/>
                </a:cxn>
                <a:cxn ang="0">
                  <a:pos x="128" y="66"/>
                </a:cxn>
                <a:cxn ang="0">
                  <a:pos x="69" y="2"/>
                </a:cxn>
                <a:cxn ang="0">
                  <a:pos x="65" y="0"/>
                </a:cxn>
                <a:cxn ang="0">
                  <a:pos x="60" y="2"/>
                </a:cxn>
                <a:cxn ang="0">
                  <a:pos x="65" y="6"/>
                </a:cxn>
              </a:cxnLst>
              <a:rect l="0" t="0" r="r" b="b"/>
              <a:pathLst>
                <a:path w="130" h="140">
                  <a:moveTo>
                    <a:pt x="65" y="6"/>
                  </a:moveTo>
                  <a:lnTo>
                    <a:pt x="65" y="6"/>
                  </a:lnTo>
                  <a:lnTo>
                    <a:pt x="60" y="11"/>
                  </a:lnTo>
                  <a:lnTo>
                    <a:pt x="115" y="70"/>
                  </a:lnTo>
                  <a:lnTo>
                    <a:pt x="65" y="124"/>
                  </a:lnTo>
                  <a:lnTo>
                    <a:pt x="15" y="70"/>
                  </a:lnTo>
                  <a:lnTo>
                    <a:pt x="69" y="11"/>
                  </a:lnTo>
                  <a:lnTo>
                    <a:pt x="65" y="6"/>
                  </a:lnTo>
                  <a:lnTo>
                    <a:pt x="60" y="11"/>
                  </a:lnTo>
                  <a:lnTo>
                    <a:pt x="65" y="6"/>
                  </a:lnTo>
                  <a:lnTo>
                    <a:pt x="60" y="2"/>
                  </a:lnTo>
                  <a:lnTo>
                    <a:pt x="2" y="66"/>
                  </a:lnTo>
                  <a:cubicBezTo>
                    <a:pt x="0" y="68"/>
                    <a:pt x="0" y="72"/>
                    <a:pt x="2" y="74"/>
                  </a:cubicBezTo>
                  <a:lnTo>
                    <a:pt x="60" y="138"/>
                  </a:lnTo>
                  <a:cubicBezTo>
                    <a:pt x="62" y="139"/>
                    <a:pt x="63" y="140"/>
                    <a:pt x="65" y="140"/>
                  </a:cubicBezTo>
                  <a:cubicBezTo>
                    <a:pt x="67" y="140"/>
                    <a:pt x="68" y="139"/>
                    <a:pt x="69" y="138"/>
                  </a:cubicBezTo>
                  <a:lnTo>
                    <a:pt x="128" y="74"/>
                  </a:lnTo>
                  <a:cubicBezTo>
                    <a:pt x="130" y="72"/>
                    <a:pt x="130" y="68"/>
                    <a:pt x="128" y="66"/>
                  </a:cubicBezTo>
                  <a:lnTo>
                    <a:pt x="69" y="2"/>
                  </a:lnTo>
                  <a:cubicBezTo>
                    <a:pt x="68" y="1"/>
                    <a:pt x="67" y="0"/>
                    <a:pt x="65" y="0"/>
                  </a:cubicBezTo>
                  <a:cubicBezTo>
                    <a:pt x="63" y="0"/>
                    <a:pt x="62" y="1"/>
                    <a:pt x="60"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13" name="Freeform 89"/>
            <p:cNvSpPr>
              <a:spLocks/>
            </p:cNvSpPr>
            <p:nvPr/>
          </p:nvSpPr>
          <p:spPr bwMode="auto">
            <a:xfrm>
              <a:off x="4422" y="3196"/>
              <a:ext cx="77" cy="84"/>
            </a:xfrm>
            <a:custGeom>
              <a:avLst/>
              <a:gdLst/>
              <a:ahLst/>
              <a:cxnLst>
                <a:cxn ang="0">
                  <a:pos x="59" y="0"/>
                </a:cxn>
                <a:cxn ang="0">
                  <a:pos x="59" y="0"/>
                </a:cxn>
                <a:cxn ang="0">
                  <a:pos x="117" y="64"/>
                </a:cxn>
                <a:cxn ang="0">
                  <a:pos x="59" y="128"/>
                </a:cxn>
                <a:cxn ang="0">
                  <a:pos x="0" y="64"/>
                </a:cxn>
                <a:cxn ang="0">
                  <a:pos x="59" y="0"/>
                </a:cxn>
              </a:cxnLst>
              <a:rect l="0" t="0" r="r" b="b"/>
              <a:pathLst>
                <a:path w="117" h="128">
                  <a:moveTo>
                    <a:pt x="59" y="0"/>
                  </a:moveTo>
                  <a:lnTo>
                    <a:pt x="59" y="0"/>
                  </a:lnTo>
                  <a:lnTo>
                    <a:pt x="117" y="64"/>
                  </a:lnTo>
                  <a:lnTo>
                    <a:pt x="59" y="128"/>
                  </a:lnTo>
                  <a:lnTo>
                    <a:pt x="0" y="64"/>
                  </a:lnTo>
                  <a:lnTo>
                    <a:pt x="5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14" name="Freeform 90"/>
            <p:cNvSpPr>
              <a:spLocks/>
            </p:cNvSpPr>
            <p:nvPr/>
          </p:nvSpPr>
          <p:spPr bwMode="auto">
            <a:xfrm>
              <a:off x="4418" y="3192"/>
              <a:ext cx="86" cy="92"/>
            </a:xfrm>
            <a:custGeom>
              <a:avLst/>
              <a:gdLst/>
              <a:ahLst/>
              <a:cxnLst>
                <a:cxn ang="0">
                  <a:pos x="65" y="6"/>
                </a:cxn>
                <a:cxn ang="0">
                  <a:pos x="65" y="6"/>
                </a:cxn>
                <a:cxn ang="0">
                  <a:pos x="60" y="11"/>
                </a:cxn>
                <a:cxn ang="0">
                  <a:pos x="115" y="70"/>
                </a:cxn>
                <a:cxn ang="0">
                  <a:pos x="65" y="124"/>
                </a:cxn>
                <a:cxn ang="0">
                  <a:pos x="15" y="70"/>
                </a:cxn>
                <a:cxn ang="0">
                  <a:pos x="69" y="11"/>
                </a:cxn>
                <a:cxn ang="0">
                  <a:pos x="65" y="6"/>
                </a:cxn>
                <a:cxn ang="0">
                  <a:pos x="60" y="11"/>
                </a:cxn>
                <a:cxn ang="0">
                  <a:pos x="65" y="6"/>
                </a:cxn>
                <a:cxn ang="0">
                  <a:pos x="60" y="2"/>
                </a:cxn>
                <a:cxn ang="0">
                  <a:pos x="2" y="66"/>
                </a:cxn>
                <a:cxn ang="0">
                  <a:pos x="2" y="74"/>
                </a:cxn>
                <a:cxn ang="0">
                  <a:pos x="60" y="138"/>
                </a:cxn>
                <a:cxn ang="0">
                  <a:pos x="65" y="140"/>
                </a:cxn>
                <a:cxn ang="0">
                  <a:pos x="69" y="138"/>
                </a:cxn>
                <a:cxn ang="0">
                  <a:pos x="128" y="74"/>
                </a:cxn>
                <a:cxn ang="0">
                  <a:pos x="128" y="66"/>
                </a:cxn>
                <a:cxn ang="0">
                  <a:pos x="69" y="2"/>
                </a:cxn>
                <a:cxn ang="0">
                  <a:pos x="65" y="0"/>
                </a:cxn>
                <a:cxn ang="0">
                  <a:pos x="60" y="2"/>
                </a:cxn>
                <a:cxn ang="0">
                  <a:pos x="65" y="6"/>
                </a:cxn>
              </a:cxnLst>
              <a:rect l="0" t="0" r="r" b="b"/>
              <a:pathLst>
                <a:path w="130" h="140">
                  <a:moveTo>
                    <a:pt x="65" y="6"/>
                  </a:moveTo>
                  <a:lnTo>
                    <a:pt x="65" y="6"/>
                  </a:lnTo>
                  <a:lnTo>
                    <a:pt x="60" y="11"/>
                  </a:lnTo>
                  <a:lnTo>
                    <a:pt x="115" y="70"/>
                  </a:lnTo>
                  <a:lnTo>
                    <a:pt x="65" y="124"/>
                  </a:lnTo>
                  <a:lnTo>
                    <a:pt x="15" y="70"/>
                  </a:lnTo>
                  <a:lnTo>
                    <a:pt x="69" y="11"/>
                  </a:lnTo>
                  <a:lnTo>
                    <a:pt x="65" y="6"/>
                  </a:lnTo>
                  <a:lnTo>
                    <a:pt x="60" y="11"/>
                  </a:lnTo>
                  <a:lnTo>
                    <a:pt x="65" y="6"/>
                  </a:lnTo>
                  <a:lnTo>
                    <a:pt x="60" y="2"/>
                  </a:lnTo>
                  <a:lnTo>
                    <a:pt x="2" y="66"/>
                  </a:lnTo>
                  <a:cubicBezTo>
                    <a:pt x="0" y="68"/>
                    <a:pt x="0" y="72"/>
                    <a:pt x="2" y="74"/>
                  </a:cubicBezTo>
                  <a:lnTo>
                    <a:pt x="60" y="138"/>
                  </a:lnTo>
                  <a:cubicBezTo>
                    <a:pt x="62" y="139"/>
                    <a:pt x="63" y="140"/>
                    <a:pt x="65" y="140"/>
                  </a:cubicBezTo>
                  <a:cubicBezTo>
                    <a:pt x="67" y="140"/>
                    <a:pt x="68" y="139"/>
                    <a:pt x="69" y="138"/>
                  </a:cubicBezTo>
                  <a:lnTo>
                    <a:pt x="128" y="74"/>
                  </a:lnTo>
                  <a:cubicBezTo>
                    <a:pt x="130" y="72"/>
                    <a:pt x="130" y="68"/>
                    <a:pt x="128" y="66"/>
                  </a:cubicBezTo>
                  <a:lnTo>
                    <a:pt x="69" y="2"/>
                  </a:lnTo>
                  <a:cubicBezTo>
                    <a:pt x="68" y="1"/>
                    <a:pt x="67" y="0"/>
                    <a:pt x="65" y="0"/>
                  </a:cubicBezTo>
                  <a:cubicBezTo>
                    <a:pt x="63" y="0"/>
                    <a:pt x="62" y="1"/>
                    <a:pt x="60"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15" name="Freeform 91"/>
            <p:cNvSpPr>
              <a:spLocks/>
            </p:cNvSpPr>
            <p:nvPr/>
          </p:nvSpPr>
          <p:spPr bwMode="auto">
            <a:xfrm>
              <a:off x="4722" y="3203"/>
              <a:ext cx="77" cy="84"/>
            </a:xfrm>
            <a:custGeom>
              <a:avLst/>
              <a:gdLst/>
              <a:ahLst/>
              <a:cxnLst>
                <a:cxn ang="0">
                  <a:pos x="58" y="0"/>
                </a:cxn>
                <a:cxn ang="0">
                  <a:pos x="58" y="0"/>
                </a:cxn>
                <a:cxn ang="0">
                  <a:pos x="117" y="64"/>
                </a:cxn>
                <a:cxn ang="0">
                  <a:pos x="58" y="127"/>
                </a:cxn>
                <a:cxn ang="0">
                  <a:pos x="0" y="64"/>
                </a:cxn>
                <a:cxn ang="0">
                  <a:pos x="58" y="0"/>
                </a:cxn>
              </a:cxnLst>
              <a:rect l="0" t="0" r="r" b="b"/>
              <a:pathLst>
                <a:path w="117" h="127">
                  <a:moveTo>
                    <a:pt x="58" y="0"/>
                  </a:moveTo>
                  <a:lnTo>
                    <a:pt x="58" y="0"/>
                  </a:lnTo>
                  <a:lnTo>
                    <a:pt x="117" y="64"/>
                  </a:lnTo>
                  <a:lnTo>
                    <a:pt x="58" y="127"/>
                  </a:lnTo>
                  <a:lnTo>
                    <a:pt x="0" y="64"/>
                  </a:lnTo>
                  <a:lnTo>
                    <a:pt x="58"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16" name="Freeform 92"/>
            <p:cNvSpPr>
              <a:spLocks/>
            </p:cNvSpPr>
            <p:nvPr/>
          </p:nvSpPr>
          <p:spPr bwMode="auto">
            <a:xfrm>
              <a:off x="4718" y="3199"/>
              <a:ext cx="86" cy="92"/>
            </a:xfrm>
            <a:custGeom>
              <a:avLst/>
              <a:gdLst/>
              <a:ahLst/>
              <a:cxnLst>
                <a:cxn ang="0">
                  <a:pos x="65" y="6"/>
                </a:cxn>
                <a:cxn ang="0">
                  <a:pos x="65" y="6"/>
                </a:cxn>
                <a:cxn ang="0">
                  <a:pos x="61" y="10"/>
                </a:cxn>
                <a:cxn ang="0">
                  <a:pos x="116" y="70"/>
                </a:cxn>
                <a:cxn ang="0">
                  <a:pos x="65" y="124"/>
                </a:cxn>
                <a:cxn ang="0">
                  <a:pos x="15" y="70"/>
                </a:cxn>
                <a:cxn ang="0">
                  <a:pos x="70" y="10"/>
                </a:cxn>
                <a:cxn ang="0">
                  <a:pos x="65" y="6"/>
                </a:cxn>
                <a:cxn ang="0">
                  <a:pos x="61" y="10"/>
                </a:cxn>
                <a:cxn ang="0">
                  <a:pos x="65" y="6"/>
                </a:cxn>
                <a:cxn ang="0">
                  <a:pos x="61" y="2"/>
                </a:cxn>
                <a:cxn ang="0">
                  <a:pos x="3" y="65"/>
                </a:cxn>
                <a:cxn ang="0">
                  <a:pos x="3" y="74"/>
                </a:cxn>
                <a:cxn ang="0">
                  <a:pos x="61" y="137"/>
                </a:cxn>
                <a:cxn ang="0">
                  <a:pos x="65" y="139"/>
                </a:cxn>
                <a:cxn ang="0">
                  <a:pos x="70" y="137"/>
                </a:cxn>
                <a:cxn ang="0">
                  <a:pos x="129" y="74"/>
                </a:cxn>
                <a:cxn ang="0">
                  <a:pos x="129" y="65"/>
                </a:cxn>
                <a:cxn ang="0">
                  <a:pos x="70" y="2"/>
                </a:cxn>
                <a:cxn ang="0">
                  <a:pos x="65" y="0"/>
                </a:cxn>
                <a:cxn ang="0">
                  <a:pos x="61" y="2"/>
                </a:cxn>
                <a:cxn ang="0">
                  <a:pos x="65" y="6"/>
                </a:cxn>
              </a:cxnLst>
              <a:rect l="0" t="0" r="r" b="b"/>
              <a:pathLst>
                <a:path w="131" h="139">
                  <a:moveTo>
                    <a:pt x="65" y="6"/>
                  </a:moveTo>
                  <a:lnTo>
                    <a:pt x="65" y="6"/>
                  </a:lnTo>
                  <a:lnTo>
                    <a:pt x="61" y="10"/>
                  </a:lnTo>
                  <a:lnTo>
                    <a:pt x="116" y="70"/>
                  </a:lnTo>
                  <a:lnTo>
                    <a:pt x="65" y="124"/>
                  </a:lnTo>
                  <a:lnTo>
                    <a:pt x="15" y="70"/>
                  </a:lnTo>
                  <a:lnTo>
                    <a:pt x="70" y="10"/>
                  </a:lnTo>
                  <a:lnTo>
                    <a:pt x="65" y="6"/>
                  </a:lnTo>
                  <a:lnTo>
                    <a:pt x="61" y="10"/>
                  </a:lnTo>
                  <a:lnTo>
                    <a:pt x="65" y="6"/>
                  </a:lnTo>
                  <a:lnTo>
                    <a:pt x="61" y="2"/>
                  </a:lnTo>
                  <a:lnTo>
                    <a:pt x="3" y="65"/>
                  </a:lnTo>
                  <a:cubicBezTo>
                    <a:pt x="0" y="68"/>
                    <a:pt x="0" y="71"/>
                    <a:pt x="3" y="74"/>
                  </a:cubicBezTo>
                  <a:lnTo>
                    <a:pt x="61" y="137"/>
                  </a:lnTo>
                  <a:cubicBezTo>
                    <a:pt x="62" y="139"/>
                    <a:pt x="64" y="139"/>
                    <a:pt x="65" y="139"/>
                  </a:cubicBezTo>
                  <a:cubicBezTo>
                    <a:pt x="67" y="139"/>
                    <a:pt x="69" y="139"/>
                    <a:pt x="70" y="137"/>
                  </a:cubicBezTo>
                  <a:lnTo>
                    <a:pt x="129" y="74"/>
                  </a:lnTo>
                  <a:cubicBezTo>
                    <a:pt x="131" y="71"/>
                    <a:pt x="131" y="68"/>
                    <a:pt x="129" y="65"/>
                  </a:cubicBezTo>
                  <a:lnTo>
                    <a:pt x="70" y="2"/>
                  </a:lnTo>
                  <a:cubicBezTo>
                    <a:pt x="69" y="1"/>
                    <a:pt x="67" y="0"/>
                    <a:pt x="65" y="0"/>
                  </a:cubicBezTo>
                  <a:cubicBezTo>
                    <a:pt x="64" y="0"/>
                    <a:pt x="62" y="1"/>
                    <a:pt x="61" y="2"/>
                  </a:cubicBezTo>
                  <a:lnTo>
                    <a:pt x="65" y="6"/>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17" name="Rectangle 93"/>
            <p:cNvSpPr>
              <a:spLocks noChangeArrowheads="1"/>
            </p:cNvSpPr>
            <p:nvPr/>
          </p:nvSpPr>
          <p:spPr bwMode="auto">
            <a:xfrm>
              <a:off x="1364"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18" name="Rectangle 94"/>
            <p:cNvSpPr>
              <a:spLocks noChangeArrowheads="1"/>
            </p:cNvSpPr>
            <p:nvPr/>
          </p:nvSpPr>
          <p:spPr bwMode="auto">
            <a:xfrm>
              <a:off x="1806" y="1123"/>
              <a:ext cx="70" cy="30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100" b="1" i="0" u="none" strike="noStrike" cap="none" normalizeH="0" baseline="0" dirty="0">
                  <a:ln>
                    <a:noFill/>
                  </a:ln>
                  <a:solidFill>
                    <a:srgbClr val="000000"/>
                  </a:solidFill>
                  <a:effectLst/>
                  <a:latin typeface="Arial Bold"/>
                  <a:cs typeface="Arial Bold"/>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19" name="Rectangle 95"/>
            <p:cNvSpPr>
              <a:spLocks noChangeArrowheads="1"/>
            </p:cNvSpPr>
            <p:nvPr/>
          </p:nvSpPr>
          <p:spPr bwMode="auto">
            <a:xfrm>
              <a:off x="2144"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20" name="Rectangle 96"/>
            <p:cNvSpPr>
              <a:spLocks noChangeArrowheads="1"/>
            </p:cNvSpPr>
            <p:nvPr/>
          </p:nvSpPr>
          <p:spPr bwMode="auto">
            <a:xfrm>
              <a:off x="2393"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21" name="Rectangle 97"/>
            <p:cNvSpPr>
              <a:spLocks noChangeArrowheads="1"/>
            </p:cNvSpPr>
            <p:nvPr/>
          </p:nvSpPr>
          <p:spPr bwMode="auto">
            <a:xfrm>
              <a:off x="2457"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22" name="Rectangle 98"/>
            <p:cNvSpPr>
              <a:spLocks noChangeArrowheads="1"/>
            </p:cNvSpPr>
            <p:nvPr/>
          </p:nvSpPr>
          <p:spPr bwMode="auto">
            <a:xfrm>
              <a:off x="2579"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24" name="Rectangle 100"/>
            <p:cNvSpPr>
              <a:spLocks noChangeArrowheads="1"/>
            </p:cNvSpPr>
            <p:nvPr/>
          </p:nvSpPr>
          <p:spPr bwMode="auto">
            <a:xfrm>
              <a:off x="3440"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26" name="Rectangle 102"/>
            <p:cNvSpPr>
              <a:spLocks noChangeArrowheads="1"/>
            </p:cNvSpPr>
            <p:nvPr/>
          </p:nvSpPr>
          <p:spPr bwMode="auto">
            <a:xfrm>
              <a:off x="3721"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28" name="Rectangle 104"/>
            <p:cNvSpPr>
              <a:spLocks noChangeArrowheads="1"/>
            </p:cNvSpPr>
            <p:nvPr/>
          </p:nvSpPr>
          <p:spPr bwMode="auto">
            <a:xfrm>
              <a:off x="4315" y="1123"/>
              <a:ext cx="70" cy="30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100" b="1" i="0" u="none" strike="noStrike" cap="none" normalizeH="0" baseline="0" dirty="0">
                  <a:ln>
                    <a:noFill/>
                  </a:ln>
                  <a:solidFill>
                    <a:srgbClr val="000000"/>
                  </a:solidFill>
                  <a:effectLst/>
                  <a:latin typeface="Arial Bold"/>
                  <a:cs typeface="Arial Bold"/>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29" name="Rectangle 105"/>
            <p:cNvSpPr>
              <a:spLocks noChangeArrowheads="1"/>
            </p:cNvSpPr>
            <p:nvPr/>
          </p:nvSpPr>
          <p:spPr bwMode="auto">
            <a:xfrm>
              <a:off x="4436"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0" name="Rectangle 106"/>
            <p:cNvSpPr>
              <a:spLocks noChangeArrowheads="1"/>
            </p:cNvSpPr>
            <p:nvPr/>
          </p:nvSpPr>
          <p:spPr bwMode="auto">
            <a:xfrm>
              <a:off x="4571" y="112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1" name="Rectangle 107"/>
            <p:cNvSpPr>
              <a:spLocks noChangeArrowheads="1"/>
            </p:cNvSpPr>
            <p:nvPr/>
          </p:nvSpPr>
          <p:spPr bwMode="auto">
            <a:xfrm>
              <a:off x="1453" y="3190"/>
              <a:ext cx="12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0</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2" name="Rectangle 108"/>
            <p:cNvSpPr>
              <a:spLocks noChangeArrowheads="1"/>
            </p:cNvSpPr>
            <p:nvPr/>
          </p:nvSpPr>
          <p:spPr bwMode="auto">
            <a:xfrm>
              <a:off x="1172" y="2931"/>
              <a:ext cx="40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20000</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3" name="Rectangle 109"/>
            <p:cNvSpPr>
              <a:spLocks noChangeArrowheads="1"/>
            </p:cNvSpPr>
            <p:nvPr/>
          </p:nvSpPr>
          <p:spPr bwMode="auto">
            <a:xfrm>
              <a:off x="1172" y="2680"/>
              <a:ext cx="40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40000</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4" name="Rectangle 110"/>
            <p:cNvSpPr>
              <a:spLocks noChangeArrowheads="1"/>
            </p:cNvSpPr>
            <p:nvPr/>
          </p:nvSpPr>
          <p:spPr bwMode="auto">
            <a:xfrm>
              <a:off x="1172" y="2421"/>
              <a:ext cx="40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60000</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5" name="Rectangle 111"/>
            <p:cNvSpPr>
              <a:spLocks noChangeArrowheads="1"/>
            </p:cNvSpPr>
            <p:nvPr/>
          </p:nvSpPr>
          <p:spPr bwMode="auto">
            <a:xfrm>
              <a:off x="1172" y="2162"/>
              <a:ext cx="40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80000</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6" name="Rectangle 112"/>
            <p:cNvSpPr>
              <a:spLocks noChangeArrowheads="1"/>
            </p:cNvSpPr>
            <p:nvPr/>
          </p:nvSpPr>
          <p:spPr bwMode="auto">
            <a:xfrm>
              <a:off x="1102" y="1910"/>
              <a:ext cx="47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100000</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7" name="Rectangle 113"/>
            <p:cNvSpPr>
              <a:spLocks noChangeArrowheads="1"/>
            </p:cNvSpPr>
            <p:nvPr/>
          </p:nvSpPr>
          <p:spPr bwMode="auto">
            <a:xfrm>
              <a:off x="1102" y="1652"/>
              <a:ext cx="47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120000</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8" name="Rectangle 114"/>
            <p:cNvSpPr>
              <a:spLocks noChangeArrowheads="1"/>
            </p:cNvSpPr>
            <p:nvPr/>
          </p:nvSpPr>
          <p:spPr bwMode="auto">
            <a:xfrm>
              <a:off x="1735" y="3386"/>
              <a:ext cx="12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2</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39" name="Rectangle 115"/>
            <p:cNvSpPr>
              <a:spLocks noChangeArrowheads="1"/>
            </p:cNvSpPr>
            <p:nvPr/>
          </p:nvSpPr>
          <p:spPr bwMode="auto">
            <a:xfrm>
              <a:off x="2035" y="3386"/>
              <a:ext cx="12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4</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0" name="Rectangle 116"/>
            <p:cNvSpPr>
              <a:spLocks noChangeArrowheads="1"/>
            </p:cNvSpPr>
            <p:nvPr/>
          </p:nvSpPr>
          <p:spPr bwMode="auto">
            <a:xfrm>
              <a:off x="2335" y="3386"/>
              <a:ext cx="12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8</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1" name="Rectangle 117"/>
            <p:cNvSpPr>
              <a:spLocks noChangeArrowheads="1"/>
            </p:cNvSpPr>
            <p:nvPr/>
          </p:nvSpPr>
          <p:spPr bwMode="auto">
            <a:xfrm>
              <a:off x="2596" y="3386"/>
              <a:ext cx="12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1</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2" name="Rectangle 118"/>
            <p:cNvSpPr>
              <a:spLocks noChangeArrowheads="1"/>
            </p:cNvSpPr>
            <p:nvPr/>
          </p:nvSpPr>
          <p:spPr bwMode="auto">
            <a:xfrm>
              <a:off x="2667" y="3386"/>
              <a:ext cx="19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21</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3" name="Rectangle 119"/>
            <p:cNvSpPr>
              <a:spLocks noChangeArrowheads="1"/>
            </p:cNvSpPr>
            <p:nvPr/>
          </p:nvSpPr>
          <p:spPr bwMode="auto">
            <a:xfrm>
              <a:off x="2967" y="3386"/>
              <a:ext cx="19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62</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4" name="Rectangle 120"/>
            <p:cNvSpPr>
              <a:spLocks noChangeArrowheads="1"/>
            </p:cNvSpPr>
            <p:nvPr/>
          </p:nvSpPr>
          <p:spPr bwMode="auto">
            <a:xfrm>
              <a:off x="3267" y="3386"/>
              <a:ext cx="12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4</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5" name="Rectangle 121"/>
            <p:cNvSpPr>
              <a:spLocks noChangeArrowheads="1"/>
            </p:cNvSpPr>
            <p:nvPr/>
          </p:nvSpPr>
          <p:spPr bwMode="auto">
            <a:xfrm>
              <a:off x="3490" y="3386"/>
              <a:ext cx="12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3</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6" name="Rectangle 122"/>
            <p:cNvSpPr>
              <a:spLocks noChangeArrowheads="1"/>
            </p:cNvSpPr>
            <p:nvPr/>
          </p:nvSpPr>
          <p:spPr bwMode="auto">
            <a:xfrm>
              <a:off x="3561" y="3386"/>
              <a:ext cx="19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24</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7" name="Rectangle 123"/>
            <p:cNvSpPr>
              <a:spLocks noChangeArrowheads="1"/>
            </p:cNvSpPr>
            <p:nvPr/>
          </p:nvSpPr>
          <p:spPr bwMode="auto">
            <a:xfrm>
              <a:off x="3861" y="3386"/>
              <a:ext cx="19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04</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8" name="Rectangle 124"/>
            <p:cNvSpPr>
              <a:spLocks noChangeArrowheads="1"/>
            </p:cNvSpPr>
            <p:nvPr/>
          </p:nvSpPr>
          <p:spPr bwMode="auto">
            <a:xfrm>
              <a:off x="4161" y="3386"/>
              <a:ext cx="19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85</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49" name="Rectangle 125"/>
            <p:cNvSpPr>
              <a:spLocks noChangeArrowheads="1"/>
            </p:cNvSpPr>
            <p:nvPr/>
          </p:nvSpPr>
          <p:spPr bwMode="auto">
            <a:xfrm>
              <a:off x="4461" y="3386"/>
              <a:ext cx="19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66</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0" name="Rectangle 126"/>
            <p:cNvSpPr>
              <a:spLocks noChangeArrowheads="1"/>
            </p:cNvSpPr>
            <p:nvPr/>
          </p:nvSpPr>
          <p:spPr bwMode="auto">
            <a:xfrm>
              <a:off x="4761" y="3386"/>
              <a:ext cx="126" cy="1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cs typeface="Arial" pitchFamily="34" charset="0"/>
                </a:rPr>
                <a:t>4</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1" name="Rectangle 127"/>
            <p:cNvSpPr>
              <a:spLocks noChangeArrowheads="1"/>
            </p:cNvSpPr>
            <p:nvPr/>
          </p:nvSpPr>
          <p:spPr bwMode="auto">
            <a:xfrm>
              <a:off x="3011" y="3620"/>
              <a:ext cx="217" cy="1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Arial Bold"/>
                  <a:cs typeface="Arial Bold"/>
                </a:rPr>
                <a:t>Th</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2" name="Rectangle 128"/>
            <p:cNvSpPr>
              <a:spLocks noChangeArrowheads="1"/>
            </p:cNvSpPr>
            <p:nvPr/>
          </p:nvSpPr>
          <p:spPr bwMode="auto">
            <a:xfrm>
              <a:off x="3172" y="3620"/>
              <a:ext cx="111" cy="1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Arial Bold"/>
                  <a:cs typeface="Arial Bold"/>
                </a:rPr>
                <a:t>r</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3" name="Rectangle 129"/>
            <p:cNvSpPr>
              <a:spLocks noChangeArrowheads="1"/>
            </p:cNvSpPr>
            <p:nvPr/>
          </p:nvSpPr>
          <p:spPr bwMode="auto">
            <a:xfrm>
              <a:off x="3222" y="3620"/>
              <a:ext cx="132" cy="1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Arial Bold"/>
                  <a:cs typeface="Arial Bold"/>
                </a:rPr>
                <a:t>e</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4" name="Rectangle 130"/>
            <p:cNvSpPr>
              <a:spLocks noChangeArrowheads="1"/>
            </p:cNvSpPr>
            <p:nvPr/>
          </p:nvSpPr>
          <p:spPr bwMode="auto">
            <a:xfrm>
              <a:off x="3293" y="3620"/>
              <a:ext cx="132" cy="1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Arial Bold"/>
                  <a:cs typeface="Arial Bold"/>
                </a:rPr>
                <a:t>a</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5" name="Rectangle 131"/>
            <p:cNvSpPr>
              <a:spLocks noChangeArrowheads="1"/>
            </p:cNvSpPr>
            <p:nvPr/>
          </p:nvSpPr>
          <p:spPr bwMode="auto">
            <a:xfrm>
              <a:off x="3363" y="3620"/>
              <a:ext cx="139" cy="1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Arial Bold"/>
                  <a:cs typeface="Arial Bold"/>
                </a:rPr>
                <a:t>d</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6" name="Rectangle 132"/>
            <p:cNvSpPr>
              <a:spLocks noChangeArrowheads="1"/>
            </p:cNvSpPr>
            <p:nvPr/>
          </p:nvSpPr>
          <p:spPr bwMode="auto">
            <a:xfrm>
              <a:off x="3440" y="3620"/>
              <a:ext cx="132" cy="1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Arial Bold"/>
                  <a:cs typeface="Arial Bold"/>
                </a:rPr>
                <a:t>s</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7" name="Rectangle 133"/>
            <p:cNvSpPr>
              <a:spLocks noChangeArrowheads="1"/>
            </p:cNvSpPr>
            <p:nvPr/>
          </p:nvSpPr>
          <p:spPr bwMode="auto">
            <a:xfrm rot="16200000">
              <a:off x="894" y="2654"/>
              <a:ext cx="151" cy="1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Bold"/>
                  <a:cs typeface="Arial Bold"/>
                </a:rPr>
                <a:t>o</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8" name="Rectangle 134"/>
            <p:cNvSpPr>
              <a:spLocks noChangeArrowheads="1"/>
            </p:cNvSpPr>
            <p:nvPr/>
          </p:nvSpPr>
          <p:spPr bwMode="auto">
            <a:xfrm rot="16200000">
              <a:off x="894" y="2570"/>
              <a:ext cx="151" cy="1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Bold"/>
                  <a:cs typeface="Arial Bold"/>
                </a:rPr>
                <a:t>p</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59" name="Rectangle 135"/>
            <p:cNvSpPr>
              <a:spLocks noChangeArrowheads="1"/>
            </p:cNvSpPr>
            <p:nvPr/>
          </p:nvSpPr>
          <p:spPr bwMode="auto">
            <a:xfrm rot="16200000">
              <a:off x="898" y="2489"/>
              <a:ext cx="143" cy="1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Bold"/>
                  <a:cs typeface="Arial Bold"/>
                </a:rPr>
                <a:t>s</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60" name="Rectangle 136"/>
            <p:cNvSpPr>
              <a:spLocks noChangeArrowheads="1"/>
            </p:cNvSpPr>
            <p:nvPr/>
          </p:nvSpPr>
          <p:spPr bwMode="auto">
            <a:xfrm rot="16200000">
              <a:off x="917" y="2431"/>
              <a:ext cx="105" cy="1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Bold"/>
                  <a:cs typeface="Arial Bold"/>
                </a:rPr>
                <a:t>/</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61" name="Rectangle 137"/>
            <p:cNvSpPr>
              <a:spLocks noChangeArrowheads="1"/>
            </p:cNvSpPr>
            <p:nvPr/>
          </p:nvSpPr>
          <p:spPr bwMode="auto">
            <a:xfrm rot="16200000">
              <a:off x="875" y="2348"/>
              <a:ext cx="190" cy="1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Bold"/>
                  <a:cs typeface="Arial Bold"/>
                </a:rPr>
                <a:t>m</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62" name="Rectangle 138"/>
            <p:cNvSpPr>
              <a:spLocks noChangeArrowheads="1"/>
            </p:cNvSpPr>
            <p:nvPr/>
          </p:nvSpPr>
          <p:spPr bwMode="auto">
            <a:xfrm rot="16200000">
              <a:off x="898" y="2245"/>
              <a:ext cx="143" cy="1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Bold"/>
                  <a:cs typeface="Arial Bold"/>
                </a:rPr>
                <a:t>s</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63" name="Rectangle 139"/>
            <p:cNvSpPr>
              <a:spLocks noChangeArrowheads="1"/>
            </p:cNvSpPr>
            <p:nvPr/>
          </p:nvSpPr>
          <p:spPr bwMode="auto">
            <a:xfrm rot="16200000">
              <a:off x="898" y="2169"/>
              <a:ext cx="143" cy="1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Bold"/>
                  <a:cs typeface="Arial Bold"/>
                </a:rPr>
                <a:t>e</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64" name="Rectangle 140"/>
            <p:cNvSpPr>
              <a:spLocks noChangeArrowheads="1"/>
            </p:cNvSpPr>
            <p:nvPr/>
          </p:nvSpPr>
          <p:spPr bwMode="auto">
            <a:xfrm rot="16200000">
              <a:off x="898" y="2092"/>
              <a:ext cx="143" cy="1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Bold"/>
                  <a:cs typeface="Arial Bold"/>
                </a:rPr>
                <a:t>c</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65" name="Freeform 141"/>
            <p:cNvSpPr>
              <a:spLocks/>
            </p:cNvSpPr>
            <p:nvPr/>
          </p:nvSpPr>
          <p:spPr bwMode="auto">
            <a:xfrm>
              <a:off x="1613" y="1714"/>
              <a:ext cx="1104" cy="762"/>
            </a:xfrm>
            <a:custGeom>
              <a:avLst/>
              <a:gdLst/>
              <a:ahLst/>
              <a:cxnLst>
                <a:cxn ang="0">
                  <a:pos x="0" y="0"/>
                </a:cxn>
                <a:cxn ang="0">
                  <a:pos x="0" y="0"/>
                </a:cxn>
                <a:cxn ang="0">
                  <a:pos x="1681" y="0"/>
                </a:cxn>
                <a:cxn ang="0">
                  <a:pos x="1681" y="1158"/>
                </a:cxn>
                <a:cxn ang="0">
                  <a:pos x="0" y="1158"/>
                </a:cxn>
                <a:cxn ang="0">
                  <a:pos x="0" y="0"/>
                </a:cxn>
              </a:cxnLst>
              <a:rect l="0" t="0" r="r" b="b"/>
              <a:pathLst>
                <a:path w="1681" h="1158">
                  <a:moveTo>
                    <a:pt x="0" y="0"/>
                  </a:moveTo>
                  <a:lnTo>
                    <a:pt x="0" y="0"/>
                  </a:lnTo>
                  <a:lnTo>
                    <a:pt x="1681" y="0"/>
                  </a:lnTo>
                  <a:lnTo>
                    <a:pt x="1681" y="1158"/>
                  </a:lnTo>
                  <a:lnTo>
                    <a:pt x="0" y="1158"/>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66" name="Freeform 142"/>
            <p:cNvSpPr>
              <a:spLocks/>
            </p:cNvSpPr>
            <p:nvPr/>
          </p:nvSpPr>
          <p:spPr bwMode="auto">
            <a:xfrm>
              <a:off x="1792" y="2176"/>
              <a:ext cx="191" cy="25"/>
            </a:xfrm>
            <a:custGeom>
              <a:avLst/>
              <a:gdLst/>
              <a:ahLst/>
              <a:cxnLst>
                <a:cxn ang="0">
                  <a:pos x="0" y="0"/>
                </a:cxn>
                <a:cxn ang="0">
                  <a:pos x="0" y="0"/>
                </a:cxn>
                <a:cxn ang="0">
                  <a:pos x="291" y="0"/>
                </a:cxn>
                <a:cxn ang="0">
                  <a:pos x="291" y="37"/>
                </a:cxn>
                <a:cxn ang="0">
                  <a:pos x="0" y="37"/>
                </a:cxn>
                <a:cxn ang="0">
                  <a:pos x="0" y="0"/>
                </a:cxn>
              </a:cxnLst>
              <a:rect l="0" t="0" r="r" b="b"/>
              <a:pathLst>
                <a:path w="291" h="37">
                  <a:moveTo>
                    <a:pt x="0" y="0"/>
                  </a:moveTo>
                  <a:lnTo>
                    <a:pt x="0" y="0"/>
                  </a:lnTo>
                  <a:lnTo>
                    <a:pt x="291" y="0"/>
                  </a:lnTo>
                  <a:lnTo>
                    <a:pt x="291" y="37"/>
                  </a:lnTo>
                  <a:lnTo>
                    <a:pt x="0" y="37"/>
                  </a:lnTo>
                  <a:lnTo>
                    <a:pt x="0"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67" name="Freeform 143"/>
            <p:cNvSpPr>
              <a:spLocks/>
            </p:cNvSpPr>
            <p:nvPr/>
          </p:nvSpPr>
          <p:spPr bwMode="auto">
            <a:xfrm>
              <a:off x="1855" y="2171"/>
              <a:ext cx="64" cy="70"/>
            </a:xfrm>
            <a:custGeom>
              <a:avLst/>
              <a:gdLst/>
              <a:ahLst/>
              <a:cxnLst>
                <a:cxn ang="0">
                  <a:pos x="49" y="0"/>
                </a:cxn>
                <a:cxn ang="0">
                  <a:pos x="49" y="0"/>
                </a:cxn>
                <a:cxn ang="0">
                  <a:pos x="97" y="53"/>
                </a:cxn>
                <a:cxn ang="0">
                  <a:pos x="49" y="106"/>
                </a:cxn>
                <a:cxn ang="0">
                  <a:pos x="0" y="53"/>
                </a:cxn>
                <a:cxn ang="0">
                  <a:pos x="49" y="0"/>
                </a:cxn>
              </a:cxnLst>
              <a:rect l="0" t="0" r="r" b="b"/>
              <a:pathLst>
                <a:path w="97" h="106">
                  <a:moveTo>
                    <a:pt x="49" y="0"/>
                  </a:moveTo>
                  <a:lnTo>
                    <a:pt x="49" y="0"/>
                  </a:lnTo>
                  <a:lnTo>
                    <a:pt x="97" y="53"/>
                  </a:lnTo>
                  <a:lnTo>
                    <a:pt x="49" y="106"/>
                  </a:lnTo>
                  <a:lnTo>
                    <a:pt x="0" y="53"/>
                  </a:lnTo>
                  <a:lnTo>
                    <a:pt x="49" y="0"/>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68" name="Freeform 144"/>
            <p:cNvSpPr>
              <a:spLocks/>
            </p:cNvSpPr>
            <p:nvPr/>
          </p:nvSpPr>
          <p:spPr bwMode="auto">
            <a:xfrm>
              <a:off x="1851" y="2159"/>
              <a:ext cx="73" cy="77"/>
            </a:xfrm>
            <a:custGeom>
              <a:avLst/>
              <a:gdLst/>
              <a:ahLst/>
              <a:cxnLst>
                <a:cxn ang="0">
                  <a:pos x="56" y="6"/>
                </a:cxn>
                <a:cxn ang="0">
                  <a:pos x="56" y="6"/>
                </a:cxn>
                <a:cxn ang="0">
                  <a:pos x="51" y="10"/>
                </a:cxn>
                <a:cxn ang="0">
                  <a:pos x="96" y="59"/>
                </a:cxn>
                <a:cxn ang="0">
                  <a:pos x="56" y="103"/>
                </a:cxn>
                <a:cxn ang="0">
                  <a:pos x="15" y="59"/>
                </a:cxn>
                <a:cxn ang="0">
                  <a:pos x="60" y="10"/>
                </a:cxn>
                <a:cxn ang="0">
                  <a:pos x="56" y="6"/>
                </a:cxn>
                <a:cxn ang="0">
                  <a:pos x="51" y="10"/>
                </a:cxn>
                <a:cxn ang="0">
                  <a:pos x="56" y="6"/>
                </a:cxn>
                <a:cxn ang="0">
                  <a:pos x="51" y="2"/>
                </a:cxn>
                <a:cxn ang="0">
                  <a:pos x="3" y="55"/>
                </a:cxn>
                <a:cxn ang="0">
                  <a:pos x="3" y="63"/>
                </a:cxn>
                <a:cxn ang="0">
                  <a:pos x="51" y="116"/>
                </a:cxn>
                <a:cxn ang="0">
                  <a:pos x="56" y="118"/>
                </a:cxn>
                <a:cxn ang="0">
                  <a:pos x="60" y="116"/>
                </a:cxn>
                <a:cxn ang="0">
                  <a:pos x="109" y="63"/>
                </a:cxn>
                <a:cxn ang="0">
                  <a:pos x="109" y="55"/>
                </a:cxn>
                <a:cxn ang="0">
                  <a:pos x="60" y="2"/>
                </a:cxn>
                <a:cxn ang="0">
                  <a:pos x="56" y="0"/>
                </a:cxn>
                <a:cxn ang="0">
                  <a:pos x="51" y="2"/>
                </a:cxn>
                <a:cxn ang="0">
                  <a:pos x="56" y="6"/>
                </a:cxn>
              </a:cxnLst>
              <a:rect l="0" t="0" r="r" b="b"/>
              <a:pathLst>
                <a:path w="111" h="118">
                  <a:moveTo>
                    <a:pt x="56" y="6"/>
                  </a:moveTo>
                  <a:lnTo>
                    <a:pt x="56" y="6"/>
                  </a:lnTo>
                  <a:lnTo>
                    <a:pt x="51" y="10"/>
                  </a:lnTo>
                  <a:lnTo>
                    <a:pt x="96" y="59"/>
                  </a:lnTo>
                  <a:lnTo>
                    <a:pt x="56" y="103"/>
                  </a:lnTo>
                  <a:lnTo>
                    <a:pt x="15" y="59"/>
                  </a:lnTo>
                  <a:lnTo>
                    <a:pt x="60" y="10"/>
                  </a:lnTo>
                  <a:lnTo>
                    <a:pt x="56" y="6"/>
                  </a:lnTo>
                  <a:lnTo>
                    <a:pt x="51" y="10"/>
                  </a:lnTo>
                  <a:lnTo>
                    <a:pt x="56" y="6"/>
                  </a:lnTo>
                  <a:lnTo>
                    <a:pt x="51" y="2"/>
                  </a:lnTo>
                  <a:lnTo>
                    <a:pt x="3" y="55"/>
                  </a:lnTo>
                  <a:cubicBezTo>
                    <a:pt x="0" y="57"/>
                    <a:pt x="0" y="61"/>
                    <a:pt x="3" y="63"/>
                  </a:cubicBezTo>
                  <a:lnTo>
                    <a:pt x="51" y="116"/>
                  </a:lnTo>
                  <a:cubicBezTo>
                    <a:pt x="52" y="117"/>
                    <a:pt x="54" y="118"/>
                    <a:pt x="56" y="118"/>
                  </a:cubicBezTo>
                  <a:cubicBezTo>
                    <a:pt x="57" y="118"/>
                    <a:pt x="59" y="117"/>
                    <a:pt x="60" y="116"/>
                  </a:cubicBezTo>
                  <a:lnTo>
                    <a:pt x="109" y="63"/>
                  </a:lnTo>
                  <a:cubicBezTo>
                    <a:pt x="111" y="61"/>
                    <a:pt x="111" y="57"/>
                    <a:pt x="109" y="55"/>
                  </a:cubicBezTo>
                  <a:lnTo>
                    <a:pt x="60" y="2"/>
                  </a:lnTo>
                  <a:cubicBezTo>
                    <a:pt x="59" y="1"/>
                    <a:pt x="57" y="0"/>
                    <a:pt x="56" y="0"/>
                  </a:cubicBezTo>
                  <a:cubicBezTo>
                    <a:pt x="54" y="0"/>
                    <a:pt x="52" y="1"/>
                    <a:pt x="51" y="2"/>
                  </a:cubicBezTo>
                  <a:lnTo>
                    <a:pt x="56" y="6"/>
                  </a:lnTo>
                  <a:close/>
                </a:path>
              </a:pathLst>
            </a:custGeom>
            <a:solidFill>
              <a:srgbClr val="272C7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69" name="Rectangle 145"/>
            <p:cNvSpPr>
              <a:spLocks noChangeArrowheads="1"/>
            </p:cNvSpPr>
            <p:nvPr/>
          </p:nvSpPr>
          <p:spPr bwMode="auto">
            <a:xfrm>
              <a:off x="2009" y="2125"/>
              <a:ext cx="113"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E</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70" name="Rectangle 146"/>
            <p:cNvSpPr>
              <a:spLocks noChangeArrowheads="1"/>
            </p:cNvSpPr>
            <p:nvPr/>
          </p:nvSpPr>
          <p:spPr bwMode="auto">
            <a:xfrm>
              <a:off x="2079" y="2125"/>
              <a:ext cx="96"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x</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71" name="Rectangle 147"/>
            <p:cNvSpPr>
              <a:spLocks noChangeArrowheads="1"/>
            </p:cNvSpPr>
            <p:nvPr/>
          </p:nvSpPr>
          <p:spPr bwMode="auto">
            <a:xfrm>
              <a:off x="2124" y="2125"/>
              <a:ext cx="152"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ch</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72" name="Rectangle 148"/>
            <p:cNvSpPr>
              <a:spLocks noChangeArrowheads="1"/>
            </p:cNvSpPr>
            <p:nvPr/>
          </p:nvSpPr>
          <p:spPr bwMode="auto">
            <a:xfrm>
              <a:off x="2226" y="2125"/>
              <a:ext cx="157"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an</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73" name="Rectangle 149"/>
            <p:cNvSpPr>
              <a:spLocks noChangeArrowheads="1"/>
            </p:cNvSpPr>
            <p:nvPr/>
          </p:nvSpPr>
          <p:spPr bwMode="auto">
            <a:xfrm>
              <a:off x="2334" y="2125"/>
              <a:ext cx="190"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ger</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74" name="Freeform 150"/>
            <p:cNvSpPr>
              <a:spLocks/>
            </p:cNvSpPr>
            <p:nvPr/>
          </p:nvSpPr>
          <p:spPr bwMode="auto">
            <a:xfrm>
              <a:off x="1792" y="2338"/>
              <a:ext cx="191" cy="24"/>
            </a:xfrm>
            <a:custGeom>
              <a:avLst/>
              <a:gdLst/>
              <a:ahLst/>
              <a:cxnLst>
                <a:cxn ang="0">
                  <a:pos x="0" y="0"/>
                </a:cxn>
                <a:cxn ang="0">
                  <a:pos x="0" y="0"/>
                </a:cxn>
                <a:cxn ang="0">
                  <a:pos x="291" y="0"/>
                </a:cxn>
                <a:cxn ang="0">
                  <a:pos x="291" y="37"/>
                </a:cxn>
                <a:cxn ang="0">
                  <a:pos x="0" y="37"/>
                </a:cxn>
                <a:cxn ang="0">
                  <a:pos x="0" y="0"/>
                </a:cxn>
              </a:cxnLst>
              <a:rect l="0" t="0" r="r" b="b"/>
              <a:pathLst>
                <a:path w="291" h="37">
                  <a:moveTo>
                    <a:pt x="0" y="0"/>
                  </a:moveTo>
                  <a:lnTo>
                    <a:pt x="0" y="0"/>
                  </a:lnTo>
                  <a:lnTo>
                    <a:pt x="291" y="0"/>
                  </a:lnTo>
                  <a:lnTo>
                    <a:pt x="291" y="37"/>
                  </a:lnTo>
                  <a:lnTo>
                    <a:pt x="0" y="37"/>
                  </a:lnTo>
                  <a:lnTo>
                    <a:pt x="0"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75" name="Freeform 151"/>
            <p:cNvSpPr>
              <a:spLocks/>
            </p:cNvSpPr>
            <p:nvPr/>
          </p:nvSpPr>
          <p:spPr bwMode="auto">
            <a:xfrm>
              <a:off x="1855" y="2315"/>
              <a:ext cx="64" cy="70"/>
            </a:xfrm>
            <a:custGeom>
              <a:avLst/>
              <a:gdLst/>
              <a:ahLst/>
              <a:cxnLst>
                <a:cxn ang="0">
                  <a:pos x="49" y="0"/>
                </a:cxn>
                <a:cxn ang="0">
                  <a:pos x="49" y="0"/>
                </a:cxn>
                <a:cxn ang="0">
                  <a:pos x="97" y="53"/>
                </a:cxn>
                <a:cxn ang="0">
                  <a:pos x="49" y="106"/>
                </a:cxn>
                <a:cxn ang="0">
                  <a:pos x="0" y="53"/>
                </a:cxn>
                <a:cxn ang="0">
                  <a:pos x="49" y="0"/>
                </a:cxn>
              </a:cxnLst>
              <a:rect l="0" t="0" r="r" b="b"/>
              <a:pathLst>
                <a:path w="97" h="106">
                  <a:moveTo>
                    <a:pt x="49" y="0"/>
                  </a:moveTo>
                  <a:lnTo>
                    <a:pt x="49" y="0"/>
                  </a:lnTo>
                  <a:lnTo>
                    <a:pt x="97" y="53"/>
                  </a:lnTo>
                  <a:lnTo>
                    <a:pt x="49" y="106"/>
                  </a:lnTo>
                  <a:lnTo>
                    <a:pt x="0" y="53"/>
                  </a:lnTo>
                  <a:lnTo>
                    <a:pt x="49" y="0"/>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76" name="Freeform 152"/>
            <p:cNvSpPr>
              <a:spLocks/>
            </p:cNvSpPr>
            <p:nvPr/>
          </p:nvSpPr>
          <p:spPr bwMode="auto">
            <a:xfrm>
              <a:off x="1851" y="2311"/>
              <a:ext cx="73" cy="78"/>
            </a:xfrm>
            <a:custGeom>
              <a:avLst/>
              <a:gdLst/>
              <a:ahLst/>
              <a:cxnLst>
                <a:cxn ang="0">
                  <a:pos x="56" y="7"/>
                </a:cxn>
                <a:cxn ang="0">
                  <a:pos x="56" y="7"/>
                </a:cxn>
                <a:cxn ang="0">
                  <a:pos x="51" y="11"/>
                </a:cxn>
                <a:cxn ang="0">
                  <a:pos x="96" y="60"/>
                </a:cxn>
                <a:cxn ang="0">
                  <a:pos x="56" y="103"/>
                </a:cxn>
                <a:cxn ang="0">
                  <a:pos x="15" y="60"/>
                </a:cxn>
                <a:cxn ang="0">
                  <a:pos x="60" y="11"/>
                </a:cxn>
                <a:cxn ang="0">
                  <a:pos x="56" y="7"/>
                </a:cxn>
                <a:cxn ang="0">
                  <a:pos x="51" y="11"/>
                </a:cxn>
                <a:cxn ang="0">
                  <a:pos x="56" y="7"/>
                </a:cxn>
                <a:cxn ang="0">
                  <a:pos x="51" y="2"/>
                </a:cxn>
                <a:cxn ang="0">
                  <a:pos x="3" y="55"/>
                </a:cxn>
                <a:cxn ang="0">
                  <a:pos x="3" y="64"/>
                </a:cxn>
                <a:cxn ang="0">
                  <a:pos x="51" y="117"/>
                </a:cxn>
                <a:cxn ang="0">
                  <a:pos x="56" y="119"/>
                </a:cxn>
                <a:cxn ang="0">
                  <a:pos x="60" y="117"/>
                </a:cxn>
                <a:cxn ang="0">
                  <a:pos x="109" y="64"/>
                </a:cxn>
                <a:cxn ang="0">
                  <a:pos x="109" y="55"/>
                </a:cxn>
                <a:cxn ang="0">
                  <a:pos x="60" y="2"/>
                </a:cxn>
                <a:cxn ang="0">
                  <a:pos x="56" y="0"/>
                </a:cxn>
                <a:cxn ang="0">
                  <a:pos x="51" y="2"/>
                </a:cxn>
                <a:cxn ang="0">
                  <a:pos x="56" y="7"/>
                </a:cxn>
              </a:cxnLst>
              <a:rect l="0" t="0" r="r" b="b"/>
              <a:pathLst>
                <a:path w="111" h="119">
                  <a:moveTo>
                    <a:pt x="56" y="7"/>
                  </a:moveTo>
                  <a:lnTo>
                    <a:pt x="56" y="7"/>
                  </a:lnTo>
                  <a:lnTo>
                    <a:pt x="51" y="11"/>
                  </a:lnTo>
                  <a:lnTo>
                    <a:pt x="96" y="60"/>
                  </a:lnTo>
                  <a:lnTo>
                    <a:pt x="56" y="103"/>
                  </a:lnTo>
                  <a:lnTo>
                    <a:pt x="15" y="60"/>
                  </a:lnTo>
                  <a:lnTo>
                    <a:pt x="60" y="11"/>
                  </a:lnTo>
                  <a:lnTo>
                    <a:pt x="56" y="7"/>
                  </a:lnTo>
                  <a:lnTo>
                    <a:pt x="51" y="11"/>
                  </a:lnTo>
                  <a:lnTo>
                    <a:pt x="56" y="7"/>
                  </a:lnTo>
                  <a:lnTo>
                    <a:pt x="51" y="2"/>
                  </a:lnTo>
                  <a:lnTo>
                    <a:pt x="3" y="55"/>
                  </a:lnTo>
                  <a:cubicBezTo>
                    <a:pt x="0" y="58"/>
                    <a:pt x="0" y="61"/>
                    <a:pt x="3" y="64"/>
                  </a:cubicBezTo>
                  <a:lnTo>
                    <a:pt x="51" y="117"/>
                  </a:lnTo>
                  <a:cubicBezTo>
                    <a:pt x="52" y="118"/>
                    <a:pt x="54" y="119"/>
                    <a:pt x="56" y="119"/>
                  </a:cubicBezTo>
                  <a:cubicBezTo>
                    <a:pt x="57" y="119"/>
                    <a:pt x="59" y="118"/>
                    <a:pt x="60" y="117"/>
                  </a:cubicBezTo>
                  <a:lnTo>
                    <a:pt x="109" y="64"/>
                  </a:lnTo>
                  <a:cubicBezTo>
                    <a:pt x="111" y="61"/>
                    <a:pt x="111" y="58"/>
                    <a:pt x="109" y="55"/>
                  </a:cubicBezTo>
                  <a:lnTo>
                    <a:pt x="60" y="2"/>
                  </a:lnTo>
                  <a:cubicBezTo>
                    <a:pt x="59" y="1"/>
                    <a:pt x="57" y="0"/>
                    <a:pt x="56" y="0"/>
                  </a:cubicBezTo>
                  <a:cubicBezTo>
                    <a:pt x="54" y="0"/>
                    <a:pt x="52" y="1"/>
                    <a:pt x="51" y="2"/>
                  </a:cubicBezTo>
                  <a:lnTo>
                    <a:pt x="56" y="7"/>
                  </a:lnTo>
                  <a:close/>
                </a:path>
              </a:pathLst>
            </a:custGeom>
            <a:solidFill>
              <a:srgbClr val="EC1E2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sp>
          <p:nvSpPr>
            <p:cNvPr id="1177" name="Rectangle 153"/>
            <p:cNvSpPr>
              <a:spLocks noChangeArrowheads="1"/>
            </p:cNvSpPr>
            <p:nvPr/>
          </p:nvSpPr>
          <p:spPr bwMode="auto">
            <a:xfrm>
              <a:off x="2009" y="2286"/>
              <a:ext cx="106"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T</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78" name="Rectangle 154"/>
            <p:cNvSpPr>
              <a:spLocks noChangeArrowheads="1"/>
            </p:cNvSpPr>
            <p:nvPr/>
          </p:nvSpPr>
          <p:spPr bwMode="auto">
            <a:xfrm>
              <a:off x="2066" y="2286"/>
              <a:ext cx="79"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r</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79" name="Rectangle 155"/>
            <p:cNvSpPr>
              <a:spLocks noChangeArrowheads="1"/>
            </p:cNvSpPr>
            <p:nvPr/>
          </p:nvSpPr>
          <p:spPr bwMode="auto">
            <a:xfrm>
              <a:off x="2098" y="2286"/>
              <a:ext cx="123"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ei</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80" name="Rectangle 156"/>
            <p:cNvSpPr>
              <a:spLocks noChangeArrowheads="1"/>
            </p:cNvSpPr>
            <p:nvPr/>
          </p:nvSpPr>
          <p:spPr bwMode="auto">
            <a:xfrm>
              <a:off x="2181" y="2286"/>
              <a:ext cx="190"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cs typeface="Arial" pitchFamily="34" charset="0"/>
                </a:rPr>
                <a:t>ber</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81" name="Freeform 157"/>
            <p:cNvSpPr>
              <a:spLocks/>
            </p:cNvSpPr>
            <p:nvPr/>
          </p:nvSpPr>
          <p:spPr bwMode="auto">
            <a:xfrm>
              <a:off x="785" y="982"/>
              <a:ext cx="4471" cy="2925"/>
            </a:xfrm>
            <a:custGeom>
              <a:avLst/>
              <a:gdLst/>
              <a:ahLst/>
              <a:cxnLst>
                <a:cxn ang="0">
                  <a:pos x="6" y="4437"/>
                </a:cxn>
                <a:cxn ang="0">
                  <a:pos x="6" y="4437"/>
                </a:cxn>
                <a:cxn ang="0">
                  <a:pos x="6" y="4444"/>
                </a:cxn>
                <a:cxn ang="0">
                  <a:pos x="6802" y="4444"/>
                </a:cxn>
                <a:cxn ang="0">
                  <a:pos x="6807" y="4442"/>
                </a:cxn>
                <a:cxn ang="0">
                  <a:pos x="6808" y="4437"/>
                </a:cxn>
                <a:cxn ang="0">
                  <a:pos x="6808" y="7"/>
                </a:cxn>
                <a:cxn ang="0">
                  <a:pos x="6807" y="2"/>
                </a:cxn>
                <a:cxn ang="0">
                  <a:pos x="6802" y="0"/>
                </a:cxn>
                <a:cxn ang="0">
                  <a:pos x="6" y="0"/>
                </a:cxn>
                <a:cxn ang="0">
                  <a:pos x="2" y="2"/>
                </a:cxn>
                <a:cxn ang="0">
                  <a:pos x="0" y="7"/>
                </a:cxn>
                <a:cxn ang="0">
                  <a:pos x="0" y="4437"/>
                </a:cxn>
                <a:cxn ang="0">
                  <a:pos x="2" y="4442"/>
                </a:cxn>
                <a:cxn ang="0">
                  <a:pos x="6" y="4444"/>
                </a:cxn>
                <a:cxn ang="0">
                  <a:pos x="6" y="4437"/>
                </a:cxn>
                <a:cxn ang="0">
                  <a:pos x="13" y="4437"/>
                </a:cxn>
                <a:cxn ang="0">
                  <a:pos x="13" y="13"/>
                </a:cxn>
                <a:cxn ang="0">
                  <a:pos x="6796" y="13"/>
                </a:cxn>
                <a:cxn ang="0">
                  <a:pos x="6796" y="4431"/>
                </a:cxn>
                <a:cxn ang="0">
                  <a:pos x="6" y="4431"/>
                </a:cxn>
                <a:cxn ang="0">
                  <a:pos x="6" y="4437"/>
                </a:cxn>
                <a:cxn ang="0">
                  <a:pos x="13" y="4437"/>
                </a:cxn>
                <a:cxn ang="0">
                  <a:pos x="6" y="4437"/>
                </a:cxn>
              </a:cxnLst>
              <a:rect l="0" t="0" r="r" b="b"/>
              <a:pathLst>
                <a:path w="6808" h="4444">
                  <a:moveTo>
                    <a:pt x="6" y="4437"/>
                  </a:moveTo>
                  <a:lnTo>
                    <a:pt x="6" y="4437"/>
                  </a:lnTo>
                  <a:lnTo>
                    <a:pt x="6" y="4444"/>
                  </a:lnTo>
                  <a:lnTo>
                    <a:pt x="6802" y="4444"/>
                  </a:lnTo>
                  <a:cubicBezTo>
                    <a:pt x="6804" y="4444"/>
                    <a:pt x="6805" y="4443"/>
                    <a:pt x="6807" y="4442"/>
                  </a:cubicBezTo>
                  <a:cubicBezTo>
                    <a:pt x="6808" y="4441"/>
                    <a:pt x="6808" y="4439"/>
                    <a:pt x="6808" y="4437"/>
                  </a:cubicBezTo>
                  <a:lnTo>
                    <a:pt x="6808" y="7"/>
                  </a:lnTo>
                  <a:cubicBezTo>
                    <a:pt x="6808" y="5"/>
                    <a:pt x="6808" y="3"/>
                    <a:pt x="6807" y="2"/>
                  </a:cubicBezTo>
                  <a:cubicBezTo>
                    <a:pt x="6805" y="1"/>
                    <a:pt x="6804" y="0"/>
                    <a:pt x="6802" y="0"/>
                  </a:cubicBezTo>
                  <a:lnTo>
                    <a:pt x="6" y="0"/>
                  </a:lnTo>
                  <a:cubicBezTo>
                    <a:pt x="5" y="0"/>
                    <a:pt x="3" y="1"/>
                    <a:pt x="2" y="2"/>
                  </a:cubicBezTo>
                  <a:cubicBezTo>
                    <a:pt x="1" y="3"/>
                    <a:pt x="0" y="5"/>
                    <a:pt x="0" y="7"/>
                  </a:cubicBezTo>
                  <a:lnTo>
                    <a:pt x="0" y="4437"/>
                  </a:lnTo>
                  <a:cubicBezTo>
                    <a:pt x="0" y="4439"/>
                    <a:pt x="1" y="4441"/>
                    <a:pt x="2" y="4442"/>
                  </a:cubicBezTo>
                  <a:cubicBezTo>
                    <a:pt x="3" y="4443"/>
                    <a:pt x="5" y="4444"/>
                    <a:pt x="6" y="4444"/>
                  </a:cubicBezTo>
                  <a:lnTo>
                    <a:pt x="6" y="4437"/>
                  </a:lnTo>
                  <a:lnTo>
                    <a:pt x="13" y="4437"/>
                  </a:lnTo>
                  <a:lnTo>
                    <a:pt x="13" y="13"/>
                  </a:lnTo>
                  <a:lnTo>
                    <a:pt x="6796" y="13"/>
                  </a:lnTo>
                  <a:lnTo>
                    <a:pt x="6796" y="4431"/>
                  </a:lnTo>
                  <a:lnTo>
                    <a:pt x="6" y="4431"/>
                  </a:lnTo>
                  <a:lnTo>
                    <a:pt x="6" y="4437"/>
                  </a:lnTo>
                  <a:lnTo>
                    <a:pt x="13" y="4437"/>
                  </a:lnTo>
                  <a:lnTo>
                    <a:pt x="6" y="443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itchFamily="34" charset="0"/>
              </a:endParaRPr>
            </a:p>
          </p:txBody>
        </p:sp>
      </p:grpSp>
    </p:spTree>
    <p:extLst>
      <p:ext uri="{BB962C8B-B14F-4D97-AF65-F5344CB8AC3E}">
        <p14:creationId xmlns:p14="http://schemas.microsoft.com/office/powerpoint/2010/main" val="1363422650"/>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7"/>
          <p:cNvGrpSpPr>
            <a:grpSpLocks/>
          </p:cNvGrpSpPr>
          <p:nvPr/>
        </p:nvGrpSpPr>
        <p:grpSpPr bwMode="auto">
          <a:xfrm>
            <a:off x="3429000" y="1952998"/>
            <a:ext cx="552450" cy="1947862"/>
            <a:chOff x="2394" y="1746"/>
            <a:chExt cx="348" cy="1227"/>
          </a:xfrm>
          <a:effectLst>
            <a:outerShdw blurRad="50800" dist="38100" dir="2700000" algn="tl" rotWithShape="0">
              <a:prstClr val="black">
                <a:alpha val="40000"/>
              </a:prstClr>
            </a:outerShdw>
          </a:effectLst>
        </p:grpSpPr>
        <p:sp>
          <p:nvSpPr>
            <p:cNvPr id="62" name="Rectangle 78"/>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solidFill>
                  <a:srgbClr val="FFFF00"/>
                </a:solidFill>
                <a:latin typeface="Arial" pitchFamily="34" charset="0"/>
                <a:cs typeface="Arial" pitchFamily="34" charset="0"/>
              </a:endParaRPr>
            </a:p>
          </p:txBody>
        </p:sp>
        <p:sp>
          <p:nvSpPr>
            <p:cNvPr id="63" name="Line 79"/>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solidFill>
                  <a:srgbClr val="FFFF00"/>
                </a:solidFill>
                <a:latin typeface="Arial" pitchFamily="34" charset="0"/>
                <a:cs typeface="Arial" pitchFamily="34" charset="0"/>
              </a:endParaRPr>
            </a:p>
          </p:txBody>
        </p:sp>
        <p:sp>
          <p:nvSpPr>
            <p:cNvPr id="65" name="Line 80"/>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solidFill>
                  <a:srgbClr val="FFFF00"/>
                </a:solidFill>
                <a:latin typeface="Arial" pitchFamily="34" charset="0"/>
                <a:cs typeface="Arial" pitchFamily="34" charset="0"/>
              </a:endParaRPr>
            </a:p>
          </p:txBody>
        </p:sp>
        <p:sp>
          <p:nvSpPr>
            <p:cNvPr id="67" name="Line 81"/>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solidFill>
                  <a:srgbClr val="FFFF00"/>
                </a:solidFill>
                <a:latin typeface="Arial" pitchFamily="34" charset="0"/>
                <a:cs typeface="Arial" pitchFamily="34" charset="0"/>
              </a:endParaRPr>
            </a:p>
          </p:txBody>
        </p:sp>
      </p:grpSp>
      <p:grpSp>
        <p:nvGrpSpPr>
          <p:cNvPr id="3" name="Group 82"/>
          <p:cNvGrpSpPr>
            <a:grpSpLocks/>
          </p:cNvGrpSpPr>
          <p:nvPr/>
        </p:nvGrpSpPr>
        <p:grpSpPr bwMode="auto">
          <a:xfrm>
            <a:off x="3429000" y="3857998"/>
            <a:ext cx="552450" cy="1947863"/>
            <a:chOff x="2394" y="1746"/>
            <a:chExt cx="348" cy="1227"/>
          </a:xfrm>
          <a:effectLst>
            <a:outerShdw blurRad="50800" dist="38100" dir="2700000" algn="tl" rotWithShape="0">
              <a:prstClr val="black">
                <a:alpha val="40000"/>
              </a:prstClr>
            </a:outerShdw>
          </a:effectLst>
        </p:grpSpPr>
        <p:sp>
          <p:nvSpPr>
            <p:cNvPr id="69" name="Rectangle 83"/>
            <p:cNvSpPr>
              <a:spLocks noChangeArrowheads="1"/>
            </p:cNvSpPr>
            <p:nvPr/>
          </p:nvSpPr>
          <p:spPr bwMode="auto">
            <a:xfrm rot="-5400000">
              <a:off x="1956" y="2187"/>
              <a:ext cx="1227" cy="345"/>
            </a:xfrm>
            <a:prstGeom prst="rect">
              <a:avLst/>
            </a:prstGeom>
            <a:solidFill>
              <a:schemeClr val="accent1"/>
            </a:solidFill>
            <a:ln w="38100" algn="ctr">
              <a:solidFill>
                <a:schemeClr val="tx1"/>
              </a:solidFill>
              <a:miter lim="800000"/>
              <a:headEnd/>
              <a:tailEnd/>
            </a:ln>
          </p:spPr>
          <p:txBody>
            <a:bodyPr wrap="none" anchor="ctr"/>
            <a:lstStyle/>
            <a:p>
              <a:pPr>
                <a:defRPr/>
              </a:pPr>
              <a:endParaRPr lang="en-US" dirty="0">
                <a:solidFill>
                  <a:srgbClr val="FFFF00"/>
                </a:solidFill>
                <a:latin typeface="Arial" pitchFamily="34" charset="0"/>
                <a:cs typeface="Arial" pitchFamily="34" charset="0"/>
              </a:endParaRPr>
            </a:p>
          </p:txBody>
        </p:sp>
        <p:sp>
          <p:nvSpPr>
            <p:cNvPr id="70" name="Line 84"/>
            <p:cNvSpPr>
              <a:spLocks noChangeShapeType="1"/>
            </p:cNvSpPr>
            <p:nvPr/>
          </p:nvSpPr>
          <p:spPr bwMode="auto">
            <a:xfrm>
              <a:off x="2397" y="2065"/>
              <a:ext cx="345" cy="0"/>
            </a:xfrm>
            <a:prstGeom prst="line">
              <a:avLst/>
            </a:prstGeom>
            <a:noFill/>
            <a:ln w="38100">
              <a:solidFill>
                <a:schemeClr val="tx1"/>
              </a:solidFill>
              <a:round/>
              <a:headEnd/>
              <a:tailEnd/>
            </a:ln>
          </p:spPr>
          <p:txBody>
            <a:bodyPr/>
            <a:lstStyle/>
            <a:p>
              <a:pPr>
                <a:defRPr/>
              </a:pPr>
              <a:endParaRPr lang="en-US" dirty="0">
                <a:solidFill>
                  <a:srgbClr val="FFFF00"/>
                </a:solidFill>
                <a:latin typeface="Arial" pitchFamily="34" charset="0"/>
                <a:cs typeface="Arial" pitchFamily="34" charset="0"/>
              </a:endParaRPr>
            </a:p>
          </p:txBody>
        </p:sp>
        <p:sp>
          <p:nvSpPr>
            <p:cNvPr id="71" name="Line 85"/>
            <p:cNvSpPr>
              <a:spLocks noChangeShapeType="1"/>
            </p:cNvSpPr>
            <p:nvPr/>
          </p:nvSpPr>
          <p:spPr bwMode="auto">
            <a:xfrm>
              <a:off x="2397" y="2361"/>
              <a:ext cx="345" cy="0"/>
            </a:xfrm>
            <a:prstGeom prst="line">
              <a:avLst/>
            </a:prstGeom>
            <a:noFill/>
            <a:ln w="38100">
              <a:solidFill>
                <a:schemeClr val="tx1"/>
              </a:solidFill>
              <a:round/>
              <a:headEnd/>
              <a:tailEnd/>
            </a:ln>
          </p:spPr>
          <p:txBody>
            <a:bodyPr/>
            <a:lstStyle/>
            <a:p>
              <a:pPr>
                <a:defRPr/>
              </a:pPr>
              <a:endParaRPr lang="en-US" dirty="0">
                <a:solidFill>
                  <a:srgbClr val="FFFF00"/>
                </a:solidFill>
                <a:latin typeface="Arial" pitchFamily="34" charset="0"/>
                <a:cs typeface="Arial" pitchFamily="34" charset="0"/>
              </a:endParaRPr>
            </a:p>
          </p:txBody>
        </p:sp>
        <p:sp>
          <p:nvSpPr>
            <p:cNvPr id="72" name="Line 86"/>
            <p:cNvSpPr>
              <a:spLocks noChangeShapeType="1"/>
            </p:cNvSpPr>
            <p:nvPr/>
          </p:nvSpPr>
          <p:spPr bwMode="auto">
            <a:xfrm>
              <a:off x="2394" y="2673"/>
              <a:ext cx="345" cy="0"/>
            </a:xfrm>
            <a:prstGeom prst="line">
              <a:avLst/>
            </a:prstGeom>
            <a:noFill/>
            <a:ln w="38100">
              <a:solidFill>
                <a:schemeClr val="tx1"/>
              </a:solidFill>
              <a:round/>
              <a:headEnd/>
              <a:tailEnd/>
            </a:ln>
          </p:spPr>
          <p:txBody>
            <a:bodyPr/>
            <a:lstStyle/>
            <a:p>
              <a:pPr>
                <a:defRPr/>
              </a:pPr>
              <a:endParaRPr lang="en-US" dirty="0">
                <a:solidFill>
                  <a:srgbClr val="FFFF00"/>
                </a:solidFill>
                <a:latin typeface="Arial" pitchFamily="34" charset="0"/>
                <a:cs typeface="Arial" pitchFamily="34" charset="0"/>
              </a:endParaRPr>
            </a:p>
          </p:txBody>
        </p:sp>
      </p:grpSp>
      <p:sp>
        <p:nvSpPr>
          <p:cNvPr id="145414" name="Rectangle 2"/>
          <p:cNvSpPr>
            <a:spLocks noGrp="1" noChangeArrowheads="1"/>
          </p:cNvSpPr>
          <p:nvPr>
            <p:ph type="title" idx="4294967295"/>
          </p:nvPr>
        </p:nvSpPr>
        <p:spPr/>
        <p:txBody>
          <a:bodyPr/>
          <a:lstStyle/>
          <a:p>
            <a:r>
              <a:rPr lang="en-US" dirty="0"/>
              <a:t>Asymmetric Rendezvous</a:t>
            </a:r>
          </a:p>
        </p:txBody>
      </p:sp>
      <p:sp>
        <p:nvSpPr>
          <p:cNvPr id="145416" name="Text Box 37"/>
          <p:cNvSpPr txBox="1">
            <a:spLocks noChangeArrowheads="1"/>
          </p:cNvSpPr>
          <p:nvPr/>
        </p:nvSpPr>
        <p:spPr bwMode="auto">
          <a:xfrm>
            <a:off x="946978" y="5401728"/>
            <a:ext cx="1410457" cy="523113"/>
          </a:xfrm>
          <a:prstGeom prst="rect">
            <a:avLst/>
          </a:prstGeom>
          <a:noFill/>
          <a:ln w="38100" algn="ctr">
            <a:noFill/>
            <a:miter lim="800000"/>
            <a:headEnd/>
            <a:tailEnd/>
          </a:ln>
        </p:spPr>
        <p:txBody>
          <a:bodyPr wrap="none" lIns="91330" tIns="45667" rIns="91330" bIns="45667">
            <a:spAutoFit/>
          </a:bodyPr>
          <a:lstStyle/>
          <a:p>
            <a:r>
              <a:rPr lang="en-US" sz="2800" dirty="0">
                <a:solidFill>
                  <a:srgbClr val="FFFF00"/>
                </a:solidFill>
                <a:latin typeface="Lucida Sans Typewriter" pitchFamily="33" charset="0"/>
                <a:cs typeface="Lucida Sans Typewriter" pitchFamily="33" charset="0"/>
              </a:rPr>
              <a:t>pop</a:t>
            </a:r>
            <a:r>
              <a:rPr lang="en-US" sz="2800" baseline="-25000" dirty="0">
                <a:solidFill>
                  <a:srgbClr val="FFFF00"/>
                </a:solidFill>
                <a:latin typeface="Lucida Sans Typewriter" pitchFamily="33" charset="0"/>
                <a:cs typeface="Lucida Sans Typewriter" pitchFamily="33" charset="0"/>
              </a:rPr>
              <a:t>1</a:t>
            </a:r>
            <a:r>
              <a:rPr lang="en-US" sz="2800" dirty="0">
                <a:solidFill>
                  <a:srgbClr val="FFFF00"/>
                </a:solidFill>
                <a:latin typeface="Lucida Sans Typewriter" pitchFamily="33" charset="0"/>
                <a:cs typeface="Lucida Sans Typewriter" pitchFamily="33" charset="0"/>
              </a:rPr>
              <a:t>()</a:t>
            </a:r>
            <a:endParaRPr lang="en-US" sz="2800" b="1" dirty="0">
              <a:solidFill>
                <a:srgbClr val="FFFF00"/>
              </a:solidFill>
              <a:latin typeface="Arial" pitchFamily="34" charset="0"/>
              <a:cs typeface="Arial" pitchFamily="34" charset="0"/>
            </a:endParaRPr>
          </a:p>
        </p:txBody>
      </p:sp>
      <p:grpSp>
        <p:nvGrpSpPr>
          <p:cNvPr id="6" name="Group 5"/>
          <p:cNvGrpSpPr/>
          <p:nvPr/>
        </p:nvGrpSpPr>
        <p:grpSpPr>
          <a:xfrm>
            <a:off x="3371101" y="1556318"/>
            <a:ext cx="1214438" cy="4786629"/>
            <a:chOff x="7315200" y="1828800"/>
            <a:chExt cx="1214438" cy="4645846"/>
          </a:xfrm>
        </p:grpSpPr>
        <p:sp>
          <p:nvSpPr>
            <p:cNvPr id="35" name="Freeform 48"/>
            <p:cNvSpPr>
              <a:spLocks/>
            </p:cNvSpPr>
            <p:nvPr/>
          </p:nvSpPr>
          <p:spPr bwMode="auto">
            <a:xfrm flipV="1">
              <a:off x="7661275" y="3970721"/>
              <a:ext cx="868363" cy="2503925"/>
            </a:xfrm>
            <a:custGeom>
              <a:avLst/>
              <a:gdLst>
                <a:gd name="T0" fmla="*/ 14 w 547"/>
                <a:gd name="T1" fmla="*/ 252 h 1169"/>
                <a:gd name="T2" fmla="*/ 87 w 547"/>
                <a:gd name="T3" fmla="*/ 241 h 1169"/>
                <a:gd name="T4" fmla="*/ 535 w 547"/>
                <a:gd name="T5" fmla="*/ 132 h 1169"/>
                <a:gd name="T6" fmla="*/ 14 w 547"/>
                <a:gd name="T7" fmla="*/ 0 h 1169"/>
                <a:gd name="T8" fmla="*/ 0 60000 65536"/>
                <a:gd name="T9" fmla="*/ 0 60000 65536"/>
                <a:gd name="T10" fmla="*/ 0 60000 65536"/>
                <a:gd name="T11" fmla="*/ 0 60000 65536"/>
                <a:gd name="T12" fmla="*/ 0 w 547"/>
                <a:gd name="T13" fmla="*/ 0 h 1169"/>
                <a:gd name="T14" fmla="*/ 547 w 547"/>
                <a:gd name="T15" fmla="*/ 1169 h 1169"/>
              </a:gdLst>
              <a:ahLst/>
              <a:cxnLst>
                <a:cxn ang="T8">
                  <a:pos x="T0" y="T1"/>
                </a:cxn>
                <a:cxn ang="T9">
                  <a:pos x="T2" y="T3"/>
                </a:cxn>
                <a:cxn ang="T10">
                  <a:pos x="T4" y="T5"/>
                </a:cxn>
                <a:cxn ang="T11">
                  <a:pos x="T6" y="T7"/>
                </a:cxn>
              </a:cxnLst>
              <a:rect l="T12" t="T13" r="T14" b="T15"/>
              <a:pathLst>
                <a:path w="547" h="1169">
                  <a:moveTo>
                    <a:pt x="14" y="1125"/>
                  </a:moveTo>
                  <a:cubicBezTo>
                    <a:pt x="7" y="1147"/>
                    <a:pt x="0" y="1169"/>
                    <a:pt x="87" y="1079"/>
                  </a:cubicBezTo>
                  <a:cubicBezTo>
                    <a:pt x="174" y="989"/>
                    <a:pt x="547" y="765"/>
                    <a:pt x="535" y="585"/>
                  </a:cubicBezTo>
                  <a:cubicBezTo>
                    <a:pt x="523" y="405"/>
                    <a:pt x="268" y="202"/>
                    <a:pt x="14" y="0"/>
                  </a:cubicBezTo>
                </a:path>
              </a:pathLst>
            </a:custGeom>
            <a:noFill/>
            <a:ln w="76200">
              <a:solidFill>
                <a:schemeClr val="bg1"/>
              </a:solidFill>
              <a:round/>
              <a:headEnd/>
              <a:tailEnd type="triangle" w="med" len="med"/>
            </a:ln>
          </p:spPr>
          <p:txBody>
            <a:bodyPr/>
            <a:lstStyle/>
            <a:p>
              <a:endParaRPr lang="en-US" dirty="0">
                <a:solidFill>
                  <a:srgbClr val="FFFF00"/>
                </a:solidFill>
                <a:latin typeface="Arial" pitchFamily="34" charset="0"/>
                <a:cs typeface="Arial" pitchFamily="34" charset="0"/>
              </a:endParaRPr>
            </a:p>
          </p:txBody>
        </p:sp>
        <p:sp>
          <p:nvSpPr>
            <p:cNvPr id="37" name="Freeform 46"/>
            <p:cNvSpPr>
              <a:spLocks/>
            </p:cNvSpPr>
            <p:nvPr/>
          </p:nvSpPr>
          <p:spPr bwMode="auto">
            <a:xfrm>
              <a:off x="7620000" y="1828800"/>
              <a:ext cx="752478" cy="2019300"/>
            </a:xfrm>
            <a:custGeom>
              <a:avLst/>
              <a:gdLst>
                <a:gd name="T0" fmla="*/ 2147483647 w 547"/>
                <a:gd name="T1" fmla="*/ 2147483647 h 1169"/>
                <a:gd name="T2" fmla="*/ 2147483647 w 547"/>
                <a:gd name="T3" fmla="*/ 2147483647 h 1169"/>
                <a:gd name="T4" fmla="*/ 2147483647 w 547"/>
                <a:gd name="T5" fmla="*/ 2147483647 h 1169"/>
                <a:gd name="T6" fmla="*/ 2147483647 w 547"/>
                <a:gd name="T7" fmla="*/ 0 h 1169"/>
                <a:gd name="T8" fmla="*/ 0 60000 65536"/>
                <a:gd name="T9" fmla="*/ 0 60000 65536"/>
                <a:gd name="T10" fmla="*/ 0 60000 65536"/>
                <a:gd name="T11" fmla="*/ 0 60000 65536"/>
                <a:gd name="T12" fmla="*/ 0 w 547"/>
                <a:gd name="T13" fmla="*/ 0 h 1169"/>
                <a:gd name="T14" fmla="*/ 547 w 547"/>
                <a:gd name="T15" fmla="*/ 1169 h 1169"/>
              </a:gdLst>
              <a:ahLst/>
              <a:cxnLst>
                <a:cxn ang="T8">
                  <a:pos x="T0" y="T1"/>
                </a:cxn>
                <a:cxn ang="T9">
                  <a:pos x="T2" y="T3"/>
                </a:cxn>
                <a:cxn ang="T10">
                  <a:pos x="T4" y="T5"/>
                </a:cxn>
                <a:cxn ang="T11">
                  <a:pos x="T6" y="T7"/>
                </a:cxn>
              </a:cxnLst>
              <a:rect l="T12" t="T13" r="T14" b="T15"/>
              <a:pathLst>
                <a:path w="547" h="1169">
                  <a:moveTo>
                    <a:pt x="14" y="1125"/>
                  </a:moveTo>
                  <a:cubicBezTo>
                    <a:pt x="7" y="1147"/>
                    <a:pt x="0" y="1169"/>
                    <a:pt x="87" y="1079"/>
                  </a:cubicBezTo>
                  <a:cubicBezTo>
                    <a:pt x="174" y="989"/>
                    <a:pt x="547" y="765"/>
                    <a:pt x="535" y="585"/>
                  </a:cubicBezTo>
                  <a:cubicBezTo>
                    <a:pt x="523" y="405"/>
                    <a:pt x="268" y="202"/>
                    <a:pt x="14" y="0"/>
                  </a:cubicBezTo>
                </a:path>
              </a:pathLst>
            </a:custGeom>
            <a:noFill/>
            <a:ln w="76200">
              <a:solidFill>
                <a:schemeClr val="bg1"/>
              </a:solidFill>
              <a:round/>
              <a:headEnd/>
              <a:tailEnd type="triangle" w="med" len="med"/>
            </a:ln>
          </p:spPr>
          <p:txBody>
            <a:bodyPr lIns="91330" tIns="45667" rIns="91330" bIns="45667"/>
            <a:lstStyle/>
            <a:p>
              <a:endParaRPr lang="en-US" dirty="0">
                <a:solidFill>
                  <a:srgbClr val="FFFF00"/>
                </a:solidFill>
                <a:latin typeface="Arial" pitchFamily="34" charset="0"/>
                <a:cs typeface="Arial" pitchFamily="34" charset="0"/>
              </a:endParaRPr>
            </a:p>
          </p:txBody>
        </p:sp>
        <p:sp>
          <p:nvSpPr>
            <p:cNvPr id="38" name="AutoShape 44"/>
            <p:cNvSpPr>
              <a:spLocks noChangeArrowheads="1"/>
            </p:cNvSpPr>
            <p:nvPr/>
          </p:nvSpPr>
          <p:spPr bwMode="auto">
            <a:xfrm>
              <a:off x="7315200" y="3505200"/>
              <a:ext cx="708025" cy="890587"/>
            </a:xfrm>
            <a:prstGeom prst="irregularSeal1">
              <a:avLst/>
            </a:prstGeom>
            <a:solidFill>
              <a:srgbClr val="FFFF00"/>
            </a:solidFill>
            <a:ln w="38100" algn="ctr">
              <a:solidFill>
                <a:schemeClr val="bg1"/>
              </a:solidFill>
              <a:miter lim="800000"/>
              <a:headEnd/>
              <a:tailEnd/>
            </a:ln>
          </p:spPr>
          <p:txBody>
            <a:bodyPr wrap="none" lIns="91330" tIns="45667" rIns="91330" bIns="45667" anchor="ctr"/>
            <a:lstStyle/>
            <a:p>
              <a:pPr algn="ctr"/>
              <a:endParaRPr lang="en-US" sz="2800" dirty="0">
                <a:solidFill>
                  <a:srgbClr val="FFFF00"/>
                </a:solidFill>
                <a:latin typeface="Arial" pitchFamily="34" charset="0"/>
                <a:cs typeface="Arial" pitchFamily="34" charset="0"/>
              </a:endParaRPr>
            </a:p>
          </p:txBody>
        </p:sp>
      </p:grpSp>
      <p:sp>
        <p:nvSpPr>
          <p:cNvPr id="76" name="Text Box 37"/>
          <p:cNvSpPr txBox="1">
            <a:spLocks noChangeArrowheads="1"/>
          </p:cNvSpPr>
          <p:nvPr/>
        </p:nvSpPr>
        <p:spPr bwMode="auto">
          <a:xfrm>
            <a:off x="924339" y="4978411"/>
            <a:ext cx="1410457" cy="523113"/>
          </a:xfrm>
          <a:prstGeom prst="rect">
            <a:avLst/>
          </a:prstGeom>
          <a:noFill/>
          <a:ln w="38100" algn="ctr">
            <a:noFill/>
            <a:miter lim="800000"/>
            <a:headEnd/>
            <a:tailEnd/>
          </a:ln>
        </p:spPr>
        <p:txBody>
          <a:bodyPr wrap="none" lIns="91330" tIns="45667" rIns="91330" bIns="45667">
            <a:spAutoFit/>
          </a:bodyPr>
          <a:lstStyle/>
          <a:p>
            <a:r>
              <a:rPr lang="en-US" sz="2800" dirty="0">
                <a:solidFill>
                  <a:srgbClr val="FFFF00"/>
                </a:solidFill>
                <a:latin typeface="Lucida Sans Typewriter" pitchFamily="33" charset="0"/>
                <a:cs typeface="Lucida Sans Typewriter" pitchFamily="33" charset="0"/>
              </a:rPr>
              <a:t>pop</a:t>
            </a:r>
            <a:r>
              <a:rPr lang="en-US" sz="2800" baseline="-25000" dirty="0">
                <a:solidFill>
                  <a:srgbClr val="FFFF00"/>
                </a:solidFill>
                <a:latin typeface="Lucida Sans Typewriter" pitchFamily="33" charset="0"/>
                <a:cs typeface="Lucida Sans Typewriter" pitchFamily="33" charset="0"/>
              </a:rPr>
              <a:t>2</a:t>
            </a:r>
            <a:r>
              <a:rPr lang="en-US" sz="2800" dirty="0">
                <a:solidFill>
                  <a:srgbClr val="FFFF00"/>
                </a:solidFill>
                <a:latin typeface="Lucida Sans Typewriter" pitchFamily="33" charset="0"/>
                <a:cs typeface="Lucida Sans Typewriter" pitchFamily="33" charset="0"/>
              </a:rPr>
              <a:t>()</a:t>
            </a:r>
            <a:endParaRPr lang="en-US" sz="2800" b="1" dirty="0">
              <a:solidFill>
                <a:srgbClr val="FFFF00"/>
              </a:solidFill>
              <a:latin typeface="Arial" pitchFamily="34" charset="0"/>
              <a:cs typeface="Arial" pitchFamily="34" charset="0"/>
            </a:endParaRPr>
          </a:p>
        </p:txBody>
      </p:sp>
      <p:sp>
        <p:nvSpPr>
          <p:cNvPr id="97" name="TextBox 96"/>
          <p:cNvSpPr txBox="1"/>
          <p:nvPr/>
        </p:nvSpPr>
        <p:spPr>
          <a:xfrm>
            <a:off x="4324772" y="1697704"/>
            <a:ext cx="4676706" cy="453088"/>
          </a:xfrm>
          <a:prstGeom prst="rect">
            <a:avLst/>
          </a:prstGeom>
          <a:noFill/>
          <a:ln w="38100">
            <a:solidFill>
              <a:srgbClr val="FF0000"/>
            </a:solidFill>
          </a:ln>
        </p:spPr>
        <p:txBody>
          <a:bodyPr wrap="square" lIns="82945" tIns="41473" rIns="82945" bIns="41473" rtlCol="0">
            <a:spAutoFit/>
          </a:bodyPr>
          <a:lstStyle/>
          <a:p>
            <a:pPr algn="l"/>
            <a:r>
              <a:rPr lang="en-US" dirty="0">
                <a:solidFill>
                  <a:schemeClr val="bg1"/>
                </a:solidFill>
                <a:latin typeface="Consolas" panose="020B0609020204030204" pitchFamily="49" charset="0"/>
              </a:rPr>
              <a:t>pop()</a:t>
            </a:r>
            <a:r>
              <a:rPr lang="en-US" dirty="0">
                <a:solidFill>
                  <a:srgbClr val="FFFF00"/>
                </a:solidFill>
                <a:latin typeface="Arial" pitchFamily="34" charset="0"/>
              </a:rPr>
              <a:t> finds 1</a:t>
            </a:r>
            <a:r>
              <a:rPr lang="en-US" baseline="30000" dirty="0">
                <a:solidFill>
                  <a:srgbClr val="FFFF00"/>
                </a:solidFill>
                <a:latin typeface="Arial" pitchFamily="34" charset="0"/>
              </a:rPr>
              <a:t>st</a:t>
            </a:r>
            <a:r>
              <a:rPr lang="en-US" dirty="0">
                <a:solidFill>
                  <a:srgbClr val="FFFF00"/>
                </a:solidFill>
                <a:latin typeface="Arial" pitchFamily="34" charset="0"/>
              </a:rPr>
              <a:t> vacant slot &amp; spin </a:t>
            </a:r>
          </a:p>
        </p:txBody>
      </p:sp>
      <p:pic>
        <p:nvPicPr>
          <p:cNvPr id="14" name="Picture 2" descr="Toy, Toys, Gift, Gifts, Present, Presents, Christmas, X-mas, Birthday, B-day, Spinning Top, Gif - Jitter.Bug.Girl">
            <a:extLst>
              <a:ext uri="{FF2B5EF4-FFF2-40B4-BE49-F238E27FC236}">
                <a16:creationId xmlns:a16="http://schemas.microsoft.com/office/drawing/2014/main" id="{E7BDC0CF-AB63-39F7-5825-B7CD4A14EB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1570" y="3854073"/>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oy, Toys, Gift, Gifts, Present, Presents, Christmas, X-mas, Birthday, B-day, Spinning Top, Gif - Jitter.Bug.Girl">
            <a:extLst>
              <a:ext uri="{FF2B5EF4-FFF2-40B4-BE49-F238E27FC236}">
                <a16:creationId xmlns:a16="http://schemas.microsoft.com/office/drawing/2014/main" id="{B43A4A84-1ACF-3436-F6FC-4014BB3233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4453" y="2998219"/>
            <a:ext cx="1005987" cy="112433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37CC828-D8A7-0DD6-264A-994792103B39}"/>
              </a:ext>
            </a:extLst>
          </p:cNvPr>
          <p:cNvSpPr txBox="1"/>
          <p:nvPr/>
        </p:nvSpPr>
        <p:spPr>
          <a:xfrm>
            <a:off x="5160020" y="2665666"/>
            <a:ext cx="3705431" cy="453088"/>
          </a:xfrm>
          <a:prstGeom prst="rect">
            <a:avLst/>
          </a:prstGeom>
          <a:noFill/>
          <a:ln w="38100">
            <a:solidFill>
              <a:srgbClr val="FF0000"/>
            </a:solidFill>
          </a:ln>
        </p:spPr>
        <p:txBody>
          <a:bodyPr wrap="square" lIns="82945" tIns="41473" rIns="82945" bIns="41473" rtlCol="0">
            <a:spAutoFit/>
          </a:bodyPr>
          <a:lstStyle/>
          <a:p>
            <a:pPr algn="l"/>
            <a:r>
              <a:rPr lang="en-US" dirty="0">
                <a:solidFill>
                  <a:schemeClr val="bg1"/>
                </a:solidFill>
                <a:latin typeface="Consolas" panose="020B0609020204030204" pitchFamily="49" charset="0"/>
              </a:rPr>
              <a:t>push()</a:t>
            </a:r>
            <a:r>
              <a:rPr lang="en-US" dirty="0">
                <a:solidFill>
                  <a:srgbClr val="FFFF00"/>
                </a:solidFill>
                <a:latin typeface="Arial" pitchFamily="34" charset="0"/>
              </a:rPr>
              <a:t> hunts for matches </a:t>
            </a:r>
          </a:p>
        </p:txBody>
      </p:sp>
      <p:grpSp>
        <p:nvGrpSpPr>
          <p:cNvPr id="17" name="Group 16">
            <a:extLst>
              <a:ext uri="{FF2B5EF4-FFF2-40B4-BE49-F238E27FC236}">
                <a16:creationId xmlns:a16="http://schemas.microsoft.com/office/drawing/2014/main" id="{348BA04B-8A79-0E9D-A2A9-14981961922D}"/>
              </a:ext>
            </a:extLst>
          </p:cNvPr>
          <p:cNvGrpSpPr/>
          <p:nvPr/>
        </p:nvGrpSpPr>
        <p:grpSpPr>
          <a:xfrm>
            <a:off x="685800" y="2086502"/>
            <a:ext cx="1564629" cy="523113"/>
            <a:chOff x="715607" y="2524887"/>
            <a:chExt cx="1564629" cy="523113"/>
          </a:xfrm>
        </p:grpSpPr>
        <p:sp>
          <p:nvSpPr>
            <p:cNvPr id="145415" name="Text Box 36"/>
            <p:cNvSpPr txBox="1">
              <a:spLocks noChangeArrowheads="1"/>
            </p:cNvSpPr>
            <p:nvPr/>
          </p:nvSpPr>
          <p:spPr bwMode="auto">
            <a:xfrm>
              <a:off x="715607" y="2524887"/>
              <a:ext cx="1564629" cy="523113"/>
            </a:xfrm>
            <a:prstGeom prst="rect">
              <a:avLst/>
            </a:prstGeom>
            <a:noFill/>
            <a:ln w="38100" algn="ctr">
              <a:noFill/>
              <a:miter lim="800000"/>
              <a:headEnd/>
              <a:tailEnd/>
            </a:ln>
          </p:spPr>
          <p:txBody>
            <a:bodyPr wrap="none" lIns="91330" tIns="45667" rIns="91330" bIns="45667">
              <a:spAutoFit/>
            </a:bodyPr>
            <a:lstStyle/>
            <a:p>
              <a:r>
                <a:rPr lang="en-US" sz="2800" dirty="0">
                  <a:solidFill>
                    <a:srgbClr val="FFFF00"/>
                  </a:solidFill>
                  <a:latin typeface="Consolas" panose="020B0609020204030204" pitchFamily="49" charset="0"/>
                  <a:cs typeface="Lucida Sans Typewriter" pitchFamily="33" charset="0"/>
                </a:rPr>
                <a:t>push( )</a:t>
              </a:r>
              <a:endParaRPr lang="en-US" sz="2800" b="1" dirty="0">
                <a:solidFill>
                  <a:srgbClr val="FFFF00"/>
                </a:solidFill>
                <a:latin typeface="Consolas" panose="020B0609020204030204" pitchFamily="49" charset="0"/>
                <a:cs typeface="Arial" pitchFamily="34" charset="0"/>
              </a:endParaRPr>
            </a:p>
          </p:txBody>
        </p:sp>
        <p:grpSp>
          <p:nvGrpSpPr>
            <p:cNvPr id="7" name="Group 36">
              <a:extLst>
                <a:ext uri="{FF2B5EF4-FFF2-40B4-BE49-F238E27FC236}">
                  <a16:creationId xmlns:a16="http://schemas.microsoft.com/office/drawing/2014/main" id="{F1DCBD4C-B322-B7F3-7168-8C715A3B63AB}"/>
                </a:ext>
              </a:extLst>
            </p:cNvPr>
            <p:cNvGrpSpPr>
              <a:grpSpLocks/>
            </p:cNvGrpSpPr>
            <p:nvPr/>
          </p:nvGrpSpPr>
          <p:grpSpPr bwMode="auto">
            <a:xfrm>
              <a:off x="1682014" y="2667000"/>
              <a:ext cx="304800" cy="304800"/>
              <a:chOff x="3894" y="2760"/>
              <a:chExt cx="192" cy="192"/>
            </a:xfrm>
            <a:effectLst>
              <a:glow rad="101600">
                <a:schemeClr val="accent3">
                  <a:satMod val="175000"/>
                  <a:alpha val="40000"/>
                </a:schemeClr>
              </a:glow>
            </a:effectLst>
          </p:grpSpPr>
          <p:sp>
            <p:nvSpPr>
              <p:cNvPr id="8" name="Oval 37">
                <a:extLst>
                  <a:ext uri="{FF2B5EF4-FFF2-40B4-BE49-F238E27FC236}">
                    <a16:creationId xmlns:a16="http://schemas.microsoft.com/office/drawing/2014/main" id="{B204C98B-BE5E-64DC-B3D4-5E52E06FA63C}"/>
                  </a:ext>
                </a:extLst>
              </p:cNvPr>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9" name="Oval 38">
                <a:extLst>
                  <a:ext uri="{FF2B5EF4-FFF2-40B4-BE49-F238E27FC236}">
                    <a16:creationId xmlns:a16="http://schemas.microsoft.com/office/drawing/2014/main" id="{BBA548E4-3672-8849-D50C-5A9703E8DCDA}"/>
                  </a:ext>
                </a:extLst>
              </p:cNvPr>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grpSp>
        <p:nvGrpSpPr>
          <p:cNvPr id="18" name="Group 72">
            <a:extLst>
              <a:ext uri="{FF2B5EF4-FFF2-40B4-BE49-F238E27FC236}">
                <a16:creationId xmlns:a16="http://schemas.microsoft.com/office/drawing/2014/main" id="{D7E5A37D-7440-BA9F-C809-43F3AB11AD65}"/>
              </a:ext>
            </a:extLst>
          </p:cNvPr>
          <p:cNvGrpSpPr>
            <a:grpSpLocks/>
          </p:cNvGrpSpPr>
          <p:nvPr/>
        </p:nvGrpSpPr>
        <p:grpSpPr bwMode="auto">
          <a:xfrm>
            <a:off x="4651375" y="3613150"/>
            <a:ext cx="3759200" cy="630238"/>
            <a:chOff x="3115" y="2189"/>
            <a:chExt cx="1959" cy="236"/>
          </a:xfrm>
        </p:grpSpPr>
        <p:sp>
          <p:nvSpPr>
            <p:cNvPr id="19" name="AutoShape 49">
              <a:extLst>
                <a:ext uri="{FF2B5EF4-FFF2-40B4-BE49-F238E27FC236}">
                  <a16:creationId xmlns:a16="http://schemas.microsoft.com/office/drawing/2014/main" id="{6849D726-8BC0-F8E7-09A5-B625F4AE3EAD}"/>
                </a:ext>
              </a:extLst>
            </p:cNvPr>
            <p:cNvSpPr>
              <a:spLocks noChangeArrowheads="1"/>
            </p:cNvSpPr>
            <p:nvPr/>
          </p:nvSpPr>
          <p:spPr bwMode="auto">
            <a:xfrm>
              <a:off x="4765" y="2217"/>
              <a:ext cx="309" cy="17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0" name="Line 50">
              <a:extLst>
                <a:ext uri="{FF2B5EF4-FFF2-40B4-BE49-F238E27FC236}">
                  <a16:creationId xmlns:a16="http://schemas.microsoft.com/office/drawing/2014/main" id="{7F22F90E-861B-F7D5-033D-2CE54E56D5BA}"/>
                </a:ext>
              </a:extLst>
            </p:cNvPr>
            <p:cNvSpPr>
              <a:spLocks noChangeShapeType="1"/>
            </p:cNvSpPr>
            <p:nvPr/>
          </p:nvSpPr>
          <p:spPr bwMode="auto">
            <a:xfrm>
              <a:off x="4920" y="2217"/>
              <a:ext cx="1" cy="17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sp>
          <p:nvSpPr>
            <p:cNvPr id="21" name="Line 51">
              <a:extLst>
                <a:ext uri="{FF2B5EF4-FFF2-40B4-BE49-F238E27FC236}">
                  <a16:creationId xmlns:a16="http://schemas.microsoft.com/office/drawing/2014/main" id="{035699EE-4D90-78E2-C401-56545DAD2486}"/>
                </a:ext>
              </a:extLst>
            </p:cNvPr>
            <p:cNvSpPr>
              <a:spLocks noChangeShapeType="1"/>
            </p:cNvSpPr>
            <p:nvPr/>
          </p:nvSpPr>
          <p:spPr bwMode="auto">
            <a:xfrm>
              <a:off x="4920" y="2217"/>
              <a:ext cx="149" cy="166"/>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22" name="Group 52">
              <a:extLst>
                <a:ext uri="{FF2B5EF4-FFF2-40B4-BE49-F238E27FC236}">
                  <a16:creationId xmlns:a16="http://schemas.microsoft.com/office/drawing/2014/main" id="{B4DAB614-6515-A120-DE8E-29AC10E53BBA}"/>
                </a:ext>
              </a:extLst>
            </p:cNvPr>
            <p:cNvGrpSpPr>
              <a:grpSpLocks/>
            </p:cNvGrpSpPr>
            <p:nvPr/>
          </p:nvGrpSpPr>
          <p:grpSpPr bwMode="auto">
            <a:xfrm>
              <a:off x="4795" y="2266"/>
              <a:ext cx="96" cy="87"/>
              <a:chOff x="3894" y="2760"/>
              <a:chExt cx="192" cy="192"/>
            </a:xfrm>
          </p:grpSpPr>
          <p:sp>
            <p:nvSpPr>
              <p:cNvPr id="41" name="Oval 53">
                <a:extLst>
                  <a:ext uri="{FF2B5EF4-FFF2-40B4-BE49-F238E27FC236}">
                    <a16:creationId xmlns:a16="http://schemas.microsoft.com/office/drawing/2014/main" id="{B31C39F9-C141-4376-D35B-AAAA8F742C17}"/>
                  </a:ext>
                </a:extLst>
              </p:cNvPr>
              <p:cNvSpPr>
                <a:spLocks noChangeArrowheads="1"/>
              </p:cNvSpPr>
              <p:nvPr/>
            </p:nvSpPr>
            <p:spPr bwMode="auto">
              <a:xfrm>
                <a:off x="3894" y="2760"/>
                <a:ext cx="192" cy="192"/>
              </a:xfrm>
              <a:prstGeom prst="ellipse">
                <a:avLst/>
              </a:prstGeom>
              <a:solidFill>
                <a:schemeClr val="bg2"/>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2" name="Oval 54">
                <a:extLst>
                  <a:ext uri="{FF2B5EF4-FFF2-40B4-BE49-F238E27FC236}">
                    <a16:creationId xmlns:a16="http://schemas.microsoft.com/office/drawing/2014/main" id="{0FD54AE0-D78E-189F-52B4-146D787D61A2}"/>
                  </a:ext>
                </a:extLst>
              </p:cNvPr>
              <p:cNvSpPr>
                <a:spLocks noChangeArrowheads="1"/>
              </p:cNvSpPr>
              <p:nvPr/>
            </p:nvSpPr>
            <p:spPr bwMode="auto">
              <a:xfrm>
                <a:off x="3989" y="2800"/>
                <a:ext cx="67" cy="58"/>
              </a:xfrm>
              <a:prstGeom prst="ellipse">
                <a:avLst/>
              </a:prstGeom>
              <a:solidFill>
                <a:schemeClr val="fo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3" name="AutoShape 55">
              <a:extLst>
                <a:ext uri="{FF2B5EF4-FFF2-40B4-BE49-F238E27FC236}">
                  <a16:creationId xmlns:a16="http://schemas.microsoft.com/office/drawing/2014/main" id="{49C7E221-4452-D0DA-E8B9-F0013077638A}"/>
                </a:ext>
              </a:extLst>
            </p:cNvPr>
            <p:cNvSpPr>
              <a:spLocks noChangeArrowheads="1"/>
            </p:cNvSpPr>
            <p:nvPr/>
          </p:nvSpPr>
          <p:spPr bwMode="auto">
            <a:xfrm>
              <a:off x="3115" y="2189"/>
              <a:ext cx="384" cy="236"/>
            </a:xfrm>
            <a:prstGeom prst="roundRect">
              <a:avLst>
                <a:gd name="adj" fmla="val 16667"/>
              </a:avLst>
            </a:prstGeom>
            <a:solidFill>
              <a:schemeClr val="hlink"/>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4" name="Text Box 56">
              <a:extLst>
                <a:ext uri="{FF2B5EF4-FFF2-40B4-BE49-F238E27FC236}">
                  <a16:creationId xmlns:a16="http://schemas.microsoft.com/office/drawing/2014/main" id="{967F22CD-BA8D-5138-5B9D-6796CF5EC594}"/>
                </a:ext>
              </a:extLst>
            </p:cNvPr>
            <p:cNvSpPr txBox="1">
              <a:spLocks noChangeArrowheads="1"/>
            </p:cNvSpPr>
            <p:nvPr/>
          </p:nvSpPr>
          <p:spPr bwMode="auto">
            <a:xfrm>
              <a:off x="3116" y="2246"/>
              <a:ext cx="369" cy="138"/>
            </a:xfrm>
            <a:prstGeom prst="rect">
              <a:avLst/>
            </a:prstGeom>
            <a:noFill/>
            <a:ln w="38100" algn="ctr">
              <a:noFill/>
              <a:miter lim="800000"/>
              <a:headEnd/>
              <a:tailEnd/>
            </a:ln>
          </p:spPr>
          <p:txBody>
            <a:bodyPr>
              <a:spAutoFit/>
            </a:bodyPr>
            <a:lstStyle/>
            <a:p>
              <a:pPr algn="ctr"/>
              <a:r>
                <a:rPr lang="en-US" sz="1800" b="1" dirty="0">
                  <a:solidFill>
                    <a:schemeClr val="tx1"/>
                  </a:solidFill>
                  <a:latin typeface="Arial" pitchFamily="34" charset="0"/>
                  <a:cs typeface="Arial" pitchFamily="34" charset="0"/>
                </a:rPr>
                <a:t>Top</a:t>
              </a:r>
            </a:p>
          </p:txBody>
        </p:sp>
        <p:sp>
          <p:nvSpPr>
            <p:cNvPr id="25" name="AutoShape 57">
              <a:extLst>
                <a:ext uri="{FF2B5EF4-FFF2-40B4-BE49-F238E27FC236}">
                  <a16:creationId xmlns:a16="http://schemas.microsoft.com/office/drawing/2014/main" id="{DD968A17-1956-6CB5-99B2-CF671C42EA1D}"/>
                </a:ext>
              </a:extLst>
            </p:cNvPr>
            <p:cNvSpPr>
              <a:spLocks noChangeArrowheads="1"/>
            </p:cNvSpPr>
            <p:nvPr/>
          </p:nvSpPr>
          <p:spPr bwMode="auto">
            <a:xfrm>
              <a:off x="4281" y="2217"/>
              <a:ext cx="309" cy="17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26" name="Line 58">
              <a:extLst>
                <a:ext uri="{FF2B5EF4-FFF2-40B4-BE49-F238E27FC236}">
                  <a16:creationId xmlns:a16="http://schemas.microsoft.com/office/drawing/2014/main" id="{7B3DE17D-DDDF-3492-365E-17947A93EDA9}"/>
                </a:ext>
              </a:extLst>
            </p:cNvPr>
            <p:cNvSpPr>
              <a:spLocks noChangeShapeType="1"/>
            </p:cNvSpPr>
            <p:nvPr/>
          </p:nvSpPr>
          <p:spPr bwMode="auto">
            <a:xfrm>
              <a:off x="4435" y="2217"/>
              <a:ext cx="1" cy="17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27" name="Group 59">
              <a:extLst>
                <a:ext uri="{FF2B5EF4-FFF2-40B4-BE49-F238E27FC236}">
                  <a16:creationId xmlns:a16="http://schemas.microsoft.com/office/drawing/2014/main" id="{42BC4B9C-2800-B0C1-6864-239881999300}"/>
                </a:ext>
              </a:extLst>
            </p:cNvPr>
            <p:cNvGrpSpPr>
              <a:grpSpLocks/>
            </p:cNvGrpSpPr>
            <p:nvPr/>
          </p:nvGrpSpPr>
          <p:grpSpPr bwMode="auto">
            <a:xfrm>
              <a:off x="4310" y="2267"/>
              <a:ext cx="97" cy="87"/>
              <a:chOff x="3894" y="2760"/>
              <a:chExt cx="192" cy="192"/>
            </a:xfrm>
          </p:grpSpPr>
          <p:sp>
            <p:nvSpPr>
              <p:cNvPr id="39" name="Oval 60">
                <a:extLst>
                  <a:ext uri="{FF2B5EF4-FFF2-40B4-BE49-F238E27FC236}">
                    <a16:creationId xmlns:a16="http://schemas.microsoft.com/office/drawing/2014/main" id="{23FA401F-118B-BE7F-3794-FCE2A1B5340D}"/>
                  </a:ext>
                </a:extLst>
              </p:cNvPr>
              <p:cNvSpPr>
                <a:spLocks noChangeArrowheads="1"/>
              </p:cNvSpPr>
              <p:nvPr/>
            </p:nvSpPr>
            <p:spPr bwMode="auto">
              <a:xfrm>
                <a:off x="3894" y="2760"/>
                <a:ext cx="192" cy="192"/>
              </a:xfrm>
              <a:prstGeom prst="ellipse">
                <a:avLst/>
              </a:prstGeom>
              <a:solidFill>
                <a:schemeClr val="bg1"/>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40" name="Oval 61">
                <a:extLst>
                  <a:ext uri="{FF2B5EF4-FFF2-40B4-BE49-F238E27FC236}">
                    <a16:creationId xmlns:a16="http://schemas.microsoft.com/office/drawing/2014/main" id="{201B43D3-A603-58A4-2DB7-4F05C8748F6C}"/>
                  </a:ext>
                </a:extLst>
              </p:cNvPr>
              <p:cNvSpPr>
                <a:spLocks noChangeArrowheads="1"/>
              </p:cNvSpPr>
              <p:nvPr/>
            </p:nvSpPr>
            <p:spPr bwMode="auto">
              <a:xfrm>
                <a:off x="3989" y="2800"/>
                <a:ext cx="67" cy="58"/>
              </a:xfrm>
              <a:prstGeom prst="ellipse">
                <a:avLst/>
              </a:prstGeom>
              <a:solidFill>
                <a:schemeClr val="bg1"/>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28" name="Line 62">
              <a:extLst>
                <a:ext uri="{FF2B5EF4-FFF2-40B4-BE49-F238E27FC236}">
                  <a16:creationId xmlns:a16="http://schemas.microsoft.com/office/drawing/2014/main" id="{7FE93A70-C491-4602-D187-D871145C8C0F}"/>
                </a:ext>
              </a:extLst>
            </p:cNvPr>
            <p:cNvSpPr>
              <a:spLocks noChangeShapeType="1"/>
            </p:cNvSpPr>
            <p:nvPr/>
          </p:nvSpPr>
          <p:spPr bwMode="auto">
            <a:xfrm>
              <a:off x="3429" y="2298"/>
              <a:ext cx="353" cy="1"/>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9" name="Line 63">
              <a:extLst>
                <a:ext uri="{FF2B5EF4-FFF2-40B4-BE49-F238E27FC236}">
                  <a16:creationId xmlns:a16="http://schemas.microsoft.com/office/drawing/2014/main" id="{2C56FFEA-680A-17A4-83E0-88B2B758728C}"/>
                </a:ext>
              </a:extLst>
            </p:cNvPr>
            <p:cNvSpPr>
              <a:spLocks noChangeShapeType="1"/>
            </p:cNvSpPr>
            <p:nvPr/>
          </p:nvSpPr>
          <p:spPr bwMode="auto">
            <a:xfrm>
              <a:off x="4513" y="2305"/>
              <a:ext cx="251" cy="1"/>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0" name="AutoShape 64">
              <a:extLst>
                <a:ext uri="{FF2B5EF4-FFF2-40B4-BE49-F238E27FC236}">
                  <a16:creationId xmlns:a16="http://schemas.microsoft.com/office/drawing/2014/main" id="{629EC1D7-100F-A19C-47CA-5B2F9D709900}"/>
                </a:ext>
              </a:extLst>
            </p:cNvPr>
            <p:cNvSpPr>
              <a:spLocks noChangeArrowheads="1"/>
            </p:cNvSpPr>
            <p:nvPr/>
          </p:nvSpPr>
          <p:spPr bwMode="auto">
            <a:xfrm>
              <a:off x="3782" y="2217"/>
              <a:ext cx="309" cy="174"/>
            </a:xfrm>
            <a:prstGeom prst="roundRect">
              <a:avLst>
                <a:gd name="adj" fmla="val 16667"/>
              </a:avLst>
            </a:prstGeom>
            <a:solidFill>
              <a:schemeClr val="accent1"/>
            </a:solidFill>
            <a:ln w="38100" algn="ctr">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Arial" pitchFamily="34" charset="0"/>
                <a:cs typeface="Arial" pitchFamily="34" charset="0"/>
              </a:endParaRPr>
            </a:p>
          </p:txBody>
        </p:sp>
        <p:sp>
          <p:nvSpPr>
            <p:cNvPr id="31" name="Line 65">
              <a:extLst>
                <a:ext uri="{FF2B5EF4-FFF2-40B4-BE49-F238E27FC236}">
                  <a16:creationId xmlns:a16="http://schemas.microsoft.com/office/drawing/2014/main" id="{854BF73A-2CB0-2948-E399-2C8945F9F6A3}"/>
                </a:ext>
              </a:extLst>
            </p:cNvPr>
            <p:cNvSpPr>
              <a:spLocks noChangeShapeType="1"/>
            </p:cNvSpPr>
            <p:nvPr/>
          </p:nvSpPr>
          <p:spPr bwMode="auto">
            <a:xfrm>
              <a:off x="3936" y="2217"/>
              <a:ext cx="1" cy="174"/>
            </a:xfrm>
            <a:prstGeom prst="line">
              <a:avLst/>
            </a:prstGeom>
            <a:noFill/>
            <a:ln w="38100">
              <a:solidFill>
                <a:schemeClr val="bg1"/>
              </a:solidFill>
              <a:round/>
              <a:headEnd/>
              <a:tailEnd/>
            </a:ln>
          </p:spPr>
          <p:txBody>
            <a:bodyPr/>
            <a:lstStyle/>
            <a:p>
              <a:endParaRPr lang="en-US" dirty="0">
                <a:latin typeface="Arial" pitchFamily="34" charset="0"/>
                <a:cs typeface="Arial" pitchFamily="34" charset="0"/>
              </a:endParaRPr>
            </a:p>
          </p:txBody>
        </p:sp>
        <p:grpSp>
          <p:nvGrpSpPr>
            <p:cNvPr id="32" name="Group 66">
              <a:extLst>
                <a:ext uri="{FF2B5EF4-FFF2-40B4-BE49-F238E27FC236}">
                  <a16:creationId xmlns:a16="http://schemas.microsoft.com/office/drawing/2014/main" id="{0C1CAD85-BEAB-5B51-C73F-A6E6CB6DC8A7}"/>
                </a:ext>
              </a:extLst>
            </p:cNvPr>
            <p:cNvGrpSpPr>
              <a:grpSpLocks/>
            </p:cNvGrpSpPr>
            <p:nvPr/>
          </p:nvGrpSpPr>
          <p:grpSpPr bwMode="auto">
            <a:xfrm>
              <a:off x="3811" y="2267"/>
              <a:ext cx="97" cy="87"/>
              <a:chOff x="3894" y="2760"/>
              <a:chExt cx="192" cy="192"/>
            </a:xfrm>
          </p:grpSpPr>
          <p:sp>
            <p:nvSpPr>
              <p:cNvPr id="34" name="Oval 67">
                <a:extLst>
                  <a:ext uri="{FF2B5EF4-FFF2-40B4-BE49-F238E27FC236}">
                    <a16:creationId xmlns:a16="http://schemas.microsoft.com/office/drawing/2014/main" id="{0DC6B94C-7368-E81E-03CF-EF63883A07EF}"/>
                  </a:ext>
                </a:extLst>
              </p:cNvPr>
              <p:cNvSpPr>
                <a:spLocks noChangeArrowheads="1"/>
              </p:cNvSpPr>
              <p:nvPr/>
            </p:nvSpPr>
            <p:spPr bwMode="auto">
              <a:xfrm>
                <a:off x="3894" y="2760"/>
                <a:ext cx="192" cy="192"/>
              </a:xfrm>
              <a:prstGeom prst="ellipse">
                <a:avLst/>
              </a:prstGeom>
              <a:solidFill>
                <a:srgbClr val="6600FF"/>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36" name="Oval 68">
                <a:extLst>
                  <a:ext uri="{FF2B5EF4-FFF2-40B4-BE49-F238E27FC236}">
                    <a16:creationId xmlns:a16="http://schemas.microsoft.com/office/drawing/2014/main" id="{A5A37C87-73CB-5CC3-A0CD-D059AA34547D}"/>
                  </a:ext>
                </a:extLst>
              </p:cNvPr>
              <p:cNvSpPr>
                <a:spLocks noChangeArrowheads="1"/>
              </p:cNvSpPr>
              <p:nvPr/>
            </p:nvSpPr>
            <p:spPr bwMode="auto">
              <a:xfrm>
                <a:off x="3989" y="2800"/>
                <a:ext cx="67" cy="58"/>
              </a:xfrm>
              <a:prstGeom prst="ellipse">
                <a:avLst/>
              </a:prstGeom>
              <a:solidFill>
                <a:schemeClr val="hlink"/>
              </a:solidFill>
              <a:ln w="3175" algn="ctr">
                <a:solidFill>
                  <a:schemeClr val="bg1"/>
                </a:solidFill>
                <a:round/>
                <a:headEnd/>
                <a:tailEnd/>
              </a:ln>
            </p:spPr>
            <p:txBody>
              <a:bodyPr wrap="none" anchor="ctr"/>
              <a:lstStyle/>
              <a:p>
                <a:endParaRPr lang="en-US" dirty="0">
                  <a:latin typeface="Arial" pitchFamily="34" charset="0"/>
                  <a:cs typeface="Arial" pitchFamily="34" charset="0"/>
                </a:endParaRPr>
              </a:p>
            </p:txBody>
          </p:sp>
        </p:grpSp>
        <p:sp>
          <p:nvSpPr>
            <p:cNvPr id="33" name="Line 69">
              <a:extLst>
                <a:ext uri="{FF2B5EF4-FFF2-40B4-BE49-F238E27FC236}">
                  <a16:creationId xmlns:a16="http://schemas.microsoft.com/office/drawing/2014/main" id="{CE1051A0-B1E7-F368-0EA9-76CC18A206D2}"/>
                </a:ext>
              </a:extLst>
            </p:cNvPr>
            <p:cNvSpPr>
              <a:spLocks noChangeShapeType="1"/>
            </p:cNvSpPr>
            <p:nvPr/>
          </p:nvSpPr>
          <p:spPr bwMode="auto">
            <a:xfrm>
              <a:off x="4019" y="2307"/>
              <a:ext cx="251" cy="1"/>
            </a:xfrm>
            <a:prstGeom prst="line">
              <a:avLst/>
            </a:prstGeom>
            <a:noFill/>
            <a:ln w="76200">
              <a:solidFill>
                <a:schemeClr val="bg1"/>
              </a:solidFill>
              <a:round/>
              <a:headEnd/>
              <a:tailEnd type="triangle" w="med" len="med"/>
            </a:ln>
          </p:spPr>
          <p:txBody>
            <a:bodyPr/>
            <a:lstStyle/>
            <a:p>
              <a:endParaRPr lang="en-US" dirty="0">
                <a:latin typeface="Arial" pitchFamily="34" charset="0"/>
                <a:cs typeface="Arial" pitchFamily="34" charset="0"/>
              </a:endParaRPr>
            </a:p>
          </p:txBody>
        </p:sp>
      </p:grpSp>
    </p:spTree>
    <p:extLst>
      <p:ext uri="{BB962C8B-B14F-4D97-AF65-F5344CB8AC3E}">
        <p14:creationId xmlns:p14="http://schemas.microsoft.com/office/powerpoint/2010/main" val="19184551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45416"/>
                                        </p:tgtEl>
                                        <p:attrNameLst>
                                          <p:attrName>style.visibility</p:attrName>
                                        </p:attrNameLst>
                                      </p:cBhvr>
                                      <p:to>
                                        <p:strVal val="visible"/>
                                      </p:to>
                                    </p:set>
                                  </p:childTnLst>
                                </p:cTn>
                              </p:par>
                            </p:childTnLst>
                          </p:cTn>
                        </p:par>
                        <p:par>
                          <p:cTn id="10" fill="hold">
                            <p:stCondLst>
                              <p:cond delay="0"/>
                            </p:stCondLst>
                            <p:childTnLst>
                              <p:par>
                                <p:cTn id="11" presetID="0" presetClass="path" presetSubtype="0" accel="50000" decel="50000" fill="hold" grpId="1" nodeType="afterEffect">
                                  <p:stCondLst>
                                    <p:cond delay="0"/>
                                  </p:stCondLst>
                                  <p:childTnLst>
                                    <p:animMotion origin="layout" path="M -0.00885 0.01737 L -0.00885 0.01737 C -0.00087 0.01459 0.00729 0.01297 0.0151 0.00903 C 0.02222 0.0051 0.05347 -0.01666 0.06198 -0.0243 C 0.07708 -0.03865 0.10781 -0.07222 0.1224 -0.08819 C 0.1349 -0.10254 0.12934 -0.09814 0.14115 -0.10902 C 0.16302 -0.12963 0.14375 -0.11134 0.16719 -0.12986 C 0.16962 -0.13194 0.1717 -0.13518 0.17448 -0.1368 C 0.19305 -0.1493 0.18194 -0.13912 0.1974 -0.14791 C 0.2217 -0.16203 0.21094 -0.1618 0.22031 -0.1618 L 0.22031 -0.1618 " pathEditMode="relative" ptsTypes="AAAAAAAAAAA">
                                      <p:cBhvr>
                                        <p:cTn id="12" dur="2000" fill="hold"/>
                                        <p:tgtEl>
                                          <p:spTgt spid="145416"/>
                                        </p:tgtEl>
                                        <p:attrNameLst>
                                          <p:attrName>ppt_x</p:attrName>
                                          <p:attrName>ppt_y</p:attrName>
                                        </p:attrNameLst>
                                      </p:cBhvr>
                                    </p:animMotion>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6"/>
                                        </p:tgtEl>
                                        <p:attrNameLst>
                                          <p:attrName>style.visibility</p:attrName>
                                        </p:attrNameLst>
                                      </p:cBhvr>
                                      <p:to>
                                        <p:strVal val="visible"/>
                                      </p:to>
                                    </p:set>
                                  </p:childTnLst>
                                </p:cTn>
                              </p:par>
                            </p:childTnLst>
                          </p:cTn>
                        </p:par>
                        <p:par>
                          <p:cTn id="20" fill="hold">
                            <p:stCondLst>
                              <p:cond delay="0"/>
                            </p:stCondLst>
                            <p:childTnLst>
                              <p:par>
                                <p:cTn id="21" presetID="0" presetClass="path" presetSubtype="0" accel="50000" decel="50000" fill="hold" grpId="1" nodeType="afterEffect">
                                  <p:stCondLst>
                                    <p:cond delay="0"/>
                                  </p:stCondLst>
                                  <p:childTnLst>
                                    <p:animMotion origin="layout" path="M -0.01563 0.01227 L -0.01563 0.01227 C -0.00763 -0.00023 0.00122 -0.01181 0.00834 -0.02523 C 0.01945 -0.04722 0.0231 -0.07176 0.0323 -0.09468 C 0.03803 -0.10972 0.04462 -0.12407 0.05209 -0.13773 C 0.05834 -0.14977 0.08282 -0.18634 0.09271 -0.19329 C 0.10348 -0.20116 0.11459 -0.20833 0.12501 -0.2169 C 0.13924 -0.22893 0.14966 -0.23866 0.1698 -0.2419 C 0.18386 -0.24444 0.18455 -0.24444 0.20417 -0.24884 C 0.2073 -0.24977 0.21042 -0.25069 0.21355 -0.25162 C 0.21528 -0.25116 0.21702 -0.25116 0.21876 -0.25023 C 0.2198 -0.24977 0.22101 -0.24884 0.22188 -0.24745 C 0.22292 -0.2456 0.2231 -0.24282 0.22396 -0.24051 C 0.22414 -0.23958 0.22466 -0.23866 0.22501 -0.23773 L 0.22501 -0.23773 " pathEditMode="relative" ptsTypes="AAAAAAAAAAAAAAA">
                                      <p:cBhvr>
                                        <p:cTn id="22" dur="2000" fill="hold"/>
                                        <p:tgtEl>
                                          <p:spTgt spid="76"/>
                                        </p:tgtEl>
                                        <p:attrNameLst>
                                          <p:attrName>ppt_x</p:attrName>
                                          <p:attrName>ppt_y</p:attrName>
                                        </p:attrNameLst>
                                      </p:cBhvr>
                                    </p:animMotion>
                                  </p:childTnLst>
                                </p:cTn>
                              </p:par>
                            </p:childTnLst>
                          </p:cTn>
                        </p:par>
                        <p:par>
                          <p:cTn id="23" fill="hold">
                            <p:stCondLst>
                              <p:cond delay="2000"/>
                            </p:stCondLst>
                            <p:childTnLst>
                              <p:par>
                                <p:cTn id="24" presetID="1"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par>
                          <p:cTn id="33" fill="hold">
                            <p:stCondLst>
                              <p:cond delay="0"/>
                            </p:stCondLst>
                            <p:childTnLst>
                              <p:par>
                                <p:cTn id="34" presetID="0" presetClass="path" presetSubtype="0" accel="50000" decel="50000" fill="hold" nodeType="afterEffect">
                                  <p:stCondLst>
                                    <p:cond delay="0"/>
                                  </p:stCondLst>
                                  <p:childTnLst>
                                    <p:animMotion origin="layout" path="M 0.00712 0.00625 L 0.00712 0.00625 C 0.09653 0.00509 0.10347 0.00718 0.17691 0.0007 C 0.1783 0.00046 0.17951 -0.00046 0.18108 -0.00069 C 0.18507 -0.00185 0.18941 -0.00255 0.19358 -0.00347 C 0.19497 -0.00393 0.19618 -0.00463 0.19774 -0.00486 C 0.20122 -0.00602 0.20764 -0.00717 0.21129 -0.00764 C 0.21233 -0.0081 0.21319 -0.0088 0.21441 -0.00903 C 0.21875 -0.01065 0.22222 -0.01088 0.22691 -0.0118 C 0.22899 -0.01227 0.23108 -0.01273 0.23316 -0.01319 C 0.2342 -0.01366 0.23524 -0.01412 0.23629 -0.01458 C 0.2349 0.12546 0.23524 0.05926 0.23524 0.18403 L 0.23524 0.18403 " pathEditMode="relative" ptsTypes="AAAAAAAAAAAAA">
                                      <p:cBhvr>
                                        <p:cTn id="35" dur="2000" fill="hold"/>
                                        <p:tgtEl>
                                          <p:spTgt spid="17"/>
                                        </p:tgtEl>
                                        <p:attrNameLst>
                                          <p:attrName>ppt_x</p:attrName>
                                          <p:attrName>ppt_y</p:attrName>
                                        </p:attrNameLst>
                                      </p:cBhvr>
                                    </p:animMotion>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6" grpId="0"/>
      <p:bldP spid="145416" grpId="1"/>
      <p:bldP spid="76" grpId="0"/>
      <p:bldP spid="76" grpId="1"/>
      <p:bldP spid="97" grpId="0" animBg="1"/>
      <p:bldP spid="16"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Asymmetric vs. Symmetric</a:t>
            </a:r>
          </a:p>
        </p:txBody>
      </p:sp>
      <p:graphicFrame>
        <p:nvGraphicFramePr>
          <p:cNvPr id="5" name="Object 5"/>
          <p:cNvGraphicFramePr>
            <a:graphicFrameLocks/>
          </p:cNvGraphicFramePr>
          <p:nvPr/>
        </p:nvGraphicFramePr>
        <p:xfrm>
          <a:off x="533400" y="901700"/>
          <a:ext cx="8078788" cy="5033963"/>
        </p:xfrm>
        <a:graphic>
          <a:graphicData uri="http://schemas.openxmlformats.org/presentationml/2006/ole">
            <mc:AlternateContent xmlns:mc="http://schemas.openxmlformats.org/markup-compatibility/2006">
              <mc:Choice xmlns:v="urn:schemas-microsoft-com:vml" Requires="v">
                <p:oleObj name="Worksheet" r:id="rId2" imgW="6720908" imgH="4000536" progId="Excel.Sheet.8">
                  <p:embed/>
                </p:oleObj>
              </mc:Choice>
              <mc:Fallback>
                <p:oleObj name="Worksheet" r:id="rId2" imgW="6720908" imgH="4000536" progId="Excel.Sheet.8">
                  <p:embed/>
                  <p:pic>
                    <p:nvPicPr>
                      <p:cNvPr id="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01700"/>
                        <a:ext cx="8078788" cy="503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01955060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9" name="Object 5"/>
          <p:cNvGraphicFramePr>
            <a:graphicFrameLocks/>
          </p:cNvGraphicFramePr>
          <p:nvPr>
            <p:extLst>
              <p:ext uri="{D42A27DB-BD31-4B8C-83A1-F6EECF244321}">
                <p14:modId xmlns:p14="http://schemas.microsoft.com/office/powerpoint/2010/main" val="577967768"/>
              </p:ext>
            </p:extLst>
          </p:nvPr>
        </p:nvGraphicFramePr>
        <p:xfrm>
          <a:off x="4876800" y="914400"/>
          <a:ext cx="3657600" cy="2819400"/>
        </p:xfrm>
        <a:graphic>
          <a:graphicData uri="http://schemas.openxmlformats.org/presentationml/2006/ole">
            <mc:AlternateContent xmlns:mc="http://schemas.openxmlformats.org/markup-compatibility/2006">
              <mc:Choice xmlns:v="urn:schemas-microsoft-com:vml" Requires="v">
                <p:oleObj name="Chart" r:id="rId2" imgW="6838950" imgH="4124325" progId="Excel.Sheet.8">
                  <p:embed/>
                </p:oleObj>
              </mc:Choice>
              <mc:Fallback>
                <p:oleObj name="Chart" r:id="rId2" imgW="6838950" imgH="4124325" progId="Excel.Sheet.8">
                  <p:embed/>
                  <p:pic>
                    <p:nvPicPr>
                      <p:cNvPr id="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914400"/>
                        <a:ext cx="3657600" cy="281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3"/>
          <p:cNvGraphicFramePr>
            <a:graphicFrameLocks/>
          </p:cNvGraphicFramePr>
          <p:nvPr>
            <p:extLst>
              <p:ext uri="{D42A27DB-BD31-4B8C-83A1-F6EECF244321}">
                <p14:modId xmlns:p14="http://schemas.microsoft.com/office/powerpoint/2010/main" val="1526221990"/>
              </p:ext>
            </p:extLst>
          </p:nvPr>
        </p:nvGraphicFramePr>
        <p:xfrm>
          <a:off x="4876800" y="3886200"/>
          <a:ext cx="3657600" cy="2743200"/>
        </p:xfrm>
        <a:graphic>
          <a:graphicData uri="http://schemas.openxmlformats.org/presentationml/2006/ole">
            <mc:AlternateContent xmlns:mc="http://schemas.openxmlformats.org/markup-compatibility/2006">
              <mc:Choice xmlns:v="urn:schemas-microsoft-com:vml" Requires="v">
                <p:oleObj name="Chart" r:id="rId4" imgW="6848475" imgH="4105275" progId="Excel.Sheet.8">
                  <p:embed/>
                </p:oleObj>
              </mc:Choice>
              <mc:Fallback>
                <p:oleObj name="Chart" r:id="rId4" imgW="6848475" imgH="4105275" progId="Excel.Sheet.8">
                  <p:embed/>
                  <p:pic>
                    <p:nvPicPr>
                      <p:cNvPr id="0" name="Picture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3886200"/>
                        <a:ext cx="3657600" cy="274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
          <p:cNvGraphicFramePr>
            <a:graphicFrameLocks/>
          </p:cNvGraphicFramePr>
          <p:nvPr>
            <p:extLst>
              <p:ext uri="{D42A27DB-BD31-4B8C-83A1-F6EECF244321}">
                <p14:modId xmlns:p14="http://schemas.microsoft.com/office/powerpoint/2010/main" val="3625091202"/>
              </p:ext>
            </p:extLst>
          </p:nvPr>
        </p:nvGraphicFramePr>
        <p:xfrm>
          <a:off x="685800" y="3886200"/>
          <a:ext cx="3810000" cy="2743199"/>
        </p:xfrm>
        <a:graphic>
          <a:graphicData uri="http://schemas.openxmlformats.org/presentationml/2006/ole">
            <mc:AlternateContent xmlns:mc="http://schemas.openxmlformats.org/markup-compatibility/2006">
              <mc:Choice xmlns:v="urn:schemas-microsoft-com:vml" Requires="v">
                <p:oleObj name="Chart" r:id="rId6" imgW="6848475" imgH="4000500" progId="Excel.Sheet.8">
                  <p:embed/>
                </p:oleObj>
              </mc:Choice>
              <mc:Fallback>
                <p:oleObj name="Chart" r:id="rId6" imgW="6848475" imgH="4000500" progId="Excel.Sheet.8">
                  <p:embed/>
                  <p:pic>
                    <p:nvPicPr>
                      <p:cNvPr id="0" name="Picture 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3886200"/>
                        <a:ext cx="3810000" cy="27431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5"/>
          <p:cNvGraphicFramePr>
            <a:graphicFrameLocks/>
          </p:cNvGraphicFramePr>
          <p:nvPr>
            <p:extLst>
              <p:ext uri="{D42A27DB-BD31-4B8C-83A1-F6EECF244321}">
                <p14:modId xmlns:p14="http://schemas.microsoft.com/office/powerpoint/2010/main" val="203464574"/>
              </p:ext>
            </p:extLst>
          </p:nvPr>
        </p:nvGraphicFramePr>
        <p:xfrm>
          <a:off x="685800" y="914400"/>
          <a:ext cx="3810001" cy="2819401"/>
        </p:xfrm>
        <a:graphic>
          <a:graphicData uri="http://schemas.openxmlformats.org/presentationml/2006/ole">
            <mc:AlternateContent xmlns:mc="http://schemas.openxmlformats.org/markup-compatibility/2006">
              <mc:Choice xmlns:v="urn:schemas-microsoft-com:vml" Requires="v">
                <p:oleObj name="Chart" r:id="rId8" imgW="6762750" imgH="4067175" progId="Excel.Sheet.8">
                  <p:embed/>
                </p:oleObj>
              </mc:Choice>
              <mc:Fallback>
                <p:oleObj name="Chart" r:id="rId8" imgW="6762750" imgH="4067175" progId="Excel.Sheet.8">
                  <p:embed/>
                  <p:pic>
                    <p:nvPicPr>
                      <p:cNvPr id="0" name="Picture 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914400"/>
                        <a:ext cx="3810001" cy="28194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41998982"/>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p:cNvGraphicFramePr>
          <p:nvPr>
            <p:extLst>
              <p:ext uri="{D42A27DB-BD31-4B8C-83A1-F6EECF244321}">
                <p14:modId xmlns:p14="http://schemas.microsoft.com/office/powerpoint/2010/main" val="2196878104"/>
              </p:ext>
            </p:extLst>
          </p:nvPr>
        </p:nvGraphicFramePr>
        <p:xfrm>
          <a:off x="539750" y="903288"/>
          <a:ext cx="8137525" cy="5121275"/>
        </p:xfrm>
        <a:graphic>
          <a:graphicData uri="http://schemas.openxmlformats.org/presentationml/2006/ole">
            <mc:AlternateContent xmlns:mc="http://schemas.openxmlformats.org/markup-compatibility/2006">
              <mc:Choice xmlns:v="urn:schemas-microsoft-com:vml" Requires="v">
                <p:oleObj name="Chart" r:id="rId2" imgW="6886575" imgH="4295775" progId="Excel.Sheet.8">
                  <p:embed/>
                </p:oleObj>
              </mc:Choice>
              <mc:Fallback>
                <p:oleObj name="Chart" r:id="rId2" imgW="6886575" imgH="4295775" progId="Excel.Sheet.8">
                  <p:embed/>
                  <p:pic>
                    <p:nvPicPr>
                      <p:cNvPr id="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903288"/>
                        <a:ext cx="8137525" cy="512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sp>
        <p:nvSpPr>
          <p:cNvPr id="5" name="Title 1"/>
          <p:cNvSpPr txBox="1">
            <a:spLocks/>
          </p:cNvSpPr>
          <p:nvPr/>
        </p:nvSpPr>
        <p:spPr>
          <a:xfrm>
            <a:off x="76200" y="38100"/>
            <a:ext cx="8991600" cy="685800"/>
          </a:xfrm>
          <a:prstGeom prst="rect">
            <a:avLst/>
          </a:prstGeom>
        </p:spPr>
        <p:txBody>
          <a:bodyPr/>
          <a:lstStyle>
            <a:lvl1pPr algn="ctr" defTabSz="457200" rtl="0" eaLnBrk="0" fontAlgn="base" hangingPunct="0">
              <a:lnSpc>
                <a:spcPct val="86000"/>
              </a:lnSpc>
              <a:spcBef>
                <a:spcPct val="0"/>
              </a:spcBef>
              <a:spcAft>
                <a:spcPct val="0"/>
              </a:spcAft>
              <a:buClr>
                <a:srgbClr val="3333CC"/>
              </a:buClr>
              <a:buSzPct val="100000"/>
              <a:buFont typeface="Lucida Sans Unicode" pitchFamily="34" charset="0"/>
              <a:defRPr sz="4000" b="1">
                <a:solidFill>
                  <a:schemeClr val="tx2"/>
                </a:solidFill>
                <a:latin typeface="+mn-lt"/>
                <a:ea typeface="+mj-ea"/>
                <a:cs typeface="+mj-cs"/>
              </a:defRPr>
            </a:lvl1pPr>
            <a:lvl2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2pPr>
            <a:lvl3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3pPr>
            <a:lvl4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4pPr>
            <a:lvl5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5pPr>
            <a:lvl6pPr marL="4572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6pPr>
            <a:lvl7pPr marL="9144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7pPr>
            <a:lvl8pPr marL="13716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8pPr>
            <a:lvl9pPr marL="18288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9pPr>
          </a:lstStyle>
          <a:p>
            <a:r>
              <a:rPr lang="en-US" b="0" dirty="0">
                <a:solidFill>
                  <a:srgbClr val="FFFF00"/>
                </a:solidFill>
                <a:latin typeface="Arial" pitchFamily="34" charset="0"/>
              </a:rPr>
              <a:t>Effect of Backoff and Slot Choice</a:t>
            </a:r>
          </a:p>
        </p:txBody>
      </p:sp>
    </p:spTree>
    <p:extLst>
      <p:ext uri="{BB962C8B-B14F-4D97-AF65-F5344CB8AC3E}">
        <p14:creationId xmlns:p14="http://schemas.microsoft.com/office/powerpoint/2010/main" val="96484250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524000"/>
            <a:ext cx="4470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heatmap-seq"/>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524000"/>
            <a:ext cx="4343400" cy="32575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76200" y="183244"/>
            <a:ext cx="8991600" cy="685800"/>
          </a:xfrm>
          <a:prstGeom prst="rect">
            <a:avLst/>
          </a:prstGeom>
        </p:spPr>
        <p:txBody>
          <a:bodyPr/>
          <a:lstStyle>
            <a:lvl1pPr algn="ctr" defTabSz="457200" rtl="0" eaLnBrk="0" fontAlgn="base" hangingPunct="0">
              <a:lnSpc>
                <a:spcPct val="86000"/>
              </a:lnSpc>
              <a:spcBef>
                <a:spcPct val="0"/>
              </a:spcBef>
              <a:spcAft>
                <a:spcPct val="0"/>
              </a:spcAft>
              <a:buClr>
                <a:srgbClr val="3333CC"/>
              </a:buClr>
              <a:buSzPct val="100000"/>
              <a:buFont typeface="Lucida Sans Unicode" pitchFamily="34" charset="0"/>
              <a:defRPr sz="4000" b="1">
                <a:solidFill>
                  <a:schemeClr val="tx2"/>
                </a:solidFill>
                <a:latin typeface="+mn-lt"/>
                <a:ea typeface="+mj-ea"/>
                <a:cs typeface="+mj-cs"/>
              </a:defRPr>
            </a:lvl1pPr>
            <a:lvl2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2pPr>
            <a:lvl3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3pPr>
            <a:lvl4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4pPr>
            <a:lvl5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5pPr>
            <a:lvl6pPr marL="4572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6pPr>
            <a:lvl7pPr marL="9144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7pPr>
            <a:lvl8pPr marL="13716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8pPr>
            <a:lvl9pPr marL="18288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9pPr>
          </a:lstStyle>
          <a:p>
            <a:r>
              <a:rPr lang="en-US" b="0" dirty="0">
                <a:latin typeface="Arial" pitchFamily="34" charset="0"/>
              </a:rPr>
              <a:t>Effect of Slot Choice</a:t>
            </a:r>
          </a:p>
        </p:txBody>
      </p:sp>
      <p:sp>
        <p:nvSpPr>
          <p:cNvPr id="5" name="TextBox 4"/>
          <p:cNvSpPr txBox="1"/>
          <p:nvPr/>
        </p:nvSpPr>
        <p:spPr>
          <a:xfrm>
            <a:off x="609600" y="990600"/>
            <a:ext cx="8001000" cy="523220"/>
          </a:xfrm>
          <a:prstGeom prst="rect">
            <a:avLst/>
          </a:prstGeom>
          <a:noFill/>
        </p:spPr>
        <p:txBody>
          <a:bodyPr wrap="square" rtlCol="0">
            <a:spAutoFit/>
          </a:bodyPr>
          <a:lstStyle/>
          <a:p>
            <a:pPr marL="293688" indent="-293688" algn="ctr">
              <a:buClr>
                <a:schemeClr val="accent2"/>
              </a:buClr>
            </a:pPr>
            <a:r>
              <a:rPr lang="en-US" sz="2800" dirty="0">
                <a:solidFill>
                  <a:srgbClr val="FFFF00"/>
                </a:solidFill>
                <a:latin typeface="Arial" pitchFamily="34" charset="0"/>
              </a:rPr>
              <a:t> Random choice                Sequential choice</a:t>
            </a:r>
          </a:p>
        </p:txBody>
      </p:sp>
      <p:sp>
        <p:nvSpPr>
          <p:cNvPr id="6" name="TextBox 5"/>
          <p:cNvSpPr txBox="1"/>
          <p:nvPr/>
        </p:nvSpPr>
        <p:spPr>
          <a:xfrm>
            <a:off x="1219200" y="5334000"/>
            <a:ext cx="7239000" cy="514643"/>
          </a:xfrm>
          <a:prstGeom prst="rect">
            <a:avLst/>
          </a:prstGeom>
          <a:noFill/>
        </p:spPr>
        <p:txBody>
          <a:bodyPr wrap="square" lIns="82945" tIns="41473" rIns="82945" bIns="41473" rtlCol="0">
            <a:spAutoFit/>
          </a:bodyPr>
          <a:lstStyle/>
          <a:p>
            <a:pPr algn="l"/>
            <a:r>
              <a:rPr lang="en-US" sz="2800" dirty="0">
                <a:solidFill>
                  <a:srgbClr val="FFFF00"/>
                </a:solidFill>
                <a:latin typeface="Arial" pitchFamily="34" charset="0"/>
              </a:rPr>
              <a:t>Darker shades mean more exchanges</a:t>
            </a:r>
          </a:p>
        </p:txBody>
      </p:sp>
    </p:spTree>
    <p:extLst>
      <p:ext uri="{BB962C8B-B14F-4D97-AF65-F5344CB8AC3E}">
        <p14:creationId xmlns:p14="http://schemas.microsoft.com/office/powerpoint/2010/main" val="326096200"/>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8" name="Object 4"/>
          <p:cNvGraphicFramePr>
            <a:graphicFrameLocks/>
          </p:cNvGraphicFramePr>
          <p:nvPr>
            <p:extLst>
              <p:ext uri="{D42A27DB-BD31-4B8C-83A1-F6EECF244321}">
                <p14:modId xmlns:p14="http://schemas.microsoft.com/office/powerpoint/2010/main" val="2644347385"/>
              </p:ext>
            </p:extLst>
          </p:nvPr>
        </p:nvGraphicFramePr>
        <p:xfrm>
          <a:off x="423863" y="3965575"/>
          <a:ext cx="4016375" cy="2738438"/>
        </p:xfrm>
        <a:graphic>
          <a:graphicData uri="http://schemas.openxmlformats.org/presentationml/2006/ole">
            <mc:AlternateContent xmlns:mc="http://schemas.openxmlformats.org/markup-compatibility/2006">
              <mc:Choice xmlns:v="urn:schemas-microsoft-com:vml" Requires="v">
                <p:oleObj name="Worksheet" r:id="rId2" imgW="6858000" imgH="4178300" progId="Excel.Sheet.8">
                  <p:embed/>
                </p:oleObj>
              </mc:Choice>
              <mc:Fallback>
                <p:oleObj name="Worksheet" r:id="rId2" imgW="6858000" imgH="4178300" progId="Excel.Sheet.8">
                  <p:embed/>
                  <p:pic>
                    <p:nvPicPr>
                      <p:cNvPr id="0" name="Picture 2"/>
                      <p:cNvPicPr>
                        <a:picLocks noChangeArrowheads="1"/>
                      </p:cNvPicPr>
                      <p:nvPr/>
                    </p:nvPicPr>
                    <p:blipFill>
                      <a:blip r:embed="rId3"/>
                      <a:srcRect/>
                      <a:stretch>
                        <a:fillRect/>
                      </a:stretch>
                    </p:blipFill>
                    <p:spPr bwMode="auto">
                      <a:xfrm>
                        <a:off x="423863" y="3965575"/>
                        <a:ext cx="4016375" cy="273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4"/>
          <p:cNvGraphicFramePr>
            <a:graphicFrameLocks/>
          </p:cNvGraphicFramePr>
          <p:nvPr>
            <p:extLst>
              <p:ext uri="{D42A27DB-BD31-4B8C-83A1-F6EECF244321}">
                <p14:modId xmlns:p14="http://schemas.microsoft.com/office/powerpoint/2010/main" val="3251896844"/>
              </p:ext>
            </p:extLst>
          </p:nvPr>
        </p:nvGraphicFramePr>
        <p:xfrm>
          <a:off x="5029200" y="1143001"/>
          <a:ext cx="3721100" cy="2595060"/>
        </p:xfrm>
        <a:graphic>
          <a:graphicData uri="http://schemas.openxmlformats.org/presentationml/2006/ole">
            <mc:AlternateContent xmlns:mc="http://schemas.openxmlformats.org/markup-compatibility/2006">
              <mc:Choice xmlns:v="urn:schemas-microsoft-com:vml" Requires="v">
                <p:oleObj name="Chart" r:id="rId4" imgW="6743754" imgH="4000410" progId="Excel.Sheet.8">
                  <p:embed/>
                </p:oleObj>
              </mc:Choice>
              <mc:Fallback>
                <p:oleObj name="Chart" r:id="rId4" imgW="6743754" imgH="4000410" progId="Excel.Sheet.8">
                  <p:embed/>
                  <p:pic>
                    <p:nvPicPr>
                      <p:cNvPr id="0" name="Picture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1143001"/>
                        <a:ext cx="3721100" cy="25950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itle 1"/>
          <p:cNvSpPr txBox="1">
            <a:spLocks/>
          </p:cNvSpPr>
          <p:nvPr/>
        </p:nvSpPr>
        <p:spPr>
          <a:xfrm>
            <a:off x="76200" y="128815"/>
            <a:ext cx="8991600" cy="685800"/>
          </a:xfrm>
          <a:prstGeom prst="rect">
            <a:avLst/>
          </a:prstGeom>
        </p:spPr>
        <p:txBody>
          <a:bodyPr/>
          <a:lstStyle>
            <a:lvl1pPr algn="ctr" defTabSz="457200" rtl="0" eaLnBrk="0" fontAlgn="base" hangingPunct="0">
              <a:lnSpc>
                <a:spcPct val="86000"/>
              </a:lnSpc>
              <a:spcBef>
                <a:spcPct val="0"/>
              </a:spcBef>
              <a:spcAft>
                <a:spcPct val="0"/>
              </a:spcAft>
              <a:buClr>
                <a:srgbClr val="3333CC"/>
              </a:buClr>
              <a:buSzPct val="100000"/>
              <a:buFont typeface="Lucida Sans Unicode" pitchFamily="34" charset="0"/>
              <a:defRPr sz="4000" b="1">
                <a:solidFill>
                  <a:schemeClr val="tx2"/>
                </a:solidFill>
                <a:latin typeface="+mn-lt"/>
                <a:ea typeface="+mj-ea"/>
                <a:cs typeface="+mj-cs"/>
              </a:defRPr>
            </a:lvl1pPr>
            <a:lvl2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2pPr>
            <a:lvl3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3pPr>
            <a:lvl4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4pPr>
            <a:lvl5pPr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5pPr>
            <a:lvl6pPr marL="4572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6pPr>
            <a:lvl7pPr marL="9144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7pPr>
            <a:lvl8pPr marL="13716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8pPr>
            <a:lvl9pPr marL="1828800" algn="l" defTabSz="457200" rtl="0" eaLnBrk="0" fontAlgn="base" hangingPunct="0">
              <a:lnSpc>
                <a:spcPct val="86000"/>
              </a:lnSpc>
              <a:spcBef>
                <a:spcPct val="0"/>
              </a:spcBef>
              <a:spcAft>
                <a:spcPct val="0"/>
              </a:spcAft>
              <a:buClr>
                <a:srgbClr val="3333CC"/>
              </a:buClr>
              <a:buSzPct val="100000"/>
              <a:buFont typeface="Lucida Sans Unicode" pitchFamily="34" charset="0"/>
              <a:defRPr sz="4800" b="1">
                <a:solidFill>
                  <a:schemeClr val="tx2"/>
                </a:solidFill>
                <a:latin typeface="HandelGotDBol" pitchFamily="34" charset="0"/>
                <a:ea typeface="Lucida Sans Unicode" pitchFamily="34" charset="0"/>
                <a:cs typeface="Lucida Sans Unicode" pitchFamily="34" charset="0"/>
              </a:defRPr>
            </a:lvl9pPr>
          </a:lstStyle>
          <a:p>
            <a:r>
              <a:rPr lang="en-US" b="0" dirty="0">
                <a:solidFill>
                  <a:srgbClr val="FFFF00"/>
                </a:solidFill>
                <a:latin typeface="Arial" pitchFamily="34" charset="0"/>
              </a:rPr>
              <a:t>Effect of Slot Choice</a:t>
            </a:r>
          </a:p>
        </p:txBody>
      </p:sp>
      <p:graphicFrame>
        <p:nvGraphicFramePr>
          <p:cNvPr id="5" name="Object 2"/>
          <p:cNvGraphicFramePr>
            <a:graphicFrameLocks/>
          </p:cNvGraphicFramePr>
          <p:nvPr>
            <p:extLst>
              <p:ext uri="{D42A27DB-BD31-4B8C-83A1-F6EECF244321}">
                <p14:modId xmlns:p14="http://schemas.microsoft.com/office/powerpoint/2010/main" val="2518491344"/>
              </p:ext>
            </p:extLst>
          </p:nvPr>
        </p:nvGraphicFramePr>
        <p:xfrm>
          <a:off x="5105400" y="4038600"/>
          <a:ext cx="3644900" cy="2654300"/>
        </p:xfrm>
        <a:graphic>
          <a:graphicData uri="http://schemas.openxmlformats.org/presentationml/2006/ole">
            <mc:AlternateContent xmlns:mc="http://schemas.openxmlformats.org/markup-compatibility/2006">
              <mc:Choice xmlns:v="urn:schemas-microsoft-com:vml" Requires="v">
                <p:oleObj name="Chart" r:id="rId6" imgW="6838995" imgH="3990944" progId="Excel.Sheet.8">
                  <p:embed/>
                </p:oleObj>
              </mc:Choice>
              <mc:Fallback>
                <p:oleObj name="Chart" r:id="rId6" imgW="6838995" imgH="3990944" progId="Excel.Sheet.8">
                  <p:embed/>
                  <p:pic>
                    <p:nvPicPr>
                      <p:cNvPr id="0" name="Picture 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5400" y="4038600"/>
                        <a:ext cx="3644900" cy="265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5" descr="heatmap-seq"/>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3400" y="1066800"/>
            <a:ext cx="39624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397448"/>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1" name="Rectangle 2"/>
          <p:cNvSpPr>
            <a:spLocks noGrp="1" noChangeArrowheads="1"/>
          </p:cNvSpPr>
          <p:nvPr>
            <p:ph type="title"/>
          </p:nvPr>
        </p:nvSpPr>
        <p:spPr/>
        <p:txBody>
          <a:bodyPr/>
          <a:lstStyle/>
          <a:p>
            <a:r>
              <a:rPr lang="en-US" dirty="0"/>
              <a:t>Linearizability</a:t>
            </a:r>
          </a:p>
        </p:txBody>
      </p:sp>
      <p:sp>
        <p:nvSpPr>
          <p:cNvPr id="152578" name="Footer Placeholder 1"/>
          <p:cNvSpPr>
            <a:spLocks noGrp="1"/>
          </p:cNvSpPr>
          <p:nvPr>
            <p:ph type="ftr" sz="quarter" idx="10"/>
          </p:nvPr>
        </p:nvSpPr>
        <p:spPr>
          <a:noFill/>
        </p:spPr>
        <p:txBody>
          <a:bodyPr/>
          <a:lstStyle/>
          <a:p>
            <a:r>
              <a:rPr lang="en-US" dirty="0"/>
              <a:t>Art of Multiprocessor Programming</a:t>
            </a:r>
          </a:p>
        </p:txBody>
      </p:sp>
      <p:sp>
        <p:nvSpPr>
          <p:cNvPr id="152579" name="Slide Number Placeholder 2"/>
          <p:cNvSpPr>
            <a:spLocks noGrp="1"/>
          </p:cNvSpPr>
          <p:nvPr>
            <p:ph type="sldNum" sz="quarter" idx="11"/>
          </p:nvPr>
        </p:nvSpPr>
        <p:spPr>
          <a:noFill/>
        </p:spPr>
        <p:txBody>
          <a:bodyPr/>
          <a:lstStyle/>
          <a:p>
            <a:fld id="{55BB66B1-5441-458F-A697-2866D2600EF6}" type="slidenum">
              <a:rPr lang="x-none" smtClean="0">
                <a:solidFill>
                  <a:srgbClr val="FFFF00"/>
                </a:solidFill>
                <a:cs typeface="Arial" pitchFamily="34" charset="0"/>
              </a:rPr>
              <a:pPr/>
              <a:t>120</a:t>
            </a:fld>
            <a:endParaRPr lang="en-US" dirty="0">
              <a:solidFill>
                <a:srgbClr val="FFFF00"/>
              </a:solidFill>
              <a:cs typeface="Arial" pitchFamily="34" charset="0"/>
            </a:endParaRPr>
          </a:p>
        </p:txBody>
      </p:sp>
      <p:sp>
        <p:nvSpPr>
          <p:cNvPr id="15258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3BB8FDD-4C97-4D4B-A08B-F9B9490340A8}" type="slidenum">
              <a:rPr lang="x-none" sz="1400">
                <a:solidFill>
                  <a:srgbClr val="FFFF00"/>
                </a:solidFill>
                <a:latin typeface="Arial" pitchFamily="34" charset="0"/>
                <a:cs typeface="Arial" pitchFamily="34" charset="0"/>
              </a:rPr>
              <a:pPr/>
              <a:t>120</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D01061D8-BB3B-2501-3B9B-2A7EE21EDDF7}"/>
              </a:ext>
            </a:extLst>
          </p:cNvPr>
          <p:cNvSpPr txBox="1"/>
          <p:nvPr/>
        </p:nvSpPr>
        <p:spPr bwMode="auto">
          <a:xfrm>
            <a:off x="1066012" y="2370204"/>
            <a:ext cx="625490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Un-eliminated calls: </a:t>
            </a:r>
            <a:r>
              <a:rPr lang="en-US" sz="2400" dirty="0">
                <a:solidFill>
                  <a:srgbClr val="FFFF00"/>
                </a:solidFill>
              </a:rPr>
              <a:t>linearized as before</a:t>
            </a:r>
          </a:p>
        </p:txBody>
      </p:sp>
      <p:sp>
        <p:nvSpPr>
          <p:cNvPr id="3" name="TextBox 2">
            <a:extLst>
              <a:ext uri="{FF2B5EF4-FFF2-40B4-BE49-F238E27FC236}">
                <a16:creationId xmlns:a16="http://schemas.microsoft.com/office/drawing/2014/main" id="{3B7F08B6-7BD9-D6F3-D3DC-E1D2B6D6C825}"/>
              </a:ext>
            </a:extLst>
          </p:cNvPr>
          <p:cNvSpPr txBox="1"/>
          <p:nvPr/>
        </p:nvSpPr>
        <p:spPr bwMode="auto">
          <a:xfrm>
            <a:off x="1066012" y="4584356"/>
            <a:ext cx="573102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Combination is a linearizable stack</a:t>
            </a:r>
            <a:endParaRPr lang="en-US" sz="2800" b="0" dirty="0">
              <a:solidFill>
                <a:srgbClr val="FFFF00"/>
              </a:solidFill>
            </a:endParaRPr>
          </a:p>
        </p:txBody>
      </p:sp>
      <p:sp>
        <p:nvSpPr>
          <p:cNvPr id="4" name="TextBox 3">
            <a:extLst>
              <a:ext uri="{FF2B5EF4-FFF2-40B4-BE49-F238E27FC236}">
                <a16:creationId xmlns:a16="http://schemas.microsoft.com/office/drawing/2014/main" id="{CC2BD9B1-D536-7D43-2AF1-A9E5D60E37FD}"/>
              </a:ext>
            </a:extLst>
          </p:cNvPr>
          <p:cNvSpPr txBox="1"/>
          <p:nvPr/>
        </p:nvSpPr>
        <p:spPr bwMode="auto">
          <a:xfrm>
            <a:off x="1066012" y="3292614"/>
            <a:ext cx="7449338" cy="892552"/>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Eliminated calls: </a:t>
            </a:r>
            <a:r>
              <a:rPr lang="en-US" sz="2400" dirty="0">
                <a:solidFill>
                  <a:srgbClr val="FFFF00"/>
                </a:solidFill>
              </a:rPr>
              <a:t>linearize </a:t>
            </a:r>
            <a:r>
              <a:rPr lang="en-US" sz="2400" dirty="0">
                <a:solidFill>
                  <a:schemeClr val="bg1"/>
                </a:solidFill>
                <a:latin typeface="Consolas" panose="020B0609020204030204" pitchFamily="49" charset="0"/>
                <a:cs typeface="Courier New" panose="02070309020205020404" pitchFamily="49" charset="0"/>
              </a:rPr>
              <a:t>pop</a:t>
            </a:r>
            <a:r>
              <a:rPr lang="en-US" sz="2400" dirty="0">
                <a:solidFill>
                  <a:schemeClr val="bg1"/>
                </a:solidFill>
                <a:latin typeface="Consolas" panose="020B0609020204030204" pitchFamily="49" charset="0"/>
              </a:rPr>
              <a:t>()</a:t>
            </a:r>
            <a:r>
              <a:rPr lang="en-US" sz="2400" dirty="0">
                <a:solidFill>
                  <a:schemeClr val="bg1"/>
                </a:solidFill>
              </a:rPr>
              <a:t> </a:t>
            </a:r>
            <a:r>
              <a:rPr lang="en-US" sz="2400" dirty="0">
                <a:solidFill>
                  <a:srgbClr val="FFFF00"/>
                </a:solidFill>
              </a:rPr>
              <a:t>immediately after matching </a:t>
            </a:r>
            <a:r>
              <a:rPr lang="en-US" sz="2400" dirty="0">
                <a:solidFill>
                  <a:schemeClr val="bg1"/>
                </a:solidFill>
                <a:latin typeface="Consolas" panose="020B0609020204030204" pitchFamily="49" charset="0"/>
                <a:cs typeface="Courier New" panose="02070309020205020404" pitchFamily="49" charset="0"/>
              </a:rPr>
              <a:t>push</a:t>
            </a:r>
            <a:r>
              <a:rPr lang="en-US" sz="2400" dirty="0">
                <a:solidFill>
                  <a:schemeClr val="bg1"/>
                </a:solidFill>
                <a:latin typeface="Consolas" panose="020B0609020204030204" pitchFamily="49"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Footer Placeholder 1"/>
          <p:cNvSpPr>
            <a:spLocks noGrp="1"/>
          </p:cNvSpPr>
          <p:nvPr>
            <p:ph type="ftr" sz="quarter" idx="10"/>
          </p:nvPr>
        </p:nvSpPr>
        <p:spPr>
          <a:noFill/>
        </p:spPr>
        <p:txBody>
          <a:bodyPr/>
          <a:lstStyle/>
          <a:p>
            <a:r>
              <a:rPr lang="en-US" dirty="0"/>
              <a:t>Art of Multiprocessor Programming</a:t>
            </a:r>
          </a:p>
        </p:txBody>
      </p:sp>
      <p:sp>
        <p:nvSpPr>
          <p:cNvPr id="153603" name="Slide Number Placeholder 2"/>
          <p:cNvSpPr>
            <a:spLocks noGrp="1"/>
          </p:cNvSpPr>
          <p:nvPr>
            <p:ph type="sldNum" sz="quarter" idx="11"/>
          </p:nvPr>
        </p:nvSpPr>
        <p:spPr>
          <a:noFill/>
        </p:spPr>
        <p:txBody>
          <a:bodyPr/>
          <a:lstStyle/>
          <a:p>
            <a:fld id="{01F5A2A1-B11A-481C-84ED-E1824B59E39C}" type="slidenum">
              <a:rPr lang="x-none" smtClean="0">
                <a:cs typeface="Arial" pitchFamily="34" charset="0"/>
              </a:rPr>
              <a:pPr/>
              <a:t>121</a:t>
            </a:fld>
            <a:endParaRPr lang="en-US" dirty="0">
              <a:cs typeface="Arial" pitchFamily="34" charset="0"/>
            </a:endParaRPr>
          </a:p>
        </p:txBody>
      </p:sp>
      <p:sp>
        <p:nvSpPr>
          <p:cNvPr id="15360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568E3511-22FD-4424-933D-D77F986964B3}" type="slidenum">
              <a:rPr lang="x-none" sz="1400">
                <a:solidFill>
                  <a:schemeClr val="tx1"/>
                </a:solidFill>
                <a:latin typeface="Arial" pitchFamily="34" charset="0"/>
                <a:cs typeface="Arial" pitchFamily="34" charset="0"/>
              </a:rPr>
              <a:pPr/>
              <a:t>121</a:t>
            </a:fld>
            <a:endParaRPr lang="en-US" sz="1400" dirty="0">
              <a:solidFill>
                <a:schemeClr val="tx1"/>
              </a:solidFill>
              <a:latin typeface="Arial" pitchFamily="34" charset="0"/>
              <a:cs typeface="Arial" pitchFamily="34" charset="0"/>
            </a:endParaRPr>
          </a:p>
        </p:txBody>
      </p:sp>
      <p:sp>
        <p:nvSpPr>
          <p:cNvPr id="153605" name="Rectangle 2"/>
          <p:cNvSpPr>
            <a:spLocks noGrp="1" noChangeArrowheads="1"/>
          </p:cNvSpPr>
          <p:nvPr>
            <p:ph type="title" idx="4294967295"/>
          </p:nvPr>
        </p:nvSpPr>
        <p:spPr/>
        <p:txBody>
          <a:bodyPr/>
          <a:lstStyle/>
          <a:p>
            <a:r>
              <a:rPr lang="en-US" sz="4000" dirty="0"/>
              <a:t>Un-Eliminated Linearizability</a:t>
            </a:r>
          </a:p>
        </p:txBody>
      </p:sp>
      <p:sp>
        <p:nvSpPr>
          <p:cNvPr id="976900" name="AutoShape 4"/>
          <p:cNvSpPr>
            <a:spLocks noChangeArrowheads="1"/>
          </p:cNvSpPr>
          <p:nvPr/>
        </p:nvSpPr>
        <p:spPr bwMode="auto">
          <a:xfrm>
            <a:off x="990600" y="3505200"/>
            <a:ext cx="1828800" cy="990600"/>
          </a:xfrm>
          <a:prstGeom prst="leftRightArrow">
            <a:avLst>
              <a:gd name="adj1" fmla="val 50000"/>
              <a:gd name="adj2" fmla="val 36923"/>
            </a:avLst>
          </a:prstGeom>
          <a:solidFill>
            <a:srgbClr val="6666FF"/>
          </a:solidFill>
          <a:ln w="38100">
            <a:solidFill>
              <a:schemeClr val="bg1"/>
            </a:solidFill>
            <a:miter lim="800000"/>
            <a:headEnd/>
            <a:tailEnd/>
          </a:ln>
        </p:spPr>
        <p:txBody>
          <a:bodyPr wrap="none" anchor="ctr"/>
          <a:lstStyle/>
          <a:p>
            <a:pPr algn="ctr"/>
            <a:r>
              <a:rPr lang="en-US" dirty="0">
                <a:solidFill>
                  <a:schemeClr val="bg1"/>
                </a:solidFill>
                <a:latin typeface="Consolas" panose="020B0609020204030204" pitchFamily="49" charset="0"/>
                <a:cs typeface="Times New Roman" pitchFamily="18" charset="0"/>
              </a:rPr>
              <a:t>push(v</a:t>
            </a:r>
            <a:r>
              <a:rPr lang="en-US" baseline="-25000" dirty="0">
                <a:solidFill>
                  <a:schemeClr val="bg1"/>
                </a:solidFill>
                <a:latin typeface="Consolas" panose="020B0609020204030204" pitchFamily="49" charset="0"/>
                <a:cs typeface="Times New Roman" pitchFamily="18" charset="0"/>
              </a:rPr>
              <a:t>1</a:t>
            </a:r>
            <a:r>
              <a:rPr lang="en-US" dirty="0">
                <a:solidFill>
                  <a:schemeClr val="bg1"/>
                </a:solidFill>
                <a:latin typeface="Consolas" panose="020B0609020204030204" pitchFamily="49" charset="0"/>
                <a:cs typeface="Times New Roman" pitchFamily="18" charset="0"/>
              </a:rPr>
              <a:t>)</a:t>
            </a:r>
          </a:p>
        </p:txBody>
      </p:sp>
      <p:grpSp>
        <p:nvGrpSpPr>
          <p:cNvPr id="153607" name="Group 6"/>
          <p:cNvGrpSpPr>
            <a:grpSpLocks/>
          </p:cNvGrpSpPr>
          <p:nvPr/>
        </p:nvGrpSpPr>
        <p:grpSpPr bwMode="auto">
          <a:xfrm>
            <a:off x="914400" y="5410200"/>
            <a:ext cx="7391400" cy="762000"/>
            <a:chOff x="528" y="3312"/>
            <a:chExt cx="4656" cy="480"/>
          </a:xfrm>
        </p:grpSpPr>
        <p:sp>
          <p:nvSpPr>
            <p:cNvPr id="153616" name="Text Box 7"/>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r>
                <a:rPr lang="en-US" dirty="0">
                  <a:solidFill>
                    <a:schemeClr val="bg1"/>
                  </a:solidFill>
                  <a:latin typeface="+mn-lt"/>
                  <a:cs typeface="Times New Roman" pitchFamily="18" charset="0"/>
                </a:rPr>
                <a:t>time</a:t>
              </a:r>
            </a:p>
          </p:txBody>
        </p:sp>
        <p:sp>
          <p:nvSpPr>
            <p:cNvPr id="153617" name="AutoShape 8"/>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mn-lt"/>
                <a:cs typeface="Courier New" pitchFamily="49" charset="0"/>
              </a:endParaRPr>
            </a:p>
          </p:txBody>
        </p:sp>
        <p:sp>
          <p:nvSpPr>
            <p:cNvPr id="153618" name="Text Box 9"/>
            <p:cNvSpPr txBox="1">
              <a:spLocks noChangeArrowheads="1"/>
            </p:cNvSpPr>
            <p:nvPr/>
          </p:nvSpPr>
          <p:spPr bwMode="auto">
            <a:xfrm>
              <a:off x="2143" y="3400"/>
              <a:ext cx="483" cy="291"/>
            </a:xfrm>
            <a:prstGeom prst="rect">
              <a:avLst/>
            </a:prstGeom>
            <a:noFill/>
            <a:ln w="9525">
              <a:noFill/>
              <a:miter lim="800000"/>
              <a:headEnd/>
              <a:tailEnd/>
            </a:ln>
          </p:spPr>
          <p:txBody>
            <a:bodyPr wrap="none">
              <a:spAutoFit/>
            </a:bodyPr>
            <a:lstStyle/>
            <a:p>
              <a:r>
                <a:rPr lang="en-US" dirty="0">
                  <a:solidFill>
                    <a:schemeClr val="bg1"/>
                  </a:solidFill>
                  <a:latin typeface="+mn-lt"/>
                  <a:cs typeface="Tahoma" pitchFamily="34" charset="0"/>
                </a:rPr>
                <a:t>time</a:t>
              </a:r>
            </a:p>
          </p:txBody>
        </p:sp>
      </p:grpSp>
      <p:sp>
        <p:nvSpPr>
          <p:cNvPr id="976909" name="Text Box 13"/>
          <p:cNvSpPr txBox="1">
            <a:spLocks noChangeArrowheads="1"/>
          </p:cNvSpPr>
          <p:nvPr/>
        </p:nvSpPr>
        <p:spPr bwMode="auto">
          <a:xfrm rot="2237948">
            <a:off x="4760913" y="2162859"/>
            <a:ext cx="4095750" cy="646331"/>
          </a:xfrm>
          <a:prstGeom prst="rect">
            <a:avLst/>
          </a:prstGeom>
          <a:solidFill>
            <a:schemeClr val="tx1"/>
          </a:solidFill>
          <a:ln w="76200">
            <a:solidFill>
              <a:srgbClr val="008000"/>
            </a:solidFill>
            <a:miter lim="800000"/>
            <a:headEnd/>
            <a:tailEnd/>
          </a:ln>
        </p:spPr>
        <p:txBody>
          <a:bodyPr>
            <a:spAutoFit/>
          </a:bodyPr>
          <a:lstStyle/>
          <a:p>
            <a:pPr algn="ctr">
              <a:defRPr/>
            </a:pPr>
            <a:r>
              <a:rPr lang="en-US" sz="3600" dirty="0">
                <a:solidFill>
                  <a:srgbClr val="FFFF00"/>
                </a:solidFill>
                <a:latin typeface="+mn-lt"/>
                <a:cs typeface="Times New Roman" pitchFamily="18" charset="0"/>
              </a:rPr>
              <a:t>linearizable</a:t>
            </a:r>
          </a:p>
        </p:txBody>
      </p:sp>
      <p:grpSp>
        <p:nvGrpSpPr>
          <p:cNvPr id="3" name="Group 16"/>
          <p:cNvGrpSpPr>
            <a:grpSpLocks/>
          </p:cNvGrpSpPr>
          <p:nvPr/>
        </p:nvGrpSpPr>
        <p:grpSpPr bwMode="auto">
          <a:xfrm>
            <a:off x="990600" y="3505200"/>
            <a:ext cx="1828800" cy="990600"/>
            <a:chOff x="480" y="1152"/>
            <a:chExt cx="1152" cy="624"/>
          </a:xfrm>
        </p:grpSpPr>
        <p:sp>
          <p:nvSpPr>
            <p:cNvPr id="153614" name="AutoShape 17"/>
            <p:cNvSpPr>
              <a:spLocks noChangeArrowheads="1"/>
            </p:cNvSpPr>
            <p:nvPr/>
          </p:nvSpPr>
          <p:spPr bwMode="auto">
            <a:xfrm>
              <a:off x="480" y="1152"/>
              <a:ext cx="1152" cy="624"/>
            </a:xfrm>
            <a:prstGeom prst="leftRightArrow">
              <a:avLst>
                <a:gd name="adj1" fmla="val 50000"/>
                <a:gd name="adj2" fmla="val 36923"/>
              </a:avLst>
            </a:prstGeom>
            <a:solidFill>
              <a:schemeClr val="folHlink"/>
            </a:solidFill>
            <a:ln w="38100">
              <a:solidFill>
                <a:schemeClr val="bg1"/>
              </a:solidFill>
              <a:miter lim="800000"/>
              <a:headEnd/>
              <a:tailEnd/>
            </a:ln>
          </p:spPr>
          <p:txBody>
            <a:bodyPr wrap="none" anchor="ctr"/>
            <a:lstStyle/>
            <a:p>
              <a:pPr algn="ctr"/>
              <a:r>
                <a:rPr lang="en-US" dirty="0">
                  <a:solidFill>
                    <a:schemeClr val="bg1"/>
                  </a:solidFill>
                  <a:latin typeface="Consolas" panose="020B0609020204030204" pitchFamily="49" charset="0"/>
                  <a:cs typeface="Times New Roman" pitchFamily="18" charset="0"/>
                </a:rPr>
                <a:t>push(v</a:t>
              </a:r>
              <a:r>
                <a:rPr lang="en-US" baseline="-25000" dirty="0">
                  <a:solidFill>
                    <a:schemeClr val="bg1"/>
                  </a:solidFill>
                  <a:latin typeface="Consolas" panose="020B0609020204030204" pitchFamily="49" charset="0"/>
                  <a:cs typeface="Times New Roman" pitchFamily="18" charset="0"/>
                </a:rPr>
                <a:t>1</a:t>
              </a:r>
              <a:r>
                <a:rPr lang="en-US" dirty="0">
                  <a:solidFill>
                    <a:schemeClr val="bg1"/>
                  </a:solidFill>
                  <a:latin typeface="Consolas" panose="020B0609020204030204" pitchFamily="49" charset="0"/>
                  <a:cs typeface="Times New Roman" pitchFamily="18" charset="0"/>
                </a:rPr>
                <a:t>)</a:t>
              </a:r>
            </a:p>
          </p:txBody>
        </p:sp>
        <p:sp>
          <p:nvSpPr>
            <p:cNvPr id="153615" name="Line 18"/>
            <p:cNvSpPr>
              <a:spLocks noChangeShapeType="1"/>
            </p:cNvSpPr>
            <p:nvPr/>
          </p:nvSpPr>
          <p:spPr bwMode="auto">
            <a:xfrm>
              <a:off x="1152" y="1296"/>
              <a:ext cx="0" cy="336"/>
            </a:xfrm>
            <a:prstGeom prst="line">
              <a:avLst/>
            </a:prstGeom>
            <a:noFill/>
            <a:ln w="76200">
              <a:solidFill>
                <a:srgbClr val="00B0F0"/>
              </a:solidFill>
              <a:round/>
              <a:headEnd/>
              <a:tailEnd/>
            </a:ln>
          </p:spPr>
          <p:txBody>
            <a:bodyPr/>
            <a:lstStyle/>
            <a:p>
              <a:endParaRPr lang="en-US" dirty="0">
                <a:latin typeface="Consolas" panose="020B0609020204030204" pitchFamily="49" charset="0"/>
              </a:endParaRPr>
            </a:p>
          </p:txBody>
        </p:sp>
      </p:grpSp>
      <p:sp>
        <p:nvSpPr>
          <p:cNvPr id="976915" name="AutoShape 19"/>
          <p:cNvSpPr>
            <a:spLocks noChangeArrowheads="1"/>
          </p:cNvSpPr>
          <p:nvPr/>
        </p:nvSpPr>
        <p:spPr bwMode="auto">
          <a:xfrm>
            <a:off x="2708275" y="2438400"/>
            <a:ext cx="2854325" cy="990600"/>
          </a:xfrm>
          <a:prstGeom prst="leftRightArrow">
            <a:avLst>
              <a:gd name="adj1" fmla="val 50000"/>
              <a:gd name="adj2" fmla="val 57628"/>
            </a:avLst>
          </a:prstGeom>
          <a:solidFill>
            <a:srgbClr val="6666FF"/>
          </a:solidFill>
          <a:ln w="38100">
            <a:solidFill>
              <a:schemeClr val="bg1"/>
            </a:solidFill>
            <a:miter lim="800000"/>
            <a:headEnd/>
            <a:tailEnd/>
          </a:ln>
        </p:spPr>
        <p:txBody>
          <a:bodyPr wrap="none" anchor="ctr"/>
          <a:lstStyle/>
          <a:p>
            <a:pPr algn="ctr"/>
            <a:r>
              <a:rPr lang="en-US" dirty="0">
                <a:solidFill>
                  <a:schemeClr val="bg1"/>
                </a:solidFill>
                <a:latin typeface="Consolas" panose="020B0609020204030204" pitchFamily="49" charset="0"/>
                <a:cs typeface="Times New Roman" pitchFamily="18" charset="0"/>
              </a:rPr>
              <a:t>pop(v</a:t>
            </a:r>
            <a:r>
              <a:rPr lang="en-US" baseline="-25000" dirty="0">
                <a:solidFill>
                  <a:schemeClr val="bg1"/>
                </a:solidFill>
                <a:latin typeface="Consolas" panose="020B0609020204030204" pitchFamily="49" charset="0"/>
                <a:cs typeface="Times New Roman" pitchFamily="18" charset="0"/>
              </a:rPr>
              <a:t>1</a:t>
            </a:r>
            <a:r>
              <a:rPr lang="en-US" dirty="0">
                <a:solidFill>
                  <a:schemeClr val="bg1"/>
                </a:solidFill>
                <a:latin typeface="Consolas" panose="020B0609020204030204" pitchFamily="49" charset="0"/>
                <a:cs typeface="Times New Roman" pitchFamily="18" charset="0"/>
              </a:rPr>
              <a:t>)</a:t>
            </a:r>
          </a:p>
        </p:txBody>
      </p:sp>
      <p:grpSp>
        <p:nvGrpSpPr>
          <p:cNvPr id="4" name="Group 19"/>
          <p:cNvGrpSpPr>
            <a:grpSpLocks/>
          </p:cNvGrpSpPr>
          <p:nvPr/>
        </p:nvGrpSpPr>
        <p:grpSpPr bwMode="auto">
          <a:xfrm>
            <a:off x="2709863" y="2454275"/>
            <a:ext cx="2854325" cy="990600"/>
            <a:chOff x="2710547" y="2454320"/>
            <a:chExt cx="2854325" cy="990600"/>
          </a:xfrm>
        </p:grpSpPr>
        <p:sp>
          <p:nvSpPr>
            <p:cNvPr id="19" name="AutoShape 19"/>
            <p:cNvSpPr>
              <a:spLocks noChangeArrowheads="1"/>
            </p:cNvSpPr>
            <p:nvPr/>
          </p:nvSpPr>
          <p:spPr bwMode="auto">
            <a:xfrm>
              <a:off x="2710547" y="2454320"/>
              <a:ext cx="2854325" cy="990600"/>
            </a:xfrm>
            <a:prstGeom prst="leftRightArrow">
              <a:avLst>
                <a:gd name="adj1" fmla="val 50000"/>
                <a:gd name="adj2" fmla="val 57628"/>
              </a:avLst>
            </a:prstGeom>
            <a:solidFill>
              <a:schemeClr val="accent3">
                <a:lumMod val="75000"/>
              </a:schemeClr>
            </a:solidFill>
            <a:ln w="38100">
              <a:solidFill>
                <a:schemeClr val="bg1"/>
              </a:solidFill>
              <a:miter lim="800000"/>
              <a:headEnd/>
              <a:tailEnd/>
            </a:ln>
          </p:spPr>
          <p:txBody>
            <a:bodyPr wrap="none" anchor="ctr"/>
            <a:lstStyle/>
            <a:p>
              <a:pPr algn="ctr">
                <a:defRPr/>
              </a:pPr>
              <a:r>
                <a:rPr lang="en-US" dirty="0">
                  <a:solidFill>
                    <a:schemeClr val="bg1"/>
                  </a:solidFill>
                  <a:latin typeface="Consolas" panose="020B0609020204030204" pitchFamily="49" charset="0"/>
                  <a:cs typeface="Times New Roman" pitchFamily="18" charset="0"/>
                </a:rPr>
                <a:t>pop(v</a:t>
              </a:r>
              <a:r>
                <a:rPr lang="en-US" baseline="-25000" dirty="0">
                  <a:solidFill>
                    <a:schemeClr val="bg1"/>
                  </a:solidFill>
                  <a:latin typeface="Consolas" panose="020B0609020204030204" pitchFamily="49" charset="0"/>
                  <a:cs typeface="Times New Roman" pitchFamily="18" charset="0"/>
                </a:rPr>
                <a:t>1</a:t>
              </a:r>
              <a:r>
                <a:rPr lang="en-US" dirty="0">
                  <a:solidFill>
                    <a:schemeClr val="bg1"/>
                  </a:solidFill>
                  <a:latin typeface="Consolas" panose="020B0609020204030204" pitchFamily="49" charset="0"/>
                  <a:cs typeface="Times New Roman" pitchFamily="18" charset="0"/>
                </a:rPr>
                <a:t>)</a:t>
              </a:r>
            </a:p>
          </p:txBody>
        </p:sp>
        <p:sp>
          <p:nvSpPr>
            <p:cNvPr id="153613" name="Line 22"/>
            <p:cNvSpPr>
              <a:spLocks noChangeShapeType="1"/>
            </p:cNvSpPr>
            <p:nvPr/>
          </p:nvSpPr>
          <p:spPr bwMode="auto">
            <a:xfrm>
              <a:off x="3998792" y="2667000"/>
              <a:ext cx="0" cy="533400"/>
            </a:xfrm>
            <a:prstGeom prst="line">
              <a:avLst/>
            </a:prstGeom>
            <a:noFill/>
            <a:ln w="76200">
              <a:solidFill>
                <a:srgbClr val="00B0F0"/>
              </a:solidFill>
              <a:round/>
              <a:headEnd/>
              <a:tailEnd/>
            </a:ln>
          </p:spPr>
          <p:txBody>
            <a:bodyPr/>
            <a:lstStyle/>
            <a:p>
              <a:endParaRPr lang="en-US" dirty="0">
                <a:latin typeface="Consolas" panose="020B0609020204030204" pitchFamily="49"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6900"/>
                                        </p:tgtEl>
                                        <p:attrNameLst>
                                          <p:attrName>style.visibility</p:attrName>
                                        </p:attrNameLst>
                                      </p:cBhvr>
                                      <p:to>
                                        <p:strVal val="visible"/>
                                      </p:to>
                                    </p:set>
                                    <p:animEffect transition="in" filter="blinds(horizontal)">
                                      <p:cBhvr>
                                        <p:cTn id="7" dur="500"/>
                                        <p:tgtEl>
                                          <p:spTgt spid="976900"/>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976915"/>
                                        </p:tgtEl>
                                        <p:attrNameLst>
                                          <p:attrName>style.visibility</p:attrName>
                                        </p:attrNameLst>
                                      </p:cBhvr>
                                      <p:to>
                                        <p:strVal val="visible"/>
                                      </p:to>
                                    </p:set>
                                    <p:animEffect transition="in" filter="blinds(horizontal)">
                                      <p:cBhvr>
                                        <p:cTn id="11" dur="500"/>
                                        <p:tgtEl>
                                          <p:spTgt spid="97691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76909"/>
                                        </p:tgtEl>
                                        <p:attrNameLst>
                                          <p:attrName>style.visibility</p:attrName>
                                        </p:attrNameLst>
                                      </p:cBhvr>
                                      <p:to>
                                        <p:strVal val="visible"/>
                                      </p:to>
                                    </p:set>
                                    <p:animEffect transition="in" filter="blinds(horizontal)">
                                      <p:cBhvr>
                                        <p:cTn id="25" dur="500"/>
                                        <p:tgtEl>
                                          <p:spTgt spid="976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6900" grpId="0" animBg="1" autoUpdateAnimBg="0"/>
      <p:bldP spid="976909" grpId="0" animBg="1" autoUpdateAnimBg="0"/>
      <p:bldP spid="976915" grpId="0" animBg="1"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oter Placeholder 1"/>
          <p:cNvSpPr>
            <a:spLocks noGrp="1"/>
          </p:cNvSpPr>
          <p:nvPr>
            <p:ph type="ftr" sz="quarter" idx="10"/>
          </p:nvPr>
        </p:nvSpPr>
        <p:spPr>
          <a:noFill/>
        </p:spPr>
        <p:txBody>
          <a:bodyPr/>
          <a:lstStyle/>
          <a:p>
            <a:r>
              <a:rPr lang="en-US" dirty="0"/>
              <a:t>Art of Multiprocessor Programming</a:t>
            </a:r>
          </a:p>
        </p:txBody>
      </p:sp>
      <p:sp>
        <p:nvSpPr>
          <p:cNvPr id="154627" name="Slide Number Placeholder 2"/>
          <p:cNvSpPr>
            <a:spLocks noGrp="1"/>
          </p:cNvSpPr>
          <p:nvPr>
            <p:ph type="sldNum" sz="quarter" idx="11"/>
          </p:nvPr>
        </p:nvSpPr>
        <p:spPr>
          <a:noFill/>
        </p:spPr>
        <p:txBody>
          <a:bodyPr/>
          <a:lstStyle/>
          <a:p>
            <a:fld id="{3AFAC711-BBCB-4845-931B-BE69972BCE72}" type="slidenum">
              <a:rPr lang="x-none" smtClean="0">
                <a:cs typeface="Arial" pitchFamily="34" charset="0"/>
              </a:rPr>
              <a:pPr/>
              <a:t>122</a:t>
            </a:fld>
            <a:endParaRPr lang="en-US" dirty="0">
              <a:cs typeface="Arial" pitchFamily="34" charset="0"/>
            </a:endParaRPr>
          </a:p>
        </p:txBody>
      </p:sp>
      <p:sp>
        <p:nvSpPr>
          <p:cNvPr id="15462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468E676-FAB5-4A81-8C98-00436797657B}" type="slidenum">
              <a:rPr lang="x-none" sz="1400">
                <a:solidFill>
                  <a:schemeClr val="tx1"/>
                </a:solidFill>
                <a:latin typeface="Arial" pitchFamily="34" charset="0"/>
                <a:cs typeface="Arial" pitchFamily="34" charset="0"/>
              </a:rPr>
              <a:pPr/>
              <a:t>122</a:t>
            </a:fld>
            <a:endParaRPr lang="en-US" sz="1400" dirty="0">
              <a:solidFill>
                <a:schemeClr val="tx1"/>
              </a:solidFill>
              <a:latin typeface="Arial" pitchFamily="34" charset="0"/>
              <a:cs typeface="Arial" pitchFamily="34" charset="0"/>
            </a:endParaRPr>
          </a:p>
        </p:txBody>
      </p:sp>
      <p:sp>
        <p:nvSpPr>
          <p:cNvPr id="154629" name="Rectangle 2"/>
          <p:cNvSpPr>
            <a:spLocks noGrp="1" noChangeArrowheads="1"/>
          </p:cNvSpPr>
          <p:nvPr>
            <p:ph type="title" idx="4294967295"/>
          </p:nvPr>
        </p:nvSpPr>
        <p:spPr/>
        <p:txBody>
          <a:bodyPr/>
          <a:lstStyle/>
          <a:p>
            <a:r>
              <a:rPr lang="en-US" sz="4000" dirty="0"/>
              <a:t>Eliminated Linearizability</a:t>
            </a:r>
          </a:p>
        </p:txBody>
      </p:sp>
      <p:sp>
        <p:nvSpPr>
          <p:cNvPr id="977923" name="AutoShape 3"/>
          <p:cNvSpPr>
            <a:spLocks noChangeArrowheads="1"/>
          </p:cNvSpPr>
          <p:nvPr/>
        </p:nvSpPr>
        <p:spPr bwMode="auto">
          <a:xfrm>
            <a:off x="2971800" y="3505200"/>
            <a:ext cx="1828800" cy="990600"/>
          </a:xfrm>
          <a:prstGeom prst="leftRightArrow">
            <a:avLst>
              <a:gd name="adj1" fmla="val 50000"/>
              <a:gd name="adj2" fmla="val 36923"/>
            </a:avLst>
          </a:prstGeom>
          <a:solidFill>
            <a:srgbClr val="FF0000"/>
          </a:solidFill>
          <a:ln w="38100">
            <a:solidFill>
              <a:schemeClr val="tx1"/>
            </a:solidFill>
            <a:miter lim="800000"/>
            <a:headEnd/>
            <a:tailEnd/>
          </a:ln>
        </p:spPr>
        <p:txBody>
          <a:bodyPr wrap="none" anchor="ctr"/>
          <a:lstStyle/>
          <a:p>
            <a:pPr algn="ctr"/>
            <a:r>
              <a:rPr lang="en-US" b="1" dirty="0">
                <a:solidFill>
                  <a:schemeClr val="bg1"/>
                </a:solidFill>
                <a:latin typeface="Consolas" panose="020B0609020204030204" pitchFamily="49" charset="0"/>
                <a:cs typeface="Times New Roman" pitchFamily="18" charset="0"/>
              </a:rPr>
              <a:t>pop(v</a:t>
            </a:r>
            <a:r>
              <a:rPr lang="en-US" b="1" baseline="-25000" dirty="0">
                <a:solidFill>
                  <a:schemeClr val="bg1"/>
                </a:solidFill>
                <a:latin typeface="Consolas" panose="020B0609020204030204" pitchFamily="49" charset="0"/>
                <a:cs typeface="Times New Roman" pitchFamily="18" charset="0"/>
              </a:rPr>
              <a:t>2</a:t>
            </a:r>
            <a:r>
              <a:rPr lang="en-US" b="1" dirty="0">
                <a:solidFill>
                  <a:schemeClr val="bg1"/>
                </a:solidFill>
                <a:latin typeface="Consolas" panose="020B0609020204030204" pitchFamily="49" charset="0"/>
                <a:cs typeface="Times New Roman" pitchFamily="18" charset="0"/>
              </a:rPr>
              <a:t>)</a:t>
            </a:r>
          </a:p>
        </p:txBody>
      </p:sp>
      <p:sp>
        <p:nvSpPr>
          <p:cNvPr id="154631" name="AutoShape 4"/>
          <p:cNvSpPr>
            <a:spLocks noChangeArrowheads="1"/>
          </p:cNvSpPr>
          <p:nvPr/>
        </p:nvSpPr>
        <p:spPr bwMode="auto">
          <a:xfrm>
            <a:off x="990600" y="3505200"/>
            <a:ext cx="1828800" cy="990600"/>
          </a:xfrm>
          <a:prstGeom prst="leftRightArrow">
            <a:avLst>
              <a:gd name="adj1" fmla="val 50000"/>
              <a:gd name="adj2" fmla="val 36923"/>
            </a:avLst>
          </a:prstGeom>
          <a:solidFill>
            <a:srgbClr val="6666FF"/>
          </a:solidFill>
          <a:ln w="38100">
            <a:solidFill>
              <a:schemeClr val="tx1"/>
            </a:solidFill>
            <a:miter lim="800000"/>
            <a:headEnd/>
            <a:tailEnd/>
          </a:ln>
        </p:spPr>
        <p:txBody>
          <a:bodyPr wrap="none" anchor="ctr"/>
          <a:lstStyle/>
          <a:p>
            <a:pPr algn="ctr"/>
            <a:r>
              <a:rPr lang="en-US" b="1" dirty="0">
                <a:solidFill>
                  <a:schemeClr val="bg1"/>
                </a:solidFill>
                <a:latin typeface="Consolas" panose="020B0609020204030204" pitchFamily="49" charset="0"/>
                <a:cs typeface="Times New Roman" pitchFamily="18" charset="0"/>
              </a:rPr>
              <a:t>push(v</a:t>
            </a:r>
            <a:r>
              <a:rPr lang="en-US" b="1" baseline="-25000" dirty="0">
                <a:solidFill>
                  <a:schemeClr val="bg1"/>
                </a:solidFill>
                <a:latin typeface="Consolas" panose="020B0609020204030204" pitchFamily="49" charset="0"/>
                <a:cs typeface="Times New Roman" pitchFamily="18" charset="0"/>
              </a:rPr>
              <a:t>1</a:t>
            </a:r>
            <a:r>
              <a:rPr lang="en-US" b="1" dirty="0">
                <a:solidFill>
                  <a:schemeClr val="bg1"/>
                </a:solidFill>
                <a:latin typeface="Consolas" panose="020B0609020204030204" pitchFamily="49" charset="0"/>
                <a:cs typeface="Times New Roman" pitchFamily="18" charset="0"/>
              </a:rPr>
              <a:t>)</a:t>
            </a:r>
          </a:p>
        </p:txBody>
      </p:sp>
      <p:sp>
        <p:nvSpPr>
          <p:cNvPr id="977925" name="AutoShape 5"/>
          <p:cNvSpPr>
            <a:spLocks noChangeArrowheads="1"/>
          </p:cNvSpPr>
          <p:nvPr/>
        </p:nvSpPr>
        <p:spPr bwMode="auto">
          <a:xfrm>
            <a:off x="1371600" y="4419600"/>
            <a:ext cx="5334000" cy="990600"/>
          </a:xfrm>
          <a:prstGeom prst="leftRightArrow">
            <a:avLst>
              <a:gd name="adj1" fmla="val 50000"/>
              <a:gd name="adj2" fmla="val 44722"/>
            </a:avLst>
          </a:prstGeom>
          <a:solidFill>
            <a:srgbClr val="FF0000"/>
          </a:solidFill>
          <a:ln w="38100">
            <a:solidFill>
              <a:schemeClr val="tx1"/>
            </a:solidFill>
            <a:miter lim="800000"/>
            <a:headEnd/>
            <a:tailEnd/>
          </a:ln>
        </p:spPr>
        <p:txBody>
          <a:bodyPr wrap="none" anchor="ctr"/>
          <a:lstStyle/>
          <a:p>
            <a:pPr algn="ctr"/>
            <a:r>
              <a:rPr lang="en-US" b="1" dirty="0">
                <a:solidFill>
                  <a:schemeClr val="bg1"/>
                </a:solidFill>
                <a:latin typeface="Consolas" panose="020B0609020204030204" pitchFamily="49" charset="0"/>
                <a:cs typeface="Times New Roman" pitchFamily="18" charset="0"/>
              </a:rPr>
              <a:t>push(v</a:t>
            </a:r>
            <a:r>
              <a:rPr lang="en-US" b="1" baseline="-25000" dirty="0">
                <a:solidFill>
                  <a:schemeClr val="bg1"/>
                </a:solidFill>
                <a:latin typeface="Consolas" panose="020B0609020204030204" pitchFamily="49" charset="0"/>
                <a:cs typeface="Times New Roman" pitchFamily="18" charset="0"/>
              </a:rPr>
              <a:t>2</a:t>
            </a:r>
            <a:r>
              <a:rPr lang="en-US" b="1" dirty="0">
                <a:solidFill>
                  <a:schemeClr val="bg1"/>
                </a:solidFill>
                <a:latin typeface="Consolas" panose="020B0609020204030204" pitchFamily="49" charset="0"/>
                <a:cs typeface="Times New Roman" pitchFamily="18" charset="0"/>
              </a:rPr>
              <a:t>)</a:t>
            </a:r>
          </a:p>
        </p:txBody>
      </p:sp>
      <p:grpSp>
        <p:nvGrpSpPr>
          <p:cNvPr id="154633" name="Group 6"/>
          <p:cNvGrpSpPr>
            <a:grpSpLocks/>
          </p:cNvGrpSpPr>
          <p:nvPr/>
        </p:nvGrpSpPr>
        <p:grpSpPr bwMode="auto">
          <a:xfrm>
            <a:off x="914400" y="5410200"/>
            <a:ext cx="7391400" cy="762000"/>
            <a:chOff x="528" y="3312"/>
            <a:chExt cx="4656" cy="480"/>
          </a:xfrm>
        </p:grpSpPr>
        <p:sp>
          <p:nvSpPr>
            <p:cNvPr id="154651" name="Text Box 7"/>
            <p:cNvSpPr txBox="1">
              <a:spLocks noChangeArrowheads="1"/>
            </p:cNvSpPr>
            <p:nvPr/>
          </p:nvSpPr>
          <p:spPr bwMode="auto">
            <a:xfrm>
              <a:off x="2143" y="3408"/>
              <a:ext cx="483" cy="291"/>
            </a:xfrm>
            <a:prstGeom prst="rect">
              <a:avLst/>
            </a:prstGeom>
            <a:noFill/>
            <a:ln w="9525">
              <a:noFill/>
              <a:miter lim="800000"/>
              <a:headEnd/>
              <a:tailEnd/>
            </a:ln>
          </p:spPr>
          <p:txBody>
            <a:bodyPr wrap="none">
              <a:spAutoFit/>
            </a:bodyPr>
            <a:lstStyle/>
            <a:p>
              <a:r>
                <a:rPr lang="en-US" dirty="0">
                  <a:solidFill>
                    <a:schemeClr val="bg1"/>
                  </a:solidFill>
                  <a:latin typeface="Arial" pitchFamily="34" charset="0"/>
                  <a:cs typeface="Times New Roman" pitchFamily="18" charset="0"/>
                </a:rPr>
                <a:t>time</a:t>
              </a:r>
            </a:p>
          </p:txBody>
        </p:sp>
        <p:sp>
          <p:nvSpPr>
            <p:cNvPr id="154652" name="AutoShape 8"/>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endParaRPr lang="en-US" dirty="0">
                <a:latin typeface="Arial" pitchFamily="34" charset="0"/>
                <a:cs typeface="Courier New" pitchFamily="49" charset="0"/>
              </a:endParaRPr>
            </a:p>
          </p:txBody>
        </p:sp>
        <p:sp>
          <p:nvSpPr>
            <p:cNvPr id="154653" name="Text Box 9"/>
            <p:cNvSpPr txBox="1">
              <a:spLocks noChangeArrowheads="1"/>
            </p:cNvSpPr>
            <p:nvPr/>
          </p:nvSpPr>
          <p:spPr bwMode="auto">
            <a:xfrm>
              <a:off x="2143" y="3400"/>
              <a:ext cx="483" cy="291"/>
            </a:xfrm>
            <a:prstGeom prst="rect">
              <a:avLst/>
            </a:prstGeom>
            <a:noFill/>
            <a:ln w="9525">
              <a:noFill/>
              <a:miter lim="800000"/>
              <a:headEnd/>
              <a:tailEnd/>
            </a:ln>
          </p:spPr>
          <p:txBody>
            <a:bodyPr wrap="none">
              <a:spAutoFit/>
            </a:bodyPr>
            <a:lstStyle/>
            <a:p>
              <a:r>
                <a:rPr lang="en-US" dirty="0">
                  <a:solidFill>
                    <a:schemeClr val="bg1"/>
                  </a:solidFill>
                  <a:latin typeface="+mn-lt"/>
                  <a:cs typeface="Tahoma" pitchFamily="34" charset="0"/>
                </a:rPr>
                <a:t>time</a:t>
              </a:r>
            </a:p>
          </p:txBody>
        </p:sp>
      </p:grpSp>
      <p:grpSp>
        <p:nvGrpSpPr>
          <p:cNvPr id="3" name="Group 10"/>
          <p:cNvGrpSpPr>
            <a:grpSpLocks/>
          </p:cNvGrpSpPr>
          <p:nvPr/>
        </p:nvGrpSpPr>
        <p:grpSpPr bwMode="auto">
          <a:xfrm>
            <a:off x="1371600" y="4419600"/>
            <a:ext cx="5334000" cy="990600"/>
            <a:chOff x="864" y="2784"/>
            <a:chExt cx="3360" cy="624"/>
          </a:xfrm>
        </p:grpSpPr>
        <p:sp>
          <p:nvSpPr>
            <p:cNvPr id="154649" name="AutoShape 11"/>
            <p:cNvSpPr>
              <a:spLocks noChangeArrowheads="1"/>
            </p:cNvSpPr>
            <p:nvPr/>
          </p:nvSpPr>
          <p:spPr bwMode="auto">
            <a:xfrm>
              <a:off x="864" y="2784"/>
              <a:ext cx="3360" cy="624"/>
            </a:xfrm>
            <a:prstGeom prst="leftRightArrow">
              <a:avLst>
                <a:gd name="adj1" fmla="val 50000"/>
                <a:gd name="adj2" fmla="val 44722"/>
              </a:avLst>
            </a:prstGeom>
            <a:solidFill>
              <a:schemeClr val="folHlink"/>
            </a:solidFill>
            <a:ln w="38100">
              <a:solidFill>
                <a:schemeClr val="tx1"/>
              </a:solidFill>
              <a:miter lim="800000"/>
              <a:headEnd/>
              <a:tailEnd/>
            </a:ln>
          </p:spPr>
          <p:txBody>
            <a:bodyPr wrap="none" anchor="ctr"/>
            <a:lstStyle/>
            <a:p>
              <a:pPr algn="ctr"/>
              <a:r>
                <a:rPr lang="en-US" b="1" dirty="0">
                  <a:solidFill>
                    <a:schemeClr val="bg1"/>
                  </a:solidFill>
                  <a:latin typeface="Consolas" panose="020B0609020204030204" pitchFamily="49" charset="0"/>
                  <a:cs typeface="Times New Roman" pitchFamily="18" charset="0"/>
                </a:rPr>
                <a:t>push(v</a:t>
              </a:r>
              <a:r>
                <a:rPr lang="en-US" b="1" baseline="-25000" dirty="0">
                  <a:solidFill>
                    <a:schemeClr val="bg1"/>
                  </a:solidFill>
                  <a:latin typeface="Consolas" panose="020B0609020204030204" pitchFamily="49" charset="0"/>
                  <a:cs typeface="Times New Roman" pitchFamily="18" charset="0"/>
                </a:rPr>
                <a:t>2</a:t>
              </a:r>
              <a:r>
                <a:rPr lang="en-US" b="1" dirty="0">
                  <a:solidFill>
                    <a:schemeClr val="bg1"/>
                  </a:solidFill>
                  <a:latin typeface="Consolas" panose="020B0609020204030204" pitchFamily="49" charset="0"/>
                  <a:cs typeface="Times New Roman" pitchFamily="18" charset="0"/>
                </a:rPr>
                <a:t>)</a:t>
              </a:r>
            </a:p>
          </p:txBody>
        </p:sp>
        <p:sp>
          <p:nvSpPr>
            <p:cNvPr id="154650" name="Freeform 12"/>
            <p:cNvSpPr>
              <a:spLocks/>
            </p:cNvSpPr>
            <p:nvPr/>
          </p:nvSpPr>
          <p:spPr bwMode="auto">
            <a:xfrm>
              <a:off x="2444" y="2943"/>
              <a:ext cx="4" cy="302"/>
            </a:xfrm>
            <a:custGeom>
              <a:avLst/>
              <a:gdLst>
                <a:gd name="T0" fmla="*/ 4 w 4"/>
                <a:gd name="T1" fmla="*/ 0 h 302"/>
                <a:gd name="T2" fmla="*/ 0 w 4"/>
                <a:gd name="T3" fmla="*/ 302 h 302"/>
                <a:gd name="T4" fmla="*/ 0 60000 65536"/>
                <a:gd name="T5" fmla="*/ 0 60000 65536"/>
                <a:gd name="T6" fmla="*/ 0 w 4"/>
                <a:gd name="T7" fmla="*/ 0 h 302"/>
                <a:gd name="T8" fmla="*/ 4 w 4"/>
                <a:gd name="T9" fmla="*/ 302 h 302"/>
              </a:gdLst>
              <a:ahLst/>
              <a:cxnLst>
                <a:cxn ang="T4">
                  <a:pos x="T0" y="T1"/>
                </a:cxn>
                <a:cxn ang="T5">
                  <a:pos x="T2" y="T3"/>
                </a:cxn>
              </a:cxnLst>
              <a:rect l="T6" t="T7" r="T8" b="T9"/>
              <a:pathLst>
                <a:path w="4" h="302">
                  <a:moveTo>
                    <a:pt x="4" y="0"/>
                  </a:moveTo>
                  <a:lnTo>
                    <a:pt x="0" y="302"/>
                  </a:lnTo>
                </a:path>
              </a:pathLst>
            </a:custGeom>
            <a:noFill/>
            <a:ln w="76200">
              <a:solidFill>
                <a:srgbClr val="FF0000"/>
              </a:solidFill>
              <a:round/>
              <a:headEnd/>
              <a:tailEnd/>
            </a:ln>
          </p:spPr>
          <p:txBody>
            <a:bodyPr wrap="none" anchor="ctr"/>
            <a:lstStyle/>
            <a:p>
              <a:endParaRPr lang="en-US" dirty="0">
                <a:latin typeface="Arial" pitchFamily="34" charset="0"/>
              </a:endParaRPr>
            </a:p>
          </p:txBody>
        </p:sp>
      </p:grpSp>
      <p:sp>
        <p:nvSpPr>
          <p:cNvPr id="977934" name="AutoShape 14"/>
          <p:cNvSpPr>
            <a:spLocks noChangeArrowheads="1"/>
          </p:cNvSpPr>
          <p:nvPr/>
        </p:nvSpPr>
        <p:spPr bwMode="auto">
          <a:xfrm>
            <a:off x="2971800" y="3505200"/>
            <a:ext cx="1828800" cy="990600"/>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b="1" dirty="0">
                <a:solidFill>
                  <a:schemeClr val="bg1"/>
                </a:solidFill>
                <a:latin typeface="Consolas" panose="020B0609020204030204" pitchFamily="49" charset="0"/>
                <a:cs typeface="Times New Roman" pitchFamily="18" charset="0"/>
              </a:rPr>
              <a:t>pop(v</a:t>
            </a:r>
            <a:r>
              <a:rPr lang="en-US" b="1" baseline="-25000" dirty="0">
                <a:solidFill>
                  <a:schemeClr val="bg1"/>
                </a:solidFill>
                <a:latin typeface="Consolas" panose="020B0609020204030204" pitchFamily="49" charset="0"/>
                <a:cs typeface="Times New Roman" pitchFamily="18" charset="0"/>
              </a:rPr>
              <a:t>2</a:t>
            </a:r>
            <a:r>
              <a:rPr lang="en-US" b="1" dirty="0">
                <a:solidFill>
                  <a:schemeClr val="bg1"/>
                </a:solidFill>
                <a:latin typeface="Consolas" panose="020B0609020204030204" pitchFamily="49" charset="0"/>
                <a:cs typeface="Times New Roman" pitchFamily="18" charset="0"/>
              </a:rPr>
              <a:t>)</a:t>
            </a:r>
          </a:p>
        </p:txBody>
      </p:sp>
      <p:sp>
        <p:nvSpPr>
          <p:cNvPr id="977935" name="Freeform 15"/>
          <p:cNvSpPr>
            <a:spLocks/>
          </p:cNvSpPr>
          <p:nvPr/>
        </p:nvSpPr>
        <p:spPr bwMode="auto">
          <a:xfrm>
            <a:off x="4014788" y="3757613"/>
            <a:ext cx="1587" cy="2155825"/>
          </a:xfrm>
          <a:custGeom>
            <a:avLst/>
            <a:gdLst>
              <a:gd name="T0" fmla="*/ 0 w 1"/>
              <a:gd name="T1" fmla="*/ 0 h 1358"/>
              <a:gd name="T2" fmla="*/ 2147483647 w 1"/>
              <a:gd name="T3" fmla="*/ 2147483647 h 1358"/>
              <a:gd name="T4" fmla="*/ 0 60000 65536"/>
              <a:gd name="T5" fmla="*/ 0 60000 65536"/>
              <a:gd name="T6" fmla="*/ 0 w 1"/>
              <a:gd name="T7" fmla="*/ 0 h 1358"/>
              <a:gd name="T8" fmla="*/ 1 w 1"/>
              <a:gd name="T9" fmla="*/ 1358 h 1358"/>
            </a:gdLst>
            <a:ahLst/>
            <a:cxnLst>
              <a:cxn ang="T4">
                <a:pos x="T0" y="T1"/>
              </a:cxn>
              <a:cxn ang="T5">
                <a:pos x="T2" y="T3"/>
              </a:cxn>
            </a:cxnLst>
            <a:rect l="T6" t="T7" r="T8" b="T9"/>
            <a:pathLst>
              <a:path w="1" h="1358">
                <a:moveTo>
                  <a:pt x="0" y="0"/>
                </a:moveTo>
                <a:lnTo>
                  <a:pt x="1" y="1358"/>
                </a:lnTo>
              </a:path>
            </a:pathLst>
          </a:custGeom>
          <a:noFill/>
          <a:ln w="76200">
            <a:solidFill>
              <a:srgbClr val="FF0000"/>
            </a:solidFill>
            <a:prstDash val="sysDot"/>
            <a:round/>
            <a:headEnd/>
            <a:tailEnd/>
          </a:ln>
        </p:spPr>
        <p:txBody>
          <a:bodyPr wrap="none" anchor="ctr"/>
          <a:lstStyle/>
          <a:p>
            <a:endParaRPr lang="en-US" dirty="0">
              <a:latin typeface="Arial" pitchFamily="34" charset="0"/>
            </a:endParaRPr>
          </a:p>
        </p:txBody>
      </p:sp>
      <p:grpSp>
        <p:nvGrpSpPr>
          <p:cNvPr id="154637" name="Group 16"/>
          <p:cNvGrpSpPr>
            <a:grpSpLocks/>
          </p:cNvGrpSpPr>
          <p:nvPr/>
        </p:nvGrpSpPr>
        <p:grpSpPr bwMode="auto">
          <a:xfrm>
            <a:off x="990600" y="3505200"/>
            <a:ext cx="1828800" cy="990600"/>
            <a:chOff x="480" y="1152"/>
            <a:chExt cx="1152" cy="624"/>
          </a:xfrm>
        </p:grpSpPr>
        <p:sp>
          <p:nvSpPr>
            <p:cNvPr id="154647" name="AutoShape 17"/>
            <p:cNvSpPr>
              <a:spLocks noChangeArrowheads="1"/>
            </p:cNvSpPr>
            <p:nvPr/>
          </p:nvSpPr>
          <p:spPr bwMode="auto">
            <a:xfrm>
              <a:off x="480" y="1152"/>
              <a:ext cx="1152" cy="624"/>
            </a:xfrm>
            <a:prstGeom prst="leftRightArrow">
              <a:avLst>
                <a:gd name="adj1" fmla="val 50000"/>
                <a:gd name="adj2" fmla="val 36923"/>
              </a:avLst>
            </a:prstGeom>
            <a:solidFill>
              <a:schemeClr val="folHlink"/>
            </a:solidFill>
            <a:ln w="38100">
              <a:solidFill>
                <a:schemeClr val="tx1"/>
              </a:solidFill>
              <a:miter lim="800000"/>
              <a:headEnd/>
              <a:tailEnd/>
            </a:ln>
          </p:spPr>
          <p:txBody>
            <a:bodyPr wrap="none" anchor="ctr"/>
            <a:lstStyle/>
            <a:p>
              <a:pPr algn="ctr"/>
              <a:r>
                <a:rPr lang="en-US" b="1" dirty="0">
                  <a:solidFill>
                    <a:schemeClr val="bg1"/>
                  </a:solidFill>
                  <a:latin typeface="Consolas" panose="020B0609020204030204" pitchFamily="49" charset="0"/>
                  <a:cs typeface="Times New Roman" pitchFamily="18" charset="0"/>
                </a:rPr>
                <a:t>push(v</a:t>
              </a:r>
              <a:r>
                <a:rPr lang="en-US" b="1" baseline="-25000" dirty="0">
                  <a:solidFill>
                    <a:schemeClr val="bg1"/>
                  </a:solidFill>
                  <a:latin typeface="Consolas" panose="020B0609020204030204" pitchFamily="49" charset="0"/>
                  <a:cs typeface="Times New Roman" pitchFamily="18" charset="0"/>
                </a:rPr>
                <a:t>1</a:t>
              </a:r>
              <a:r>
                <a:rPr lang="en-US" b="1" dirty="0">
                  <a:solidFill>
                    <a:schemeClr val="bg1"/>
                  </a:solidFill>
                  <a:latin typeface="Consolas" panose="020B0609020204030204" pitchFamily="49" charset="0"/>
                  <a:cs typeface="Times New Roman" pitchFamily="18" charset="0"/>
                </a:rPr>
                <a:t>)</a:t>
              </a:r>
            </a:p>
          </p:txBody>
        </p:sp>
        <p:sp>
          <p:nvSpPr>
            <p:cNvPr id="154648" name="Line 18"/>
            <p:cNvSpPr>
              <a:spLocks noChangeShapeType="1"/>
            </p:cNvSpPr>
            <p:nvPr/>
          </p:nvSpPr>
          <p:spPr bwMode="auto">
            <a:xfrm>
              <a:off x="1152" y="1296"/>
              <a:ext cx="0" cy="336"/>
            </a:xfrm>
            <a:prstGeom prst="line">
              <a:avLst/>
            </a:prstGeom>
            <a:noFill/>
            <a:ln w="76200">
              <a:solidFill>
                <a:srgbClr val="FF3300"/>
              </a:solidFill>
              <a:round/>
              <a:headEnd/>
              <a:tailEnd/>
            </a:ln>
          </p:spPr>
          <p:txBody>
            <a:bodyPr/>
            <a:lstStyle/>
            <a:p>
              <a:endParaRPr lang="en-US" dirty="0">
                <a:latin typeface="Arial" pitchFamily="34" charset="0"/>
              </a:endParaRPr>
            </a:p>
          </p:txBody>
        </p:sp>
      </p:grpSp>
      <p:sp>
        <p:nvSpPr>
          <p:cNvPr id="154638" name="AutoShape 19"/>
          <p:cNvSpPr>
            <a:spLocks noChangeArrowheads="1"/>
          </p:cNvSpPr>
          <p:nvPr/>
        </p:nvSpPr>
        <p:spPr bwMode="auto">
          <a:xfrm>
            <a:off x="2720975" y="2438400"/>
            <a:ext cx="2841625" cy="990600"/>
          </a:xfrm>
          <a:prstGeom prst="leftRightArrow">
            <a:avLst>
              <a:gd name="adj1" fmla="val 50000"/>
              <a:gd name="adj2" fmla="val 57372"/>
            </a:avLst>
          </a:prstGeom>
          <a:solidFill>
            <a:srgbClr val="6666FF"/>
          </a:solidFill>
          <a:ln w="38100">
            <a:solidFill>
              <a:schemeClr val="tx1"/>
            </a:solidFill>
            <a:miter lim="800000"/>
            <a:headEnd/>
            <a:tailEnd/>
          </a:ln>
        </p:spPr>
        <p:txBody>
          <a:bodyPr wrap="none" anchor="ctr"/>
          <a:lstStyle/>
          <a:p>
            <a:pPr algn="ctr"/>
            <a:r>
              <a:rPr lang="en-US" b="1" dirty="0">
                <a:solidFill>
                  <a:schemeClr val="bg1"/>
                </a:solidFill>
                <a:latin typeface="Consolas" panose="020B0609020204030204" pitchFamily="49" charset="0"/>
                <a:cs typeface="Times New Roman" pitchFamily="18" charset="0"/>
              </a:rPr>
              <a:t>pop(v</a:t>
            </a:r>
            <a:r>
              <a:rPr lang="en-US" b="1" baseline="-25000" dirty="0">
                <a:solidFill>
                  <a:schemeClr val="bg1"/>
                </a:solidFill>
                <a:latin typeface="Consolas" panose="020B0609020204030204" pitchFamily="49" charset="0"/>
                <a:cs typeface="Times New Roman" pitchFamily="18" charset="0"/>
              </a:rPr>
              <a:t>1</a:t>
            </a:r>
            <a:r>
              <a:rPr lang="en-US" b="1" dirty="0">
                <a:solidFill>
                  <a:schemeClr val="bg1"/>
                </a:solidFill>
                <a:latin typeface="Consolas" panose="020B0609020204030204" pitchFamily="49" charset="0"/>
                <a:cs typeface="Times New Roman" pitchFamily="18" charset="0"/>
              </a:rPr>
              <a:t>)</a:t>
            </a:r>
          </a:p>
        </p:txBody>
      </p:sp>
      <p:grpSp>
        <p:nvGrpSpPr>
          <p:cNvPr id="5" name="Group 23"/>
          <p:cNvGrpSpPr>
            <a:grpSpLocks/>
          </p:cNvGrpSpPr>
          <p:nvPr/>
        </p:nvGrpSpPr>
        <p:grpSpPr bwMode="auto">
          <a:xfrm>
            <a:off x="620713" y="1600200"/>
            <a:ext cx="3276600" cy="2432050"/>
            <a:chOff x="391" y="1233"/>
            <a:chExt cx="2064" cy="1532"/>
          </a:xfrm>
        </p:grpSpPr>
        <p:sp>
          <p:nvSpPr>
            <p:cNvPr id="154645" name="Freeform 24"/>
            <p:cNvSpPr>
              <a:spLocks/>
            </p:cNvSpPr>
            <p:nvPr/>
          </p:nvSpPr>
          <p:spPr bwMode="auto">
            <a:xfrm>
              <a:off x="1134" y="1588"/>
              <a:ext cx="1321" cy="1177"/>
            </a:xfrm>
            <a:custGeom>
              <a:avLst/>
              <a:gdLst>
                <a:gd name="T0" fmla="*/ 0 w 1321"/>
                <a:gd name="T1" fmla="*/ 16 h 1177"/>
                <a:gd name="T2" fmla="*/ 603 w 1321"/>
                <a:gd name="T3" fmla="*/ 193 h 1177"/>
                <a:gd name="T4" fmla="*/ 1321 w 1321"/>
                <a:gd name="T5" fmla="*/ 1177 h 1177"/>
                <a:gd name="T6" fmla="*/ 0 60000 65536"/>
                <a:gd name="T7" fmla="*/ 0 60000 65536"/>
                <a:gd name="T8" fmla="*/ 0 60000 65536"/>
                <a:gd name="T9" fmla="*/ 0 w 1321"/>
                <a:gd name="T10" fmla="*/ 0 h 1177"/>
                <a:gd name="T11" fmla="*/ 1321 w 1321"/>
                <a:gd name="T12" fmla="*/ 1177 h 1177"/>
              </a:gdLst>
              <a:ahLst/>
              <a:cxnLst>
                <a:cxn ang="T6">
                  <a:pos x="T0" y="T1"/>
                </a:cxn>
                <a:cxn ang="T7">
                  <a:pos x="T2" y="T3"/>
                </a:cxn>
                <a:cxn ang="T8">
                  <a:pos x="T4" y="T5"/>
                </a:cxn>
              </a:cxnLst>
              <a:rect l="T9" t="T10" r="T11" b="T12"/>
              <a:pathLst>
                <a:path w="1321" h="1177">
                  <a:moveTo>
                    <a:pt x="0" y="16"/>
                  </a:moveTo>
                  <a:cubicBezTo>
                    <a:pt x="191" y="8"/>
                    <a:pt x="383" y="0"/>
                    <a:pt x="603" y="193"/>
                  </a:cubicBezTo>
                  <a:cubicBezTo>
                    <a:pt x="823" y="386"/>
                    <a:pt x="1072" y="781"/>
                    <a:pt x="1321" y="1177"/>
                  </a:cubicBezTo>
                </a:path>
              </a:pathLst>
            </a:custGeom>
            <a:noFill/>
            <a:ln w="57150">
              <a:solidFill>
                <a:schemeClr val="accent1">
                  <a:lumMod val="60000"/>
                  <a:lumOff val="40000"/>
                </a:schemeClr>
              </a:solidFill>
              <a:round/>
              <a:headEnd/>
              <a:tailEnd type="triangle" w="med" len="med"/>
            </a:ln>
          </p:spPr>
          <p:txBody>
            <a:bodyPr/>
            <a:lstStyle/>
            <a:p>
              <a:endParaRPr lang="en-US" dirty="0">
                <a:latin typeface="Arial" pitchFamily="34" charset="0"/>
                <a:cs typeface="Arial" pitchFamily="34" charset="0"/>
              </a:endParaRPr>
            </a:p>
          </p:txBody>
        </p:sp>
        <p:sp>
          <p:nvSpPr>
            <p:cNvPr id="154646" name="Text Box 25"/>
            <p:cNvSpPr txBox="1">
              <a:spLocks noChangeArrowheads="1"/>
            </p:cNvSpPr>
            <p:nvPr/>
          </p:nvSpPr>
          <p:spPr bwMode="auto">
            <a:xfrm>
              <a:off x="391" y="1233"/>
              <a:ext cx="905" cy="523"/>
            </a:xfrm>
            <a:prstGeom prst="rect">
              <a:avLst/>
            </a:prstGeom>
            <a:noFill/>
            <a:ln w="38100" algn="ctr">
              <a:solidFill>
                <a:schemeClr val="accent1">
                  <a:lumMod val="60000"/>
                  <a:lumOff val="40000"/>
                </a:schemeClr>
              </a:solidFill>
              <a:miter lim="800000"/>
              <a:headEnd/>
              <a:tailEnd/>
            </a:ln>
          </p:spPr>
          <p:txBody>
            <a:bodyPr wrap="none">
              <a:spAutoFit/>
            </a:bodyPr>
            <a:lstStyle/>
            <a:p>
              <a:pPr algn="l"/>
              <a:r>
                <a:rPr lang="en-US" dirty="0">
                  <a:solidFill>
                    <a:srgbClr val="FFFF00"/>
                  </a:solidFill>
                  <a:latin typeface="Arial" pitchFamily="34" charset="0"/>
                  <a:cs typeface="Arial" pitchFamily="34" charset="0"/>
                </a:rPr>
                <a:t>Collision </a:t>
              </a:r>
            </a:p>
            <a:p>
              <a:pPr algn="l"/>
              <a:r>
                <a:rPr lang="en-US" dirty="0">
                  <a:solidFill>
                    <a:srgbClr val="FFFF00"/>
                  </a:solidFill>
                  <a:latin typeface="Arial" pitchFamily="34" charset="0"/>
                  <a:cs typeface="Arial" pitchFamily="34" charset="0"/>
                </a:rPr>
                <a:t>Point</a:t>
              </a:r>
            </a:p>
          </p:txBody>
        </p:sp>
      </p:grpSp>
      <p:sp>
        <p:nvSpPr>
          <p:cNvPr id="977946" name="Text Box 26"/>
          <p:cNvSpPr txBox="1">
            <a:spLocks noChangeArrowheads="1"/>
          </p:cNvSpPr>
          <p:nvPr/>
        </p:nvSpPr>
        <p:spPr bwMode="auto">
          <a:xfrm>
            <a:off x="6923088" y="4176713"/>
            <a:ext cx="2068195" cy="830997"/>
          </a:xfrm>
          <a:prstGeom prst="rect">
            <a:avLst/>
          </a:prstGeom>
          <a:noFill/>
          <a:ln w="38100" algn="ctr">
            <a:solidFill>
              <a:srgbClr val="FF0000"/>
            </a:solidFill>
            <a:miter lim="800000"/>
            <a:headEnd/>
            <a:tailEnd/>
          </a:ln>
        </p:spPr>
        <p:txBody>
          <a:bodyPr wrap="none">
            <a:spAutoFit/>
          </a:bodyPr>
          <a:lstStyle/>
          <a:p>
            <a:pPr algn="l"/>
            <a:r>
              <a:rPr lang="en-US" dirty="0">
                <a:solidFill>
                  <a:srgbClr val="FFFF00"/>
                </a:solidFill>
                <a:latin typeface="Arial" pitchFamily="34" charset="0"/>
                <a:cs typeface="Arial" pitchFamily="34" charset="0"/>
              </a:rPr>
              <a:t>Red calls are </a:t>
            </a:r>
          </a:p>
          <a:p>
            <a:pPr algn="l"/>
            <a:r>
              <a:rPr lang="en-US" dirty="0">
                <a:solidFill>
                  <a:srgbClr val="FFFF00"/>
                </a:solidFill>
                <a:latin typeface="Arial" pitchFamily="34" charset="0"/>
                <a:cs typeface="Arial" pitchFamily="34" charset="0"/>
              </a:rPr>
              <a:t>eliminated</a:t>
            </a:r>
          </a:p>
        </p:txBody>
      </p:sp>
      <p:grpSp>
        <p:nvGrpSpPr>
          <p:cNvPr id="154641" name="Group 29"/>
          <p:cNvGrpSpPr>
            <a:grpSpLocks/>
          </p:cNvGrpSpPr>
          <p:nvPr/>
        </p:nvGrpSpPr>
        <p:grpSpPr bwMode="auto">
          <a:xfrm>
            <a:off x="2709863" y="2454275"/>
            <a:ext cx="2854325" cy="990600"/>
            <a:chOff x="2710547" y="2454320"/>
            <a:chExt cx="2854325" cy="990600"/>
          </a:xfrm>
        </p:grpSpPr>
        <p:sp>
          <p:nvSpPr>
            <p:cNvPr id="31" name="AutoShape 19"/>
            <p:cNvSpPr>
              <a:spLocks noChangeArrowheads="1"/>
            </p:cNvSpPr>
            <p:nvPr/>
          </p:nvSpPr>
          <p:spPr bwMode="auto">
            <a:xfrm>
              <a:off x="2710547" y="2454320"/>
              <a:ext cx="2854325" cy="990600"/>
            </a:xfrm>
            <a:prstGeom prst="leftRightArrow">
              <a:avLst>
                <a:gd name="adj1" fmla="val 50000"/>
                <a:gd name="adj2" fmla="val 57628"/>
              </a:avLst>
            </a:prstGeom>
            <a:solidFill>
              <a:schemeClr val="accent3">
                <a:lumMod val="75000"/>
              </a:schemeClr>
            </a:solidFill>
            <a:ln w="38100">
              <a:solidFill>
                <a:schemeClr val="tx1"/>
              </a:solidFill>
              <a:miter lim="800000"/>
              <a:headEnd/>
              <a:tailEnd/>
            </a:ln>
          </p:spPr>
          <p:txBody>
            <a:bodyPr wrap="none" anchor="ctr"/>
            <a:lstStyle/>
            <a:p>
              <a:pPr algn="ctr">
                <a:defRPr/>
              </a:pPr>
              <a:r>
                <a:rPr lang="en-US" b="1" dirty="0">
                  <a:solidFill>
                    <a:schemeClr val="bg1"/>
                  </a:solidFill>
                  <a:latin typeface="Consolas" panose="020B0609020204030204" pitchFamily="49" charset="0"/>
                  <a:cs typeface="Times New Roman" pitchFamily="18" charset="0"/>
                </a:rPr>
                <a:t>pop(v</a:t>
              </a:r>
              <a:r>
                <a:rPr lang="en-US" b="1" baseline="-25000" dirty="0">
                  <a:solidFill>
                    <a:schemeClr val="bg1"/>
                  </a:solidFill>
                  <a:latin typeface="Consolas" panose="020B0609020204030204" pitchFamily="49" charset="0"/>
                  <a:cs typeface="Times New Roman" pitchFamily="18" charset="0"/>
                </a:rPr>
                <a:t>1</a:t>
              </a:r>
              <a:r>
                <a:rPr lang="en-US" b="1" dirty="0">
                  <a:solidFill>
                    <a:schemeClr val="bg1"/>
                  </a:solidFill>
                  <a:latin typeface="Consolas" panose="020B0609020204030204" pitchFamily="49" charset="0"/>
                  <a:cs typeface="Times New Roman" pitchFamily="18" charset="0"/>
                </a:rPr>
                <a:t>)</a:t>
              </a:r>
            </a:p>
          </p:txBody>
        </p:sp>
        <p:sp>
          <p:nvSpPr>
            <p:cNvPr id="154644" name="Line 22"/>
            <p:cNvSpPr>
              <a:spLocks noChangeShapeType="1"/>
            </p:cNvSpPr>
            <p:nvPr/>
          </p:nvSpPr>
          <p:spPr bwMode="auto">
            <a:xfrm>
              <a:off x="3998792" y="2667000"/>
              <a:ext cx="0" cy="533400"/>
            </a:xfrm>
            <a:prstGeom prst="line">
              <a:avLst/>
            </a:prstGeom>
            <a:noFill/>
            <a:ln w="76200">
              <a:solidFill>
                <a:srgbClr val="FF3300"/>
              </a:solidFill>
              <a:round/>
              <a:headEnd/>
              <a:tailEnd/>
            </a:ln>
          </p:spPr>
          <p:txBody>
            <a:bodyPr/>
            <a:lstStyle/>
            <a:p>
              <a:endParaRPr lang="en-US" dirty="0">
                <a:latin typeface="Arial" pitchFamily="34" charset="0"/>
              </a:endParaRPr>
            </a:p>
          </p:txBody>
        </p:sp>
      </p:grpSp>
      <p:sp>
        <p:nvSpPr>
          <p:cNvPr id="33" name="Text Box 13"/>
          <p:cNvSpPr txBox="1">
            <a:spLocks noChangeArrowheads="1"/>
          </p:cNvSpPr>
          <p:nvPr/>
        </p:nvSpPr>
        <p:spPr bwMode="auto">
          <a:xfrm rot="2237948">
            <a:off x="4760913" y="2162859"/>
            <a:ext cx="4095750" cy="646331"/>
          </a:xfrm>
          <a:prstGeom prst="rect">
            <a:avLst/>
          </a:prstGeom>
          <a:solidFill>
            <a:schemeClr val="tx1"/>
          </a:solidFill>
          <a:ln w="76200">
            <a:solidFill>
              <a:srgbClr val="008000"/>
            </a:solidFill>
            <a:miter lim="800000"/>
            <a:headEnd/>
            <a:tailEnd/>
          </a:ln>
        </p:spPr>
        <p:txBody>
          <a:bodyPr>
            <a:spAutoFit/>
          </a:bodyPr>
          <a:lstStyle/>
          <a:p>
            <a:pPr algn="ctr">
              <a:defRPr/>
            </a:pPr>
            <a:r>
              <a:rPr lang="en-US" sz="3600" b="1" dirty="0">
                <a:solidFill>
                  <a:srgbClr val="FFFF00"/>
                </a:solidFill>
                <a:latin typeface="+mn-lt"/>
                <a:cs typeface="Times New Roman" pitchFamily="18" charset="0"/>
              </a:rPr>
              <a:t>linearizable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7925"/>
                                        </p:tgtEl>
                                        <p:attrNameLst>
                                          <p:attrName>style.visibility</p:attrName>
                                        </p:attrNameLst>
                                      </p:cBhvr>
                                      <p:to>
                                        <p:strVal val="visible"/>
                                      </p:to>
                                    </p:set>
                                    <p:animEffect transition="in" filter="blinds(horizontal)">
                                      <p:cBhvr>
                                        <p:cTn id="7" dur="500"/>
                                        <p:tgtEl>
                                          <p:spTgt spid="9779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77923"/>
                                        </p:tgtEl>
                                        <p:attrNameLst>
                                          <p:attrName>style.visibility</p:attrName>
                                        </p:attrNameLst>
                                      </p:cBhvr>
                                      <p:to>
                                        <p:strVal val="visible"/>
                                      </p:to>
                                    </p:set>
                                    <p:animEffect transition="in" filter="blinds(horizontal)">
                                      <p:cBhvr>
                                        <p:cTn id="12" dur="500"/>
                                        <p:tgtEl>
                                          <p:spTgt spid="97792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779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linds(horizontal)">
                                      <p:cBhvr>
                                        <p:cTn id="25" dur="500"/>
                                        <p:tgtEl>
                                          <p:spTgt spid="3"/>
                                        </p:tgtEl>
                                      </p:cBhvr>
                                    </p:animEffect>
                                  </p:childTnLst>
                                </p:cTn>
                              </p:par>
                            </p:childTnLst>
                          </p:cTn>
                        </p:par>
                        <p:par>
                          <p:cTn id="26" fill="hold">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977934"/>
                                        </p:tgtEl>
                                        <p:attrNameLst>
                                          <p:attrName>style.visibility</p:attrName>
                                        </p:attrNameLst>
                                      </p:cBhvr>
                                      <p:to>
                                        <p:strVal val="visible"/>
                                      </p:to>
                                    </p:set>
                                    <p:animEffect transition="in" filter="blinds(horizontal)">
                                      <p:cBhvr>
                                        <p:cTn id="29" dur="500"/>
                                        <p:tgtEl>
                                          <p:spTgt spid="977934"/>
                                        </p:tgtEl>
                                      </p:cBhvr>
                                    </p:animEffect>
                                  </p:childTnLst>
                                </p:cTn>
                              </p:par>
                            </p:childTnLst>
                          </p:cTn>
                        </p:par>
                        <p:par>
                          <p:cTn id="30" fill="hold">
                            <p:stCondLst>
                              <p:cond delay="1000"/>
                            </p:stCondLst>
                            <p:childTnLst>
                              <p:par>
                                <p:cTn id="31" presetID="3" presetClass="entr" presetSubtype="10" fill="hold" grpId="0" nodeType="afterEffect">
                                  <p:stCondLst>
                                    <p:cond delay="0"/>
                                  </p:stCondLst>
                                  <p:childTnLst>
                                    <p:set>
                                      <p:cBhvr>
                                        <p:cTn id="32" dur="1" fill="hold">
                                          <p:stCondLst>
                                            <p:cond delay="0"/>
                                          </p:stCondLst>
                                        </p:cTn>
                                        <p:tgtEl>
                                          <p:spTgt spid="977935"/>
                                        </p:tgtEl>
                                        <p:attrNameLst>
                                          <p:attrName>style.visibility</p:attrName>
                                        </p:attrNameLst>
                                      </p:cBhvr>
                                      <p:to>
                                        <p:strVal val="visible"/>
                                      </p:to>
                                    </p:set>
                                    <p:animEffect transition="in" filter="blinds(horizontal)">
                                      <p:cBhvr>
                                        <p:cTn id="33" dur="500"/>
                                        <p:tgtEl>
                                          <p:spTgt spid="97793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blinds(horizontal)">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7923" grpId="0" animBg="1" autoUpdateAnimBg="0"/>
      <p:bldP spid="977925" grpId="0" animBg="1" autoUpdateAnimBg="0"/>
      <p:bldP spid="977934" grpId="0" animBg="1" autoUpdateAnimBg="0"/>
      <p:bldP spid="977935" grpId="0" animBg="1"/>
      <p:bldP spid="977946" grpId="0" animBg="1"/>
      <p:bldP spid="33" grpId="0" animBg="1"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Footer Placeholder 1"/>
          <p:cNvSpPr>
            <a:spLocks noGrp="1"/>
          </p:cNvSpPr>
          <p:nvPr>
            <p:ph type="ftr" sz="quarter" idx="10"/>
          </p:nvPr>
        </p:nvSpPr>
        <p:spPr>
          <a:noFill/>
        </p:spPr>
        <p:txBody>
          <a:bodyPr/>
          <a:lstStyle/>
          <a:p>
            <a:r>
              <a:rPr lang="en-US" dirty="0"/>
              <a:t>Art of Multiprocessor Programming</a:t>
            </a:r>
          </a:p>
        </p:txBody>
      </p:sp>
      <p:sp>
        <p:nvSpPr>
          <p:cNvPr id="155651" name="Slide Number Placeholder 2"/>
          <p:cNvSpPr>
            <a:spLocks noGrp="1"/>
          </p:cNvSpPr>
          <p:nvPr>
            <p:ph type="sldNum" sz="quarter" idx="11"/>
          </p:nvPr>
        </p:nvSpPr>
        <p:spPr>
          <a:noFill/>
        </p:spPr>
        <p:txBody>
          <a:bodyPr/>
          <a:lstStyle/>
          <a:p>
            <a:fld id="{B301B8D8-DD2E-46F3-952B-A0363A52D3C9}" type="slidenum">
              <a:rPr lang="x-none" smtClean="0">
                <a:cs typeface="Arial" pitchFamily="34" charset="0"/>
              </a:rPr>
              <a:pPr/>
              <a:t>123</a:t>
            </a:fld>
            <a:endParaRPr lang="en-US" dirty="0">
              <a:cs typeface="Arial" pitchFamily="34" charset="0"/>
            </a:endParaRPr>
          </a:p>
        </p:txBody>
      </p:sp>
      <p:sp>
        <p:nvSpPr>
          <p:cNvPr id="1556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5F335645-1C31-4439-8C64-D7E07A86D84F}" type="slidenum">
              <a:rPr lang="x-none" sz="1400">
                <a:solidFill>
                  <a:schemeClr val="tx1"/>
                </a:solidFill>
                <a:latin typeface="Arial" pitchFamily="34" charset="0"/>
                <a:cs typeface="Arial" pitchFamily="34" charset="0"/>
              </a:rPr>
              <a:pPr/>
              <a:t>123</a:t>
            </a:fld>
            <a:endParaRPr lang="en-US" sz="1400" dirty="0">
              <a:solidFill>
                <a:schemeClr val="tx1"/>
              </a:solidFill>
              <a:latin typeface="Arial" pitchFamily="34" charset="0"/>
              <a:cs typeface="Arial" pitchFamily="34" charset="0"/>
            </a:endParaRPr>
          </a:p>
        </p:txBody>
      </p:sp>
      <p:sp>
        <p:nvSpPr>
          <p:cNvPr id="155653" name="Rectangle 2"/>
          <p:cNvSpPr>
            <a:spLocks noGrp="1" noChangeArrowheads="1"/>
          </p:cNvSpPr>
          <p:nvPr>
            <p:ph type="title" idx="4294967295"/>
          </p:nvPr>
        </p:nvSpPr>
        <p:spPr/>
        <p:txBody>
          <a:bodyPr/>
          <a:lstStyle/>
          <a:p>
            <a:r>
              <a:rPr lang="en-US" dirty="0"/>
              <a:t>Backoff Has Dual Effect</a:t>
            </a:r>
          </a:p>
        </p:txBody>
      </p:sp>
      <p:sp>
        <p:nvSpPr>
          <p:cNvPr id="2" name="TextBox 1">
            <a:extLst>
              <a:ext uri="{FF2B5EF4-FFF2-40B4-BE49-F238E27FC236}">
                <a16:creationId xmlns:a16="http://schemas.microsoft.com/office/drawing/2014/main" id="{69C1EADE-A597-8555-8599-A618F000070F}"/>
              </a:ext>
            </a:extLst>
          </p:cNvPr>
          <p:cNvSpPr txBox="1"/>
          <p:nvPr/>
        </p:nvSpPr>
        <p:spPr bwMode="auto">
          <a:xfrm>
            <a:off x="574766" y="1981200"/>
            <a:ext cx="563417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Elimination introduces parallelism</a:t>
            </a:r>
          </a:p>
        </p:txBody>
      </p:sp>
      <p:sp>
        <p:nvSpPr>
          <p:cNvPr id="3" name="TextBox 3">
            <a:extLst>
              <a:ext uri="{FF2B5EF4-FFF2-40B4-BE49-F238E27FC236}">
                <a16:creationId xmlns:a16="http://schemas.microsoft.com/office/drawing/2014/main" id="{8E6FFE3F-F946-ED87-2739-A05130C38686}"/>
              </a:ext>
            </a:extLst>
          </p:cNvPr>
          <p:cNvSpPr txBox="1"/>
          <p:nvPr/>
        </p:nvSpPr>
        <p:spPr bwMode="auto">
          <a:xfrm>
            <a:off x="574765" y="3238603"/>
            <a:ext cx="813432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Backoff to array cuts contention on lock-free stack</a:t>
            </a:r>
          </a:p>
        </p:txBody>
      </p:sp>
      <p:sp>
        <p:nvSpPr>
          <p:cNvPr id="4" name="TextBox 3">
            <a:extLst>
              <a:ext uri="{FF2B5EF4-FFF2-40B4-BE49-F238E27FC236}">
                <a16:creationId xmlns:a16="http://schemas.microsoft.com/office/drawing/2014/main" id="{AECE6EE1-D066-8BAC-53CF-71E99A8CAAF4}"/>
              </a:ext>
            </a:extLst>
          </p:cNvPr>
          <p:cNvSpPr txBox="1"/>
          <p:nvPr/>
        </p:nvSpPr>
        <p:spPr bwMode="auto">
          <a:xfrm>
            <a:off x="574765" y="4496006"/>
            <a:ext cx="6243173"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Elimination in array cuts down number of threads accessing lock-free stack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Footer Placeholder 1"/>
          <p:cNvSpPr>
            <a:spLocks noGrp="1"/>
          </p:cNvSpPr>
          <p:nvPr>
            <p:ph type="ftr" sz="quarter" idx="10"/>
          </p:nvPr>
        </p:nvSpPr>
        <p:spPr>
          <a:noFill/>
        </p:spPr>
        <p:txBody>
          <a:bodyPr/>
          <a:lstStyle/>
          <a:p>
            <a:r>
              <a:rPr lang="en-US" dirty="0"/>
              <a:t>Art of Multiprocessor Programming</a:t>
            </a:r>
          </a:p>
        </p:txBody>
      </p:sp>
      <p:sp>
        <p:nvSpPr>
          <p:cNvPr id="156675" name="Slide Number Placeholder 2"/>
          <p:cNvSpPr>
            <a:spLocks noGrp="1"/>
          </p:cNvSpPr>
          <p:nvPr>
            <p:ph type="sldNum" sz="quarter" idx="11"/>
          </p:nvPr>
        </p:nvSpPr>
        <p:spPr>
          <a:noFill/>
        </p:spPr>
        <p:txBody>
          <a:bodyPr/>
          <a:lstStyle/>
          <a:p>
            <a:fld id="{6C1930C5-8C86-4F84-9803-768ABAEFC09C}" type="slidenum">
              <a:rPr lang="x-none" smtClean="0">
                <a:cs typeface="Arial" pitchFamily="34" charset="0"/>
              </a:rPr>
              <a:pPr/>
              <a:t>124</a:t>
            </a:fld>
            <a:endParaRPr lang="en-US" dirty="0">
              <a:cs typeface="Arial" pitchFamily="34" charset="0"/>
            </a:endParaRPr>
          </a:p>
        </p:txBody>
      </p:sp>
      <p:sp>
        <p:nvSpPr>
          <p:cNvPr id="15667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ACDFA48F-5A4F-4321-8A47-B5D6FF56829F}" type="slidenum">
              <a:rPr lang="x-none" sz="1400">
                <a:solidFill>
                  <a:schemeClr val="tx1"/>
                </a:solidFill>
                <a:latin typeface="Arial" pitchFamily="34" charset="0"/>
                <a:cs typeface="Arial" pitchFamily="34" charset="0"/>
              </a:rPr>
              <a:pPr/>
              <a:t>124</a:t>
            </a:fld>
            <a:endParaRPr lang="en-US" sz="1400" dirty="0">
              <a:solidFill>
                <a:schemeClr val="tx1"/>
              </a:solidFill>
              <a:latin typeface="Arial" pitchFamily="34" charset="0"/>
              <a:cs typeface="Arial" pitchFamily="34" charset="0"/>
            </a:endParaRPr>
          </a:p>
        </p:txBody>
      </p:sp>
      <p:sp>
        <p:nvSpPr>
          <p:cNvPr id="156677" name="Text Box 2"/>
          <p:cNvSpPr txBox="1">
            <a:spLocks noChangeArrowheads="1"/>
          </p:cNvSpPr>
          <p:nvPr/>
        </p:nvSpPr>
        <p:spPr bwMode="auto">
          <a:xfrm>
            <a:off x="685800" y="1235075"/>
            <a:ext cx="7772400"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EliminationArray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static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final</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4FC1FF"/>
                </a:solidFill>
                <a:effectLst/>
                <a:latin typeface="Consolas" panose="020B0609020204030204" pitchFamily="49" charset="0"/>
              </a:rPr>
              <a:t>duration</a:t>
            </a:r>
            <a:r>
              <a:rPr lang="en-US" b="0" dirty="0">
                <a:solidFill>
                  <a:srgbClr val="D4D4D4"/>
                </a:solidFill>
                <a:effectLst/>
                <a:latin typeface="Consolas" panose="020B0609020204030204" pitchFamily="49" charset="0"/>
              </a:rPr>
              <a:t> =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static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final</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4FC1FF"/>
                </a:solidFill>
                <a:effectLst/>
                <a:latin typeface="Consolas" panose="020B0609020204030204" pitchFamily="49" charset="0"/>
              </a:rPr>
              <a:t>timeUnit</a:t>
            </a:r>
            <a:r>
              <a:rPr lang="en-US" b="0" dirty="0">
                <a:solidFill>
                  <a:srgbClr val="D4D4D4"/>
                </a:solidFill>
                <a:effectLst/>
                <a:latin typeface="Consolas" panose="020B0609020204030204" pitchFamily="49" charset="0"/>
              </a:rPr>
              <a:t> =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Exchanger</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exchanger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EliminationArray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exchanger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Exchanger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exchanger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Exchanger</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56678" name="Rectangle 3"/>
          <p:cNvSpPr>
            <a:spLocks noGrp="1" noChangeArrowheads="1"/>
          </p:cNvSpPr>
          <p:nvPr>
            <p:ph type="title" idx="4294967295"/>
          </p:nvPr>
        </p:nvSpPr>
        <p:spPr>
          <a:xfrm>
            <a:off x="685800" y="92075"/>
            <a:ext cx="7772400" cy="1143000"/>
          </a:xfrm>
        </p:spPr>
        <p:txBody>
          <a:bodyPr/>
          <a:lstStyle/>
          <a:p>
            <a:r>
              <a:rPr lang="en-US" dirty="0"/>
              <a:t>Elimination Array</a:t>
            </a: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44218C23-2FF1-C1D0-C303-9B5CC492925C}"/>
              </a:ext>
            </a:extLst>
          </p:cNvPr>
          <p:cNvSpPr txBox="1">
            <a:spLocks noChangeArrowheads="1"/>
          </p:cNvSpPr>
          <p:nvPr/>
        </p:nvSpPr>
        <p:spPr bwMode="auto">
          <a:xfrm>
            <a:off x="685800" y="1235075"/>
            <a:ext cx="7772400"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EliminationArray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static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final</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4FC1FF"/>
                </a:solidFill>
                <a:effectLst/>
                <a:latin typeface="Consolas" panose="020B0609020204030204" pitchFamily="49" charset="0"/>
              </a:rPr>
              <a:t>duration</a:t>
            </a:r>
            <a:r>
              <a:rPr lang="en-US" b="0" dirty="0">
                <a:solidFill>
                  <a:srgbClr val="D4D4D4"/>
                </a:solidFill>
                <a:effectLst/>
                <a:latin typeface="Consolas" panose="020B0609020204030204" pitchFamily="49" charset="0"/>
              </a:rPr>
              <a:t> =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static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final</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4FC1FF"/>
                </a:solidFill>
                <a:effectLst/>
                <a:latin typeface="Consolas" panose="020B0609020204030204" pitchFamily="49" charset="0"/>
              </a:rPr>
              <a:t>timeUnit</a:t>
            </a:r>
            <a:r>
              <a:rPr lang="en-US" b="0" dirty="0">
                <a:solidFill>
                  <a:srgbClr val="D4D4D4"/>
                </a:solidFill>
                <a:effectLst/>
                <a:latin typeface="Consolas" panose="020B0609020204030204" pitchFamily="49" charset="0"/>
              </a:rPr>
              <a:t> =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Exchanger</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exchanger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EliminationArray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exchanger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Exchanger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capacity</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exchanger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Exchanger</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57698" name="Footer Placeholder 1"/>
          <p:cNvSpPr>
            <a:spLocks noGrp="1"/>
          </p:cNvSpPr>
          <p:nvPr>
            <p:ph type="ftr" sz="quarter" idx="10"/>
          </p:nvPr>
        </p:nvSpPr>
        <p:spPr>
          <a:noFill/>
        </p:spPr>
        <p:txBody>
          <a:bodyPr/>
          <a:lstStyle/>
          <a:p>
            <a:r>
              <a:rPr lang="en-US" dirty="0"/>
              <a:t>Art of Multiprocessor Programming</a:t>
            </a:r>
          </a:p>
        </p:txBody>
      </p:sp>
      <p:sp>
        <p:nvSpPr>
          <p:cNvPr id="157699" name="Slide Number Placeholder 2"/>
          <p:cNvSpPr>
            <a:spLocks noGrp="1"/>
          </p:cNvSpPr>
          <p:nvPr>
            <p:ph type="sldNum" sz="quarter" idx="11"/>
          </p:nvPr>
        </p:nvSpPr>
        <p:spPr>
          <a:noFill/>
        </p:spPr>
        <p:txBody>
          <a:bodyPr/>
          <a:lstStyle/>
          <a:p>
            <a:fld id="{B0ADD8CD-FEEE-4935-97BD-0AEF597AE9B0}" type="slidenum">
              <a:rPr lang="x-none" smtClean="0">
                <a:cs typeface="Arial" pitchFamily="34" charset="0"/>
              </a:rPr>
              <a:pPr/>
              <a:t>125</a:t>
            </a:fld>
            <a:endParaRPr lang="en-US" dirty="0">
              <a:cs typeface="Arial" pitchFamily="34" charset="0"/>
            </a:endParaRPr>
          </a:p>
        </p:txBody>
      </p:sp>
      <p:sp>
        <p:nvSpPr>
          <p:cNvPr id="15770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C444492-B572-4DD6-A8AE-D2686250E1D3}" type="slidenum">
              <a:rPr lang="x-none" sz="1400">
                <a:solidFill>
                  <a:schemeClr val="tx1"/>
                </a:solidFill>
                <a:latin typeface="Arial" pitchFamily="34" charset="0"/>
                <a:cs typeface="Arial" pitchFamily="34" charset="0"/>
              </a:rPr>
              <a:pPr/>
              <a:t>125</a:t>
            </a:fld>
            <a:endParaRPr lang="en-US" sz="1400" dirty="0">
              <a:solidFill>
                <a:schemeClr val="tx1"/>
              </a:solidFill>
              <a:latin typeface="Arial" pitchFamily="34" charset="0"/>
              <a:cs typeface="Arial" pitchFamily="34" charset="0"/>
            </a:endParaRPr>
          </a:p>
        </p:txBody>
      </p:sp>
      <p:sp>
        <p:nvSpPr>
          <p:cNvPr id="157702" name="Rectangle 3"/>
          <p:cNvSpPr>
            <a:spLocks noGrp="1" noChangeArrowheads="1"/>
          </p:cNvSpPr>
          <p:nvPr>
            <p:ph type="title" idx="4294967295"/>
          </p:nvPr>
        </p:nvSpPr>
        <p:spPr>
          <a:xfrm>
            <a:off x="685800" y="92075"/>
            <a:ext cx="7772400" cy="1143000"/>
          </a:xfrm>
        </p:spPr>
        <p:txBody>
          <a:bodyPr/>
          <a:lstStyle/>
          <a:p>
            <a:r>
              <a:rPr lang="en-US" dirty="0"/>
              <a:t>Elimination Array</a:t>
            </a:r>
          </a:p>
        </p:txBody>
      </p:sp>
      <p:sp>
        <p:nvSpPr>
          <p:cNvPr id="157704" name="AutoShape 4"/>
          <p:cNvSpPr>
            <a:spLocks noChangeArrowheads="1"/>
          </p:cNvSpPr>
          <p:nvPr/>
        </p:nvSpPr>
        <p:spPr bwMode="auto">
          <a:xfrm flipH="1">
            <a:off x="962025" y="3117850"/>
            <a:ext cx="7019925" cy="1138238"/>
          </a:xfrm>
          <a:prstGeom prst="wedgeRoundRectCallout">
            <a:avLst>
              <a:gd name="adj1" fmla="val -8329"/>
              <a:gd name="adj2" fmla="val 84460"/>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2743202" y="4777073"/>
            <a:ext cx="4080679"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An array of </a:t>
            </a:r>
            <a:r>
              <a:rPr lang="en-US" sz="2800" dirty="0">
                <a:solidFill>
                  <a:schemeClr val="bg1"/>
                </a:solidFill>
                <a:latin typeface="Consolas" panose="020B0609020204030204" pitchFamily="49" charset="0"/>
                <a:cs typeface="Arial" pitchFamily="34" charset="0"/>
              </a:rPr>
              <a:t>Exchanger</a:t>
            </a:r>
            <a:r>
              <a:rPr lang="en-US" sz="2800" i="1" dirty="0">
                <a:solidFill>
                  <a:srgbClr val="FFFF00"/>
                </a:solidFill>
                <a:latin typeface="Arial" pitchFamily="34" charset="0"/>
                <a:cs typeface="Arial" pitchFamily="34" charset="0"/>
              </a:rPr>
              <a:t>s</a:t>
            </a:r>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Footer Placeholder 1"/>
          <p:cNvSpPr>
            <a:spLocks noGrp="1"/>
          </p:cNvSpPr>
          <p:nvPr>
            <p:ph type="ftr" sz="quarter" idx="10"/>
          </p:nvPr>
        </p:nvSpPr>
        <p:spPr>
          <a:noFill/>
        </p:spPr>
        <p:txBody>
          <a:bodyPr/>
          <a:lstStyle/>
          <a:p>
            <a:r>
              <a:rPr lang="en-US" dirty="0"/>
              <a:t>Art of Multiprocessor Programming</a:t>
            </a:r>
          </a:p>
        </p:txBody>
      </p:sp>
      <p:sp>
        <p:nvSpPr>
          <p:cNvPr id="158723" name="Slide Number Placeholder 2"/>
          <p:cNvSpPr>
            <a:spLocks noGrp="1"/>
          </p:cNvSpPr>
          <p:nvPr>
            <p:ph type="sldNum" sz="quarter" idx="11"/>
          </p:nvPr>
        </p:nvSpPr>
        <p:spPr>
          <a:noFill/>
        </p:spPr>
        <p:txBody>
          <a:bodyPr/>
          <a:lstStyle/>
          <a:p>
            <a:fld id="{3BB9699A-520A-4272-91A0-12560CC061BE}" type="slidenum">
              <a:rPr lang="x-none" smtClean="0">
                <a:cs typeface="Arial" pitchFamily="34" charset="0"/>
              </a:rPr>
              <a:pPr/>
              <a:t>126</a:t>
            </a:fld>
            <a:endParaRPr lang="en-US" dirty="0">
              <a:cs typeface="Arial" pitchFamily="34" charset="0"/>
            </a:endParaRPr>
          </a:p>
        </p:txBody>
      </p:sp>
      <p:sp>
        <p:nvSpPr>
          <p:cNvPr id="15872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41EF8658-D9D2-455C-A65F-5E3C7F0E659E}" type="slidenum">
              <a:rPr lang="x-none" sz="1400">
                <a:solidFill>
                  <a:schemeClr val="tx1"/>
                </a:solidFill>
                <a:latin typeface="Arial" pitchFamily="34" charset="0"/>
                <a:cs typeface="Arial" pitchFamily="34" charset="0"/>
              </a:rPr>
              <a:pPr/>
              <a:t>126</a:t>
            </a:fld>
            <a:endParaRPr lang="en-US" sz="1400" dirty="0">
              <a:solidFill>
                <a:schemeClr val="tx1"/>
              </a:solidFill>
              <a:latin typeface="Arial" pitchFamily="34" charset="0"/>
              <a:cs typeface="Arial" pitchFamily="34" charset="0"/>
            </a:endParaRPr>
          </a:p>
        </p:txBody>
      </p:sp>
      <p:sp>
        <p:nvSpPr>
          <p:cNvPr id="158725" name="Text Box 2"/>
          <p:cNvSpPr txBox="1">
            <a:spLocks noChangeArrowheads="1"/>
          </p:cNvSpPr>
          <p:nvPr/>
        </p:nvSpPr>
        <p:spPr bwMode="auto">
          <a:xfrm>
            <a:off x="428625" y="1539875"/>
            <a:ext cx="8139113" cy="1200329"/>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Exchanger</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AtomicStampedReference</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slot</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AtomicStampedReference</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a:t>
            </a:r>
            <a:r>
              <a:rPr lang="en-US" b="0" dirty="0">
                <a:solidFill>
                  <a:srgbClr val="569CD6"/>
                </a:solidFill>
                <a:effectLst/>
                <a:latin typeface="Consolas" panose="020B0609020204030204" pitchFamily="49" charset="0"/>
              </a:rPr>
              <a:t>null</a:t>
            </a:r>
            <a:r>
              <a:rPr lang="en-US" b="0" dirty="0">
                <a:solidFill>
                  <a:srgbClr val="D4D4D4"/>
                </a:solidFill>
                <a:effectLst/>
                <a:latin typeface="Consolas" panose="020B0609020204030204" pitchFamily="49" charset="0"/>
              </a:rPr>
              <a:t>,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p:txBody>
      </p:sp>
      <p:sp>
        <p:nvSpPr>
          <p:cNvPr id="158726" name="Rectangle 3"/>
          <p:cNvSpPr>
            <a:spLocks noGrp="1" noChangeArrowheads="1"/>
          </p:cNvSpPr>
          <p:nvPr>
            <p:ph type="title" idx="4294967295"/>
          </p:nvPr>
        </p:nvSpPr>
        <p:spPr>
          <a:xfrm>
            <a:off x="685800" y="206375"/>
            <a:ext cx="7772400" cy="1143000"/>
          </a:xfrm>
        </p:spPr>
        <p:txBody>
          <a:bodyPr/>
          <a:lstStyle/>
          <a:p>
            <a:r>
              <a:rPr lang="en-US" dirty="0"/>
              <a:t>Digression: A Lock-Free Exchanger</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90E86CC3-5385-878D-DE54-DEDEDE269607}"/>
              </a:ext>
            </a:extLst>
          </p:cNvPr>
          <p:cNvSpPr txBox="1">
            <a:spLocks noChangeArrowheads="1"/>
          </p:cNvSpPr>
          <p:nvPr/>
        </p:nvSpPr>
        <p:spPr bwMode="auto">
          <a:xfrm>
            <a:off x="428625" y="1539875"/>
            <a:ext cx="8139113" cy="1200329"/>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Exchanger</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AtomicStampedReference</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slot</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AtomicStampedReference</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a:t>
            </a:r>
            <a:r>
              <a:rPr lang="en-US" b="0" dirty="0">
                <a:solidFill>
                  <a:srgbClr val="569CD6"/>
                </a:solidFill>
                <a:effectLst/>
                <a:latin typeface="Consolas" panose="020B0609020204030204" pitchFamily="49" charset="0"/>
              </a:rPr>
              <a:t>null</a:t>
            </a:r>
            <a:r>
              <a:rPr lang="en-US" b="0" dirty="0">
                <a:solidFill>
                  <a:srgbClr val="D4D4D4"/>
                </a:solidFill>
                <a:effectLst/>
                <a:latin typeface="Consolas" panose="020B0609020204030204" pitchFamily="49" charset="0"/>
              </a:rPr>
              <a:t>,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p:txBody>
      </p:sp>
      <p:sp>
        <p:nvSpPr>
          <p:cNvPr id="159746" name="Footer Placeholder 1"/>
          <p:cNvSpPr>
            <a:spLocks noGrp="1"/>
          </p:cNvSpPr>
          <p:nvPr>
            <p:ph type="ftr" sz="quarter" idx="10"/>
          </p:nvPr>
        </p:nvSpPr>
        <p:spPr>
          <a:noFill/>
        </p:spPr>
        <p:txBody>
          <a:bodyPr/>
          <a:lstStyle/>
          <a:p>
            <a:r>
              <a:rPr lang="en-US" dirty="0"/>
              <a:t>Art of Multiprocessor Programming</a:t>
            </a:r>
          </a:p>
        </p:txBody>
      </p:sp>
      <p:sp>
        <p:nvSpPr>
          <p:cNvPr id="159747" name="Slide Number Placeholder 2"/>
          <p:cNvSpPr>
            <a:spLocks noGrp="1"/>
          </p:cNvSpPr>
          <p:nvPr>
            <p:ph type="sldNum" sz="quarter" idx="11"/>
          </p:nvPr>
        </p:nvSpPr>
        <p:spPr>
          <a:noFill/>
        </p:spPr>
        <p:txBody>
          <a:bodyPr/>
          <a:lstStyle/>
          <a:p>
            <a:fld id="{21D1FD7E-9418-41BB-B4C5-7C82A514D07F}" type="slidenum">
              <a:rPr lang="x-none" smtClean="0">
                <a:cs typeface="Arial" pitchFamily="34" charset="0"/>
              </a:rPr>
              <a:pPr/>
              <a:t>127</a:t>
            </a:fld>
            <a:endParaRPr lang="en-US" dirty="0">
              <a:cs typeface="Arial" pitchFamily="34" charset="0"/>
            </a:endParaRPr>
          </a:p>
        </p:txBody>
      </p:sp>
      <p:sp>
        <p:nvSpPr>
          <p:cNvPr id="15974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2D831872-AF94-48D4-AD9F-B4F0B805BA8A}" type="slidenum">
              <a:rPr lang="x-none" sz="1400">
                <a:solidFill>
                  <a:schemeClr val="tx1"/>
                </a:solidFill>
                <a:latin typeface="Arial" pitchFamily="34" charset="0"/>
                <a:cs typeface="Arial" pitchFamily="34" charset="0"/>
              </a:rPr>
              <a:pPr/>
              <a:t>127</a:t>
            </a:fld>
            <a:endParaRPr lang="en-US" sz="1400" dirty="0">
              <a:solidFill>
                <a:schemeClr val="tx1"/>
              </a:solidFill>
              <a:latin typeface="Arial" pitchFamily="34" charset="0"/>
              <a:cs typeface="Arial" pitchFamily="34" charset="0"/>
            </a:endParaRPr>
          </a:p>
        </p:txBody>
      </p:sp>
      <p:sp>
        <p:nvSpPr>
          <p:cNvPr id="159750" name="Rectangle 3"/>
          <p:cNvSpPr>
            <a:spLocks noGrp="1" noChangeArrowheads="1"/>
          </p:cNvSpPr>
          <p:nvPr>
            <p:ph type="title" idx="4294967295"/>
          </p:nvPr>
        </p:nvSpPr>
        <p:spPr>
          <a:xfrm>
            <a:off x="685800" y="206375"/>
            <a:ext cx="7772400" cy="1143000"/>
          </a:xfrm>
        </p:spPr>
        <p:txBody>
          <a:bodyPr/>
          <a:lstStyle/>
          <a:p>
            <a:r>
              <a:rPr lang="en-US" dirty="0"/>
              <a:t>A Lock-Free Exchanger</a:t>
            </a:r>
          </a:p>
        </p:txBody>
      </p:sp>
      <p:sp>
        <p:nvSpPr>
          <p:cNvPr id="159751" name="AutoShape 4"/>
          <p:cNvSpPr>
            <a:spLocks noChangeArrowheads="1"/>
          </p:cNvSpPr>
          <p:nvPr/>
        </p:nvSpPr>
        <p:spPr bwMode="auto">
          <a:xfrm>
            <a:off x="639763" y="1925638"/>
            <a:ext cx="5802312" cy="449262"/>
          </a:xfrm>
          <a:prstGeom prst="wedgeRoundRectCallout">
            <a:avLst>
              <a:gd name="adj1" fmla="val -8547"/>
              <a:gd name="adj2" fmla="val 17683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1214653" y="3084751"/>
            <a:ext cx="4080679"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Atomically modifiable reference + status</a:t>
            </a: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3" name="Rectangle 2"/>
          <p:cNvSpPr>
            <a:spLocks noGrp="1" noChangeArrowheads="1"/>
          </p:cNvSpPr>
          <p:nvPr>
            <p:ph type="title"/>
          </p:nvPr>
        </p:nvSpPr>
        <p:spPr/>
        <p:txBody>
          <a:bodyPr/>
          <a:lstStyle/>
          <a:p>
            <a:r>
              <a:rPr lang="en-US" dirty="0"/>
              <a:t>Atomic Stamped Reference</a:t>
            </a:r>
          </a:p>
        </p:txBody>
      </p:sp>
      <p:sp>
        <p:nvSpPr>
          <p:cNvPr id="160770" name="Footer Placeholder 1"/>
          <p:cNvSpPr>
            <a:spLocks noGrp="1"/>
          </p:cNvSpPr>
          <p:nvPr>
            <p:ph type="ftr" sz="quarter" idx="10"/>
          </p:nvPr>
        </p:nvSpPr>
        <p:spPr>
          <a:noFill/>
        </p:spPr>
        <p:txBody>
          <a:bodyPr/>
          <a:lstStyle/>
          <a:p>
            <a:r>
              <a:rPr lang="en-US" dirty="0"/>
              <a:t>Art of Multiprocessor Programming</a:t>
            </a:r>
          </a:p>
        </p:txBody>
      </p:sp>
      <p:sp>
        <p:nvSpPr>
          <p:cNvPr id="160771" name="Slide Number Placeholder 2"/>
          <p:cNvSpPr>
            <a:spLocks noGrp="1"/>
          </p:cNvSpPr>
          <p:nvPr>
            <p:ph type="sldNum" sz="quarter" idx="11"/>
          </p:nvPr>
        </p:nvSpPr>
        <p:spPr>
          <a:noFill/>
        </p:spPr>
        <p:txBody>
          <a:bodyPr/>
          <a:lstStyle/>
          <a:p>
            <a:fld id="{76ED025D-3934-49A6-989A-CB13486FC1AA}" type="slidenum">
              <a:rPr lang="x-none" smtClean="0">
                <a:cs typeface="Arial" pitchFamily="34" charset="0"/>
              </a:rPr>
              <a:pPr/>
              <a:t>128</a:t>
            </a:fld>
            <a:endParaRPr lang="en-US" dirty="0">
              <a:cs typeface="Arial" pitchFamily="34" charset="0"/>
            </a:endParaRPr>
          </a:p>
        </p:txBody>
      </p:sp>
      <p:sp>
        <p:nvSpPr>
          <p:cNvPr id="16077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50AA470F-2AB6-4F41-ACC0-811364390AFA}" type="slidenum">
              <a:rPr lang="x-none" sz="1400">
                <a:solidFill>
                  <a:schemeClr val="tx1"/>
                </a:solidFill>
                <a:latin typeface="Arial" pitchFamily="34" charset="0"/>
                <a:cs typeface="Arial" pitchFamily="34" charset="0"/>
              </a:rPr>
              <a:pPr/>
              <a:t>128</a:t>
            </a:fld>
            <a:endParaRPr lang="en-US" sz="1400" dirty="0">
              <a:solidFill>
                <a:schemeClr val="tx1"/>
              </a:solidFill>
              <a:latin typeface="Arial" pitchFamily="34" charset="0"/>
              <a:cs typeface="Arial" pitchFamily="34" charset="0"/>
            </a:endParaRPr>
          </a:p>
        </p:txBody>
      </p:sp>
      <p:sp>
        <p:nvSpPr>
          <p:cNvPr id="160775" name="AutoShape 4"/>
          <p:cNvSpPr>
            <a:spLocks noChangeArrowheads="1"/>
          </p:cNvSpPr>
          <p:nvPr/>
        </p:nvSpPr>
        <p:spPr bwMode="auto">
          <a:xfrm>
            <a:off x="3336925" y="4202113"/>
            <a:ext cx="3673475" cy="1295400"/>
          </a:xfrm>
          <a:prstGeom prst="roundRect">
            <a:avLst>
              <a:gd name="adj" fmla="val 16667"/>
            </a:avLst>
          </a:prstGeom>
          <a:solidFill>
            <a:schemeClr val="hlink"/>
          </a:solidFill>
          <a:ln w="38100">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60776" name="Line 5"/>
          <p:cNvSpPr>
            <a:spLocks noChangeShapeType="1"/>
          </p:cNvSpPr>
          <p:nvPr/>
        </p:nvSpPr>
        <p:spPr bwMode="auto">
          <a:xfrm>
            <a:off x="5668963" y="4202113"/>
            <a:ext cx="0" cy="1295400"/>
          </a:xfrm>
          <a:prstGeom prst="line">
            <a:avLst/>
          </a:prstGeom>
          <a:noFill/>
          <a:ln w="38100">
            <a:solidFill>
              <a:schemeClr val="tx1"/>
            </a:solidFill>
            <a:round/>
            <a:headEnd/>
            <a:tailEnd/>
          </a:ln>
        </p:spPr>
        <p:txBody>
          <a:bodyPr wrap="none" anchor="ctr"/>
          <a:lstStyle/>
          <a:p>
            <a:endParaRPr lang="en-US" dirty="0">
              <a:latin typeface="Arial" pitchFamily="34" charset="0"/>
            </a:endParaRPr>
          </a:p>
        </p:txBody>
      </p:sp>
      <p:sp>
        <p:nvSpPr>
          <p:cNvPr id="160777" name="Text Box 6"/>
          <p:cNvSpPr txBox="1">
            <a:spLocks noChangeArrowheads="1"/>
          </p:cNvSpPr>
          <p:nvPr/>
        </p:nvSpPr>
        <p:spPr bwMode="auto">
          <a:xfrm>
            <a:off x="3357563" y="4591050"/>
            <a:ext cx="2133600" cy="519113"/>
          </a:xfrm>
          <a:prstGeom prst="rect">
            <a:avLst/>
          </a:prstGeom>
          <a:noFill/>
          <a:ln w="9525">
            <a:noFill/>
            <a:miter lim="800000"/>
            <a:headEnd/>
            <a:tailEnd/>
          </a:ln>
        </p:spPr>
        <p:txBody>
          <a:bodyPr>
            <a:spAutoFit/>
          </a:bodyPr>
          <a:lstStyle/>
          <a:p>
            <a:pPr algn="ctr">
              <a:spcBef>
                <a:spcPct val="50000"/>
              </a:spcBef>
            </a:pPr>
            <a:r>
              <a:rPr lang="en-US" sz="2800" dirty="0">
                <a:latin typeface="Arial" pitchFamily="34" charset="0"/>
                <a:cs typeface="Arial" pitchFamily="34" charset="0"/>
              </a:rPr>
              <a:t>address</a:t>
            </a:r>
          </a:p>
        </p:txBody>
      </p:sp>
      <p:sp>
        <p:nvSpPr>
          <p:cNvPr id="160778" name="Text Box 7"/>
          <p:cNvSpPr txBox="1">
            <a:spLocks noChangeArrowheads="1"/>
          </p:cNvSpPr>
          <p:nvPr/>
        </p:nvSpPr>
        <p:spPr bwMode="auto">
          <a:xfrm>
            <a:off x="5319713" y="4589463"/>
            <a:ext cx="2133600" cy="519112"/>
          </a:xfrm>
          <a:prstGeom prst="rect">
            <a:avLst/>
          </a:prstGeom>
          <a:noFill/>
          <a:ln w="9525">
            <a:noFill/>
            <a:miter lim="800000"/>
            <a:headEnd/>
            <a:tailEnd/>
          </a:ln>
        </p:spPr>
        <p:txBody>
          <a:bodyPr>
            <a:spAutoFit/>
          </a:bodyPr>
          <a:lstStyle/>
          <a:p>
            <a:pPr algn="ctr">
              <a:spcBef>
                <a:spcPct val="50000"/>
              </a:spcBef>
            </a:pPr>
            <a:r>
              <a:rPr lang="en-US" sz="2800" dirty="0">
                <a:latin typeface="Arial" pitchFamily="34" charset="0"/>
                <a:cs typeface="Arial" pitchFamily="34" charset="0"/>
              </a:rPr>
              <a:t>S</a:t>
            </a:r>
          </a:p>
        </p:txBody>
      </p:sp>
      <p:sp>
        <p:nvSpPr>
          <p:cNvPr id="160779" name="AutoShape 8"/>
          <p:cNvSpPr>
            <a:spLocks noChangeArrowheads="1"/>
          </p:cNvSpPr>
          <p:nvPr/>
        </p:nvSpPr>
        <p:spPr bwMode="auto">
          <a:xfrm>
            <a:off x="5919788" y="4445000"/>
            <a:ext cx="1003300" cy="820738"/>
          </a:xfrm>
          <a:prstGeom prst="wedgeRoundRectCallout">
            <a:avLst>
              <a:gd name="adj1" fmla="val 123574"/>
              <a:gd name="adj2" fmla="val 8404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160781" name="AutoShape 10"/>
          <p:cNvSpPr>
            <a:spLocks noChangeArrowheads="1"/>
          </p:cNvSpPr>
          <p:nvPr/>
        </p:nvSpPr>
        <p:spPr bwMode="auto">
          <a:xfrm>
            <a:off x="3573463" y="4445000"/>
            <a:ext cx="1746250" cy="820738"/>
          </a:xfrm>
          <a:prstGeom prst="wedgeRoundRectCallout">
            <a:avLst>
              <a:gd name="adj1" fmla="val -103000"/>
              <a:gd name="adj2" fmla="val -2350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17" name="Text Box 9"/>
          <p:cNvSpPr txBox="1">
            <a:spLocks noChangeArrowheads="1"/>
          </p:cNvSpPr>
          <p:nvPr/>
        </p:nvSpPr>
        <p:spPr bwMode="auto">
          <a:xfrm>
            <a:off x="313902" y="4435879"/>
            <a:ext cx="2265525"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reference</a:t>
            </a:r>
          </a:p>
        </p:txBody>
      </p:sp>
      <p:sp>
        <p:nvSpPr>
          <p:cNvPr id="18" name="Text Box 9"/>
          <p:cNvSpPr txBox="1">
            <a:spLocks noChangeArrowheads="1"/>
          </p:cNvSpPr>
          <p:nvPr/>
        </p:nvSpPr>
        <p:spPr bwMode="auto">
          <a:xfrm>
            <a:off x="6553204" y="5598213"/>
            <a:ext cx="2265525"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stamp</a:t>
            </a:r>
          </a:p>
        </p:txBody>
      </p:sp>
      <p:sp>
        <p:nvSpPr>
          <p:cNvPr id="3" name="TextBox 2">
            <a:extLst>
              <a:ext uri="{FF2B5EF4-FFF2-40B4-BE49-F238E27FC236}">
                <a16:creationId xmlns:a16="http://schemas.microsoft.com/office/drawing/2014/main" id="{70A99A9A-B215-0200-1016-C709723B7BA8}"/>
              </a:ext>
            </a:extLst>
          </p:cNvPr>
          <p:cNvSpPr txBox="1"/>
          <p:nvPr/>
        </p:nvSpPr>
        <p:spPr bwMode="auto">
          <a:xfrm>
            <a:off x="486515" y="1903431"/>
            <a:ext cx="593492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Class </a:t>
            </a:r>
            <a:r>
              <a:rPr lang="en-US" sz="2800" dirty="0">
                <a:solidFill>
                  <a:schemeClr val="bg1"/>
                </a:solidFill>
                <a:latin typeface="Consolas" panose="020B0609020204030204" pitchFamily="49" charset="0"/>
                <a:cs typeface="Courier New" panose="02070309020205020404" pitchFamily="49" charset="0"/>
              </a:rPr>
              <a:t>AtomicStampedReference</a:t>
            </a:r>
            <a:endParaRPr lang="en-US" sz="2800" dirty="0">
              <a:solidFill>
                <a:schemeClr val="bg1"/>
              </a:solidFill>
            </a:endParaRPr>
          </a:p>
        </p:txBody>
      </p:sp>
      <p:sp>
        <p:nvSpPr>
          <p:cNvPr id="4" name="TextBox 3">
            <a:extLst>
              <a:ext uri="{FF2B5EF4-FFF2-40B4-BE49-F238E27FC236}">
                <a16:creationId xmlns:a16="http://schemas.microsoft.com/office/drawing/2014/main" id="{9CF63509-0708-6E5C-B2D2-CD849C4DCB98}"/>
              </a:ext>
            </a:extLst>
          </p:cNvPr>
          <p:cNvSpPr txBox="1"/>
          <p:nvPr/>
        </p:nvSpPr>
        <p:spPr bwMode="auto">
          <a:xfrm>
            <a:off x="486515" y="2935889"/>
            <a:ext cx="754162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Package </a:t>
            </a:r>
            <a:r>
              <a:rPr lang="en-US" sz="2800" dirty="0">
                <a:solidFill>
                  <a:schemeClr val="bg1"/>
                </a:solidFill>
                <a:latin typeface="Consolas" panose="020B0609020204030204" pitchFamily="49" charset="0"/>
                <a:cs typeface="Courier New" panose="02070309020205020404" pitchFamily="49" charset="0"/>
              </a:rPr>
              <a:t>Java.util.concurrent.atomic</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FEDF4FCC-F5B5-59EA-F9F1-86C2CAF621C6}"/>
              </a:ext>
            </a:extLst>
          </p:cNvPr>
          <p:cNvSpPr txBox="1">
            <a:spLocks noChangeArrowheads="1"/>
          </p:cNvSpPr>
          <p:nvPr/>
        </p:nvSpPr>
        <p:spPr bwMode="auto">
          <a:xfrm>
            <a:off x="452438" y="2020888"/>
            <a:ext cx="7953375" cy="523220"/>
          </a:xfrm>
          <a:prstGeom prst="rect">
            <a:avLst/>
          </a:prstGeom>
          <a:solidFill>
            <a:schemeClr val="tx1"/>
          </a:solidFill>
          <a:ln w="9525">
            <a:noFill/>
            <a:miter lim="800000"/>
            <a:headEnd/>
            <a:tailEnd/>
          </a:ln>
        </p:spPr>
        <p:txBody>
          <a:bodyPr>
            <a:spAutoFit/>
          </a:bodyPr>
          <a:lstStyle/>
          <a:p>
            <a:pPr algn="l"/>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T</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get</a:t>
            </a:r>
            <a:r>
              <a:rPr lang="en-US" sz="2800" b="0" dirty="0">
                <a:solidFill>
                  <a:srgbClr val="D4D4D4"/>
                </a:solidFill>
                <a:effectLst/>
                <a:latin typeface="Consolas" panose="020B0609020204030204" pitchFamily="49" charset="0"/>
              </a:rPr>
              <a:t>(</a:t>
            </a:r>
            <a:r>
              <a:rPr lang="en-US" sz="2800" b="0" dirty="0">
                <a:solidFill>
                  <a:srgbClr val="4EC9B0"/>
                </a:solidFill>
                <a:effectLst/>
                <a:latin typeface="Consolas" panose="020B0609020204030204" pitchFamily="49" charset="0"/>
              </a:rPr>
              <a:t>int</a:t>
            </a:r>
            <a:r>
              <a:rPr lang="en-US" sz="2800" b="0" dirty="0">
                <a:solidFill>
                  <a:srgbClr val="D4D4D4"/>
                </a:solidFill>
                <a:effectLst/>
                <a:latin typeface="Consolas" panose="020B0609020204030204" pitchFamily="49" charset="0"/>
              </a:rPr>
              <a:t>[] stampHolder); </a:t>
            </a:r>
          </a:p>
        </p:txBody>
      </p:sp>
      <p:sp>
        <p:nvSpPr>
          <p:cNvPr id="162818" name="Footer Placeholder 1"/>
          <p:cNvSpPr>
            <a:spLocks noGrp="1"/>
          </p:cNvSpPr>
          <p:nvPr>
            <p:ph type="ftr" sz="quarter" idx="10"/>
          </p:nvPr>
        </p:nvSpPr>
        <p:spPr>
          <a:noFill/>
        </p:spPr>
        <p:txBody>
          <a:bodyPr/>
          <a:lstStyle/>
          <a:p>
            <a:r>
              <a:rPr lang="en-US" dirty="0"/>
              <a:t>Art of Multiprocessor Programming</a:t>
            </a:r>
          </a:p>
        </p:txBody>
      </p:sp>
      <p:sp>
        <p:nvSpPr>
          <p:cNvPr id="162819" name="Slide Number Placeholder 2"/>
          <p:cNvSpPr>
            <a:spLocks noGrp="1"/>
          </p:cNvSpPr>
          <p:nvPr>
            <p:ph type="sldNum" sz="quarter" idx="11"/>
          </p:nvPr>
        </p:nvSpPr>
        <p:spPr>
          <a:noFill/>
        </p:spPr>
        <p:txBody>
          <a:bodyPr/>
          <a:lstStyle/>
          <a:p>
            <a:fld id="{173C2006-5D69-41E5-A355-F995DC882FC9}" type="slidenum">
              <a:rPr lang="x-none" smtClean="0">
                <a:cs typeface="Arial" pitchFamily="34" charset="0"/>
              </a:rPr>
              <a:pPr/>
              <a:t>129</a:t>
            </a:fld>
            <a:endParaRPr lang="en-US" dirty="0">
              <a:cs typeface="Arial" pitchFamily="34" charset="0"/>
            </a:endParaRPr>
          </a:p>
        </p:txBody>
      </p:sp>
      <p:sp>
        <p:nvSpPr>
          <p:cNvPr id="16282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2D4F3DEA-4505-4D92-AEE2-A90F920C0744}" type="slidenum">
              <a:rPr lang="x-none" sz="1400">
                <a:solidFill>
                  <a:schemeClr val="tx1"/>
                </a:solidFill>
                <a:latin typeface="Arial" pitchFamily="34" charset="0"/>
                <a:cs typeface="Arial" pitchFamily="34" charset="0"/>
              </a:rPr>
              <a:pPr/>
              <a:t>129</a:t>
            </a:fld>
            <a:endParaRPr lang="en-US" sz="1400" dirty="0">
              <a:solidFill>
                <a:schemeClr val="tx1"/>
              </a:solidFill>
              <a:latin typeface="Arial" pitchFamily="34" charset="0"/>
              <a:cs typeface="Arial" pitchFamily="34" charset="0"/>
            </a:endParaRPr>
          </a:p>
        </p:txBody>
      </p:sp>
      <p:sp>
        <p:nvSpPr>
          <p:cNvPr id="162822" name="Rectangle 3"/>
          <p:cNvSpPr>
            <a:spLocks noGrp="1" noChangeArrowheads="1"/>
          </p:cNvSpPr>
          <p:nvPr>
            <p:ph type="title" idx="4294967295"/>
          </p:nvPr>
        </p:nvSpPr>
        <p:spPr/>
        <p:txBody>
          <a:bodyPr/>
          <a:lstStyle/>
          <a:p>
            <a:r>
              <a:rPr lang="en-US" sz="4000" dirty="0"/>
              <a:t>Extracting Reference &amp; Stamp</a:t>
            </a:r>
          </a:p>
        </p:txBody>
      </p:sp>
      <p:sp>
        <p:nvSpPr>
          <p:cNvPr id="162824" name="AutoShape 5"/>
          <p:cNvSpPr>
            <a:spLocks noChangeArrowheads="1"/>
          </p:cNvSpPr>
          <p:nvPr/>
        </p:nvSpPr>
        <p:spPr bwMode="auto">
          <a:xfrm>
            <a:off x="1877087" y="1966582"/>
            <a:ext cx="581025" cy="642937"/>
          </a:xfrm>
          <a:prstGeom prst="wedgeRoundRectCallout">
            <a:avLst>
              <a:gd name="adj1" fmla="val -15591"/>
              <a:gd name="adj2" fmla="val 12156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162826" name="AutoShape 7"/>
          <p:cNvSpPr>
            <a:spLocks noChangeArrowheads="1"/>
          </p:cNvSpPr>
          <p:nvPr/>
        </p:nvSpPr>
        <p:spPr bwMode="auto">
          <a:xfrm>
            <a:off x="4076700" y="1945186"/>
            <a:ext cx="2476500" cy="820738"/>
          </a:xfrm>
          <a:prstGeom prst="wedgeRoundRectCallout">
            <a:avLst>
              <a:gd name="adj1" fmla="val 7551"/>
              <a:gd name="adj2" fmla="val 18188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12" name="Text Box 9"/>
          <p:cNvSpPr txBox="1">
            <a:spLocks noChangeArrowheads="1"/>
          </p:cNvSpPr>
          <p:nvPr/>
        </p:nvSpPr>
        <p:spPr bwMode="auto">
          <a:xfrm>
            <a:off x="286605" y="3262171"/>
            <a:ext cx="4080679"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Returns reference to object of type T</a:t>
            </a:r>
          </a:p>
        </p:txBody>
      </p:sp>
      <p:sp>
        <p:nvSpPr>
          <p:cNvPr id="13" name="Text Box 9"/>
          <p:cNvSpPr txBox="1">
            <a:spLocks noChangeArrowheads="1"/>
          </p:cNvSpPr>
          <p:nvPr/>
        </p:nvSpPr>
        <p:spPr bwMode="auto">
          <a:xfrm>
            <a:off x="3864593" y="4110608"/>
            <a:ext cx="3464255"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Returns stamp at array index 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28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24" grpId="0" animBg="1"/>
      <p:bldP spid="162826" grpId="0" animBg="1"/>
      <p:bldP spid="12" grpId="0" animBg="1"/>
      <p:bldP spid="13"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B38DBD79-E400-ADAA-0F1E-B00DA21D2F74}"/>
              </a:ext>
            </a:extLst>
          </p:cNvPr>
          <p:cNvSpPr>
            <a:spLocks noChangeArrowheads="1"/>
          </p:cNvSpPr>
          <p:nvPr/>
        </p:nvSpPr>
        <p:spPr bwMode="auto">
          <a:xfrm>
            <a:off x="709613" y="1981200"/>
            <a:ext cx="7824787" cy="523220"/>
          </a:xfrm>
          <a:prstGeom prst="rect">
            <a:avLst/>
          </a:prstGeom>
          <a:solidFill>
            <a:schemeClr val="tx1"/>
          </a:solidFill>
          <a:ln w="9525">
            <a:noFill/>
            <a:miter lim="800000"/>
            <a:headEnd/>
            <a:tailEnd/>
          </a:ln>
        </p:spPr>
        <p:txBody>
          <a:bodyPr>
            <a:spAutoFit/>
          </a:bodyPr>
          <a:lstStyle/>
          <a:p>
            <a:pPr algn="l"/>
            <a:r>
              <a:rPr lang="en-US" sz="2800" b="0" dirty="0">
                <a:solidFill>
                  <a:srgbClr val="569CD6"/>
                </a:solidFill>
                <a:effectLst/>
                <a:latin typeface="Consolas" panose="020B0609020204030204" pitchFamily="49" charset="0"/>
              </a:rPr>
              <a:t>enum</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Status</a:t>
            </a:r>
            <a:r>
              <a:rPr lang="en-US" sz="2800" b="0" dirty="0">
                <a:solidFill>
                  <a:srgbClr val="D4D4D4"/>
                </a:solidFill>
                <a:effectLst/>
                <a:latin typeface="Consolas" panose="020B0609020204030204" pitchFamily="49" charset="0"/>
              </a:rPr>
              <a:t> {</a:t>
            </a:r>
            <a:r>
              <a:rPr lang="en-US" sz="2800" b="0" dirty="0">
                <a:solidFill>
                  <a:srgbClr val="4FC1FF"/>
                </a:solidFill>
                <a:effectLst/>
                <a:latin typeface="Consolas" panose="020B0609020204030204" pitchFamily="49" charset="0"/>
              </a:rPr>
              <a:t>EMPTY</a:t>
            </a:r>
            <a:r>
              <a:rPr lang="en-US" sz="2800" b="0" dirty="0">
                <a:solidFill>
                  <a:srgbClr val="D4D4D4"/>
                </a:solidFill>
                <a:effectLst/>
                <a:latin typeface="Consolas" panose="020B0609020204030204" pitchFamily="49" charset="0"/>
              </a:rPr>
              <a:t>, </a:t>
            </a:r>
            <a:r>
              <a:rPr lang="en-US" sz="2800" b="0" dirty="0">
                <a:solidFill>
                  <a:srgbClr val="4FC1FF"/>
                </a:solidFill>
                <a:effectLst/>
                <a:latin typeface="Consolas" panose="020B0609020204030204" pitchFamily="49" charset="0"/>
              </a:rPr>
              <a:t>WAITING</a:t>
            </a:r>
            <a:r>
              <a:rPr lang="en-US" sz="2800" b="0" dirty="0">
                <a:solidFill>
                  <a:srgbClr val="D4D4D4"/>
                </a:solidFill>
                <a:effectLst/>
                <a:latin typeface="Consolas" panose="020B0609020204030204" pitchFamily="49" charset="0"/>
              </a:rPr>
              <a:t>, </a:t>
            </a:r>
            <a:r>
              <a:rPr lang="en-US" sz="2800" b="0" dirty="0">
                <a:solidFill>
                  <a:srgbClr val="4FC1FF"/>
                </a:solidFill>
                <a:effectLst/>
                <a:latin typeface="Consolas" panose="020B0609020204030204" pitchFamily="49" charset="0"/>
              </a:rPr>
              <a:t>BUSY</a:t>
            </a:r>
            <a:r>
              <a:rPr lang="en-US" sz="2800" b="0" dirty="0">
                <a:solidFill>
                  <a:srgbClr val="D4D4D4"/>
                </a:solidFill>
                <a:effectLst/>
                <a:latin typeface="Consolas" panose="020B0609020204030204" pitchFamily="49" charset="0"/>
              </a:rPr>
              <a:t>};</a:t>
            </a:r>
          </a:p>
        </p:txBody>
      </p:sp>
      <p:sp>
        <p:nvSpPr>
          <p:cNvPr id="166914" name="Footer Placeholder 1"/>
          <p:cNvSpPr>
            <a:spLocks noGrp="1"/>
          </p:cNvSpPr>
          <p:nvPr>
            <p:ph type="ftr" sz="quarter" idx="10"/>
          </p:nvPr>
        </p:nvSpPr>
        <p:spPr>
          <a:noFill/>
        </p:spPr>
        <p:txBody>
          <a:bodyPr/>
          <a:lstStyle/>
          <a:p>
            <a:r>
              <a:rPr lang="en-US" dirty="0"/>
              <a:t>Art of Multiprocessor Programming</a:t>
            </a:r>
          </a:p>
        </p:txBody>
      </p:sp>
      <p:sp>
        <p:nvSpPr>
          <p:cNvPr id="166915" name="Slide Number Placeholder 2"/>
          <p:cNvSpPr>
            <a:spLocks noGrp="1"/>
          </p:cNvSpPr>
          <p:nvPr>
            <p:ph type="sldNum" sz="quarter" idx="11"/>
          </p:nvPr>
        </p:nvSpPr>
        <p:spPr>
          <a:noFill/>
        </p:spPr>
        <p:txBody>
          <a:bodyPr/>
          <a:lstStyle/>
          <a:p>
            <a:fld id="{75BCD3F0-97E6-4B7C-9464-F4E68E2C45C4}" type="slidenum">
              <a:rPr lang="x-none" smtClean="0">
                <a:cs typeface="Arial" pitchFamily="34" charset="0"/>
              </a:rPr>
              <a:pPr/>
              <a:t>130</a:t>
            </a:fld>
            <a:endParaRPr lang="en-US" dirty="0">
              <a:cs typeface="Arial" pitchFamily="34" charset="0"/>
            </a:endParaRPr>
          </a:p>
        </p:txBody>
      </p:sp>
      <p:sp>
        <p:nvSpPr>
          <p:cNvPr id="166916"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fld id="{9AB12991-67C0-40A2-82CB-66717CDC79C3}" type="slidenum">
              <a:rPr lang="x-none" sz="1400">
                <a:solidFill>
                  <a:schemeClr val="tx1"/>
                </a:solidFill>
                <a:latin typeface="Arial" pitchFamily="34" charset="0"/>
                <a:cs typeface="Arial" pitchFamily="34" charset="0"/>
              </a:rPr>
              <a:pPr/>
              <a:t>130</a:t>
            </a:fld>
            <a:endParaRPr lang="en-US" sz="1400" dirty="0">
              <a:solidFill>
                <a:schemeClr val="tx1"/>
              </a:solidFill>
              <a:latin typeface="Arial" pitchFamily="34" charset="0"/>
              <a:cs typeface="Arial" pitchFamily="34" charset="0"/>
            </a:endParaRPr>
          </a:p>
        </p:txBody>
      </p:sp>
      <p:sp>
        <p:nvSpPr>
          <p:cNvPr id="166917" name="Rectangle 2"/>
          <p:cNvSpPr>
            <a:spLocks noGrp="1" noChangeArrowheads="1"/>
          </p:cNvSpPr>
          <p:nvPr>
            <p:ph type="title" idx="4294967295"/>
          </p:nvPr>
        </p:nvSpPr>
        <p:spPr/>
        <p:txBody>
          <a:bodyPr/>
          <a:lstStyle/>
          <a:p>
            <a:r>
              <a:rPr lang="en-US" dirty="0"/>
              <a:t>Exchange Status</a:t>
            </a:r>
          </a:p>
        </p:txBody>
      </p:sp>
      <p:sp>
        <p:nvSpPr>
          <p:cNvPr id="166923" name="AutoShape 8"/>
          <p:cNvSpPr>
            <a:spLocks noChangeArrowheads="1"/>
          </p:cNvSpPr>
          <p:nvPr/>
        </p:nvSpPr>
        <p:spPr bwMode="auto">
          <a:xfrm>
            <a:off x="6315075" y="2020923"/>
            <a:ext cx="1298575" cy="477838"/>
          </a:xfrm>
          <a:prstGeom prst="wedgeRoundRectCallout">
            <a:avLst>
              <a:gd name="adj1" fmla="val -34949"/>
              <a:gd name="adj2" fmla="val 528032"/>
              <a:gd name="adj3" fmla="val 16667"/>
            </a:avLst>
          </a:prstGeom>
          <a:noFill/>
          <a:ln w="38100">
            <a:solidFill>
              <a:srgbClr val="FF0000"/>
            </a:solidFill>
            <a:miter lim="800000"/>
            <a:headEnd/>
            <a:tailEnd/>
          </a:ln>
        </p:spPr>
        <p:txBody>
          <a:bodyPr anchor="ctr"/>
          <a:lstStyle/>
          <a:p>
            <a:pPr algn="ctr"/>
            <a:endParaRPr lang="en-US" sz="4000" b="1" dirty="0">
              <a:latin typeface="Arial" pitchFamily="34" charset="0"/>
              <a:cs typeface="Courier New" pitchFamily="49" charset="0"/>
            </a:endParaRPr>
          </a:p>
        </p:txBody>
      </p:sp>
      <p:sp>
        <p:nvSpPr>
          <p:cNvPr id="2" name="AutoShape 6">
            <a:extLst>
              <a:ext uri="{FF2B5EF4-FFF2-40B4-BE49-F238E27FC236}">
                <a16:creationId xmlns:a16="http://schemas.microsoft.com/office/drawing/2014/main" id="{8BBD45BB-9B55-AC81-A10F-CBC2E0F91B1A}"/>
              </a:ext>
            </a:extLst>
          </p:cNvPr>
          <p:cNvSpPr>
            <a:spLocks noChangeArrowheads="1"/>
          </p:cNvSpPr>
          <p:nvPr/>
        </p:nvSpPr>
        <p:spPr bwMode="auto">
          <a:xfrm>
            <a:off x="4654550" y="2020923"/>
            <a:ext cx="1622425" cy="477838"/>
          </a:xfrm>
          <a:prstGeom prst="wedgeRoundRectCallout">
            <a:avLst>
              <a:gd name="adj1" fmla="val -97878"/>
              <a:gd name="adj2" fmla="val 372927"/>
              <a:gd name="adj3" fmla="val 16667"/>
            </a:avLst>
          </a:prstGeom>
          <a:noFill/>
          <a:ln w="38100">
            <a:solidFill>
              <a:srgbClr val="FF0000"/>
            </a:solidFill>
            <a:miter lim="800000"/>
            <a:headEnd/>
            <a:tailEnd/>
          </a:ln>
        </p:spPr>
        <p:txBody>
          <a:bodyPr anchor="ctr"/>
          <a:lstStyle/>
          <a:p>
            <a:pPr algn="ctr"/>
            <a:endParaRPr lang="en-US" sz="4000" b="1" dirty="0">
              <a:latin typeface="Arial" pitchFamily="34" charset="0"/>
              <a:cs typeface="Courier New" pitchFamily="49" charset="0"/>
            </a:endParaRPr>
          </a:p>
        </p:txBody>
      </p:sp>
      <p:sp>
        <p:nvSpPr>
          <p:cNvPr id="4" name="AutoShape 4">
            <a:extLst>
              <a:ext uri="{FF2B5EF4-FFF2-40B4-BE49-F238E27FC236}">
                <a16:creationId xmlns:a16="http://schemas.microsoft.com/office/drawing/2014/main" id="{67068FFC-52C6-1BF5-51D7-721834F436CF}"/>
              </a:ext>
            </a:extLst>
          </p:cNvPr>
          <p:cNvSpPr>
            <a:spLocks noChangeArrowheads="1"/>
          </p:cNvSpPr>
          <p:nvPr/>
        </p:nvSpPr>
        <p:spPr bwMode="auto">
          <a:xfrm>
            <a:off x="3247953" y="1992888"/>
            <a:ext cx="1228725" cy="477838"/>
          </a:xfrm>
          <a:prstGeom prst="wedgeRoundRectCallout">
            <a:avLst>
              <a:gd name="adj1" fmla="val -120282"/>
              <a:gd name="adj2" fmla="val 263287"/>
              <a:gd name="adj3" fmla="val 16667"/>
            </a:avLst>
          </a:prstGeom>
          <a:noFill/>
          <a:ln w="38100">
            <a:solidFill>
              <a:srgbClr val="FF0000"/>
            </a:solidFill>
            <a:miter lim="800000"/>
            <a:headEnd/>
            <a:tailEnd/>
          </a:ln>
        </p:spPr>
        <p:txBody>
          <a:bodyPr anchor="ctr"/>
          <a:lstStyle/>
          <a:p>
            <a:pPr algn="ctr"/>
            <a:endParaRPr lang="en-US" sz="4000" b="1" dirty="0">
              <a:latin typeface="Arial" pitchFamily="34" charset="0"/>
              <a:cs typeface="Courier New" pitchFamily="49" charset="0"/>
            </a:endParaRPr>
          </a:p>
        </p:txBody>
      </p:sp>
      <p:sp>
        <p:nvSpPr>
          <p:cNvPr id="5" name="Text Box 9">
            <a:extLst>
              <a:ext uri="{FF2B5EF4-FFF2-40B4-BE49-F238E27FC236}">
                <a16:creationId xmlns:a16="http://schemas.microsoft.com/office/drawing/2014/main" id="{0872D024-418E-39A4-603B-8AFFB90E1071}"/>
              </a:ext>
            </a:extLst>
          </p:cNvPr>
          <p:cNvSpPr txBox="1">
            <a:spLocks noChangeArrowheads="1"/>
          </p:cNvSpPr>
          <p:nvPr/>
        </p:nvSpPr>
        <p:spPr bwMode="auto">
          <a:xfrm>
            <a:off x="1216927" y="3714823"/>
            <a:ext cx="2645389"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Nothing yet</a:t>
            </a:r>
          </a:p>
        </p:txBody>
      </p:sp>
      <p:sp>
        <p:nvSpPr>
          <p:cNvPr id="3" name="Text Box 9">
            <a:extLst>
              <a:ext uri="{FF2B5EF4-FFF2-40B4-BE49-F238E27FC236}">
                <a16:creationId xmlns:a16="http://schemas.microsoft.com/office/drawing/2014/main" id="{BD0F5557-5040-9C16-E98E-9694CEBF95EC}"/>
              </a:ext>
            </a:extLst>
          </p:cNvPr>
          <p:cNvSpPr txBox="1">
            <a:spLocks noChangeArrowheads="1"/>
          </p:cNvSpPr>
          <p:nvPr/>
        </p:nvSpPr>
        <p:spPr bwMode="auto">
          <a:xfrm>
            <a:off x="2194874" y="4123643"/>
            <a:ext cx="3816822"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One thread is waiting for rendezvous</a:t>
            </a:r>
          </a:p>
        </p:txBody>
      </p:sp>
      <p:sp>
        <p:nvSpPr>
          <p:cNvPr id="19" name="Text Box 9"/>
          <p:cNvSpPr txBox="1">
            <a:spLocks noChangeArrowheads="1"/>
          </p:cNvSpPr>
          <p:nvPr/>
        </p:nvSpPr>
        <p:spPr bwMode="auto">
          <a:xfrm>
            <a:off x="4240475" y="5009516"/>
            <a:ext cx="3816822"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Other threads busy with rendezvous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69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23" grpId="0" animBg="1"/>
      <p:bldP spid="2" grpId="0" animBg="1"/>
      <p:bldP spid="4" grpId="0" animBg="1"/>
      <p:bldP spid="5" grpId="0" animBg="1"/>
      <p:bldP spid="3" grpId="0" animBg="1"/>
      <p:bldP spid="19"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Footer Placeholder 1"/>
          <p:cNvSpPr>
            <a:spLocks noGrp="1"/>
          </p:cNvSpPr>
          <p:nvPr>
            <p:ph type="ftr" sz="quarter" idx="10"/>
          </p:nvPr>
        </p:nvSpPr>
        <p:spPr>
          <a:noFill/>
        </p:spPr>
        <p:txBody>
          <a:bodyPr/>
          <a:lstStyle/>
          <a:p>
            <a:r>
              <a:rPr lang="en-US" dirty="0"/>
              <a:t>Art of Multiprocessor Programming</a:t>
            </a:r>
          </a:p>
        </p:txBody>
      </p:sp>
      <p:sp>
        <p:nvSpPr>
          <p:cNvPr id="167939" name="Slide Number Placeholder 2"/>
          <p:cNvSpPr>
            <a:spLocks noGrp="1"/>
          </p:cNvSpPr>
          <p:nvPr>
            <p:ph type="sldNum" sz="quarter" idx="11"/>
          </p:nvPr>
        </p:nvSpPr>
        <p:spPr>
          <a:noFill/>
        </p:spPr>
        <p:txBody>
          <a:bodyPr/>
          <a:lstStyle/>
          <a:p>
            <a:fld id="{205D210F-58A5-4AF1-93BF-0A7A95F18990}" type="slidenum">
              <a:rPr lang="x-none" smtClean="0">
                <a:cs typeface="Arial" pitchFamily="34" charset="0"/>
              </a:rPr>
              <a:pPr/>
              <a:t>131</a:t>
            </a:fld>
            <a:endParaRPr lang="en-US" dirty="0">
              <a:cs typeface="Arial" pitchFamily="34" charset="0"/>
            </a:endParaRPr>
          </a:p>
        </p:txBody>
      </p:sp>
      <p:sp>
        <p:nvSpPr>
          <p:cNvPr id="16794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C12C2F2D-71E0-4E3B-9B33-FDACDA3A32B0}" type="slidenum">
              <a:rPr lang="x-none" sz="1400">
                <a:solidFill>
                  <a:schemeClr val="tx1"/>
                </a:solidFill>
                <a:latin typeface="Arial" pitchFamily="34" charset="0"/>
                <a:cs typeface="Arial" pitchFamily="34" charset="0"/>
              </a:rPr>
              <a:pPr/>
              <a:t>131</a:t>
            </a:fld>
            <a:endParaRPr lang="en-US" sz="1400" dirty="0">
              <a:solidFill>
                <a:schemeClr val="tx1"/>
              </a:solidFill>
              <a:latin typeface="Arial" pitchFamily="34" charset="0"/>
              <a:cs typeface="Arial" pitchFamily="34" charset="0"/>
            </a:endParaRPr>
          </a:p>
        </p:txBody>
      </p:sp>
      <p:sp>
        <p:nvSpPr>
          <p:cNvPr id="167941" name="Text Box 2"/>
          <p:cNvSpPr txBox="1">
            <a:spLocks noChangeArrowheads="1"/>
          </p:cNvSpPr>
          <p:nvPr/>
        </p:nvSpPr>
        <p:spPr bwMode="auto">
          <a:xfrm>
            <a:off x="685800" y="1314450"/>
            <a:ext cx="7772400"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myItem,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nanos)</a:t>
            </a:r>
          </a:p>
          <a:p>
            <a:pPr algn="l"/>
            <a:r>
              <a:rPr lang="en-US" sz="2000" b="0" dirty="0">
                <a:solidFill>
                  <a:srgbClr val="D4D4D4"/>
                </a:solidFill>
                <a:effectLst/>
                <a:latin typeface="Consolas" panose="020B0609020204030204" pitchFamily="49" charset="0"/>
              </a:rPr>
              <a:t>   throws TimeoutException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timeBound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 nanos;</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stampHolder</a:t>
            </a:r>
            <a:r>
              <a:rPr lang="en-US" sz="2000" b="0" dirty="0">
                <a:solidFill>
                  <a:srgbClr val="D4D4D4"/>
                </a:solidFill>
                <a:effectLst/>
                <a:latin typeface="Consolas" panose="020B0609020204030204" pitchFamily="49" charset="0"/>
              </a:rPr>
              <a:t> =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&gt; timeBound)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herItem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a:t>
            </a:r>
            <a:r>
              <a:rPr lang="en-US" sz="2000" b="0" dirty="0">
                <a:solidFill>
                  <a:srgbClr val="D4D4D4"/>
                </a:solidFill>
                <a:effectLst/>
                <a:latin typeface="Consolas" panose="020B0609020204030204" pitchFamily="49" charset="0"/>
              </a:rPr>
              <a:t> =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switch</a:t>
            </a:r>
            <a:r>
              <a:rPr lang="en-US" sz="2000" b="0" dirty="0">
                <a:solidFill>
                  <a:srgbClr val="D4D4D4"/>
                </a:solidFill>
                <a:effectLst/>
                <a:latin typeface="Consolas" panose="020B0609020204030204" pitchFamily="49" charset="0"/>
              </a:rPr>
              <a:t>(stamp)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others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67942" name="Rectangle 3"/>
          <p:cNvSpPr>
            <a:spLocks noGrp="1" noChangeArrowheads="1"/>
          </p:cNvSpPr>
          <p:nvPr>
            <p:ph type="title" idx="4294967295"/>
          </p:nvPr>
        </p:nvSpPr>
        <p:spPr>
          <a:xfrm>
            <a:off x="685800" y="171450"/>
            <a:ext cx="7772400" cy="1143000"/>
          </a:xfrm>
        </p:spPr>
        <p:txBody>
          <a:bodyPr/>
          <a:lstStyle/>
          <a:p>
            <a:r>
              <a:rPr lang="en-US" dirty="0"/>
              <a:t>The Exchange</a:t>
            </a: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1C057AC2-08F8-B3C6-0A1A-9BDD44AE02E4}"/>
              </a:ext>
            </a:extLst>
          </p:cNvPr>
          <p:cNvSpPr txBox="1">
            <a:spLocks noChangeArrowheads="1"/>
          </p:cNvSpPr>
          <p:nvPr/>
        </p:nvSpPr>
        <p:spPr bwMode="auto">
          <a:xfrm>
            <a:off x="685800" y="1314450"/>
            <a:ext cx="7772400"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myItem,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nanos)</a:t>
            </a:r>
          </a:p>
          <a:p>
            <a:pPr algn="l"/>
            <a:r>
              <a:rPr lang="en-US" sz="2000" b="0" dirty="0">
                <a:solidFill>
                  <a:srgbClr val="D4D4D4"/>
                </a:solidFill>
                <a:effectLst/>
                <a:latin typeface="Consolas" panose="020B0609020204030204" pitchFamily="49" charset="0"/>
              </a:rPr>
              <a:t>   throws TimeoutException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timeBound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 nanos;</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stampHolder</a:t>
            </a:r>
            <a:r>
              <a:rPr lang="en-US" sz="2000" b="0" dirty="0">
                <a:solidFill>
                  <a:srgbClr val="D4D4D4"/>
                </a:solidFill>
                <a:effectLst/>
                <a:latin typeface="Consolas" panose="020B0609020204030204" pitchFamily="49" charset="0"/>
              </a:rPr>
              <a:t> =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&gt; timeBound)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herItem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a:t>
            </a:r>
            <a:r>
              <a:rPr lang="en-US" sz="2000" b="0" dirty="0">
                <a:solidFill>
                  <a:srgbClr val="D4D4D4"/>
                </a:solidFill>
                <a:effectLst/>
                <a:latin typeface="Consolas" panose="020B0609020204030204" pitchFamily="49" charset="0"/>
              </a:rPr>
              <a:t> =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switch</a:t>
            </a:r>
            <a:r>
              <a:rPr lang="en-US" sz="2000" b="0" dirty="0">
                <a:solidFill>
                  <a:srgbClr val="D4D4D4"/>
                </a:solidFill>
                <a:effectLst/>
                <a:latin typeface="Consolas" panose="020B0609020204030204" pitchFamily="49" charset="0"/>
              </a:rPr>
              <a:t>(stamp)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others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68962" name="Footer Placeholder 1"/>
          <p:cNvSpPr>
            <a:spLocks noGrp="1"/>
          </p:cNvSpPr>
          <p:nvPr>
            <p:ph type="ftr" sz="quarter" idx="10"/>
          </p:nvPr>
        </p:nvSpPr>
        <p:spPr>
          <a:noFill/>
        </p:spPr>
        <p:txBody>
          <a:bodyPr/>
          <a:lstStyle/>
          <a:p>
            <a:r>
              <a:rPr lang="en-US" dirty="0"/>
              <a:t>Art of Multiprocessor Programming</a:t>
            </a:r>
          </a:p>
        </p:txBody>
      </p:sp>
      <p:sp>
        <p:nvSpPr>
          <p:cNvPr id="168963" name="Slide Number Placeholder 2"/>
          <p:cNvSpPr>
            <a:spLocks noGrp="1"/>
          </p:cNvSpPr>
          <p:nvPr>
            <p:ph type="sldNum" sz="quarter" idx="11"/>
          </p:nvPr>
        </p:nvSpPr>
        <p:spPr>
          <a:noFill/>
        </p:spPr>
        <p:txBody>
          <a:bodyPr/>
          <a:lstStyle/>
          <a:p>
            <a:fld id="{6A78992C-9CCF-49A1-884C-DCCF3BDE6393}" type="slidenum">
              <a:rPr lang="x-none" smtClean="0">
                <a:cs typeface="Arial" pitchFamily="34" charset="0"/>
              </a:rPr>
              <a:pPr/>
              <a:t>132</a:t>
            </a:fld>
            <a:endParaRPr lang="en-US" dirty="0">
              <a:cs typeface="Arial" pitchFamily="34" charset="0"/>
            </a:endParaRPr>
          </a:p>
        </p:txBody>
      </p:sp>
      <p:sp>
        <p:nvSpPr>
          <p:cNvPr id="16896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A534CE37-1ECC-431D-8543-9228D1A9FB18}" type="slidenum">
              <a:rPr lang="x-none" sz="1400">
                <a:solidFill>
                  <a:schemeClr val="tx1"/>
                </a:solidFill>
                <a:latin typeface="Arial" pitchFamily="34" charset="0"/>
                <a:cs typeface="Arial" pitchFamily="34" charset="0"/>
              </a:rPr>
              <a:pPr/>
              <a:t>132</a:t>
            </a:fld>
            <a:endParaRPr lang="en-US" sz="1400" dirty="0">
              <a:solidFill>
                <a:schemeClr val="tx1"/>
              </a:solidFill>
              <a:latin typeface="Arial" pitchFamily="34" charset="0"/>
              <a:cs typeface="Arial" pitchFamily="34" charset="0"/>
            </a:endParaRPr>
          </a:p>
        </p:txBody>
      </p:sp>
      <p:sp>
        <p:nvSpPr>
          <p:cNvPr id="168966" name="Rectangle 3"/>
          <p:cNvSpPr>
            <a:spLocks noGrp="1" noChangeArrowheads="1"/>
          </p:cNvSpPr>
          <p:nvPr>
            <p:ph type="title" idx="4294967295"/>
          </p:nvPr>
        </p:nvSpPr>
        <p:spPr>
          <a:xfrm>
            <a:off x="685800" y="171450"/>
            <a:ext cx="7772400" cy="1143000"/>
          </a:xfrm>
        </p:spPr>
        <p:txBody>
          <a:bodyPr/>
          <a:lstStyle/>
          <a:p>
            <a:r>
              <a:rPr lang="en-US" dirty="0"/>
              <a:t>The Exchange</a:t>
            </a:r>
          </a:p>
        </p:txBody>
      </p:sp>
      <p:sp>
        <p:nvSpPr>
          <p:cNvPr id="168968" name="AutoShape 4"/>
          <p:cNvSpPr>
            <a:spLocks noChangeArrowheads="1"/>
          </p:cNvSpPr>
          <p:nvPr/>
        </p:nvSpPr>
        <p:spPr bwMode="auto">
          <a:xfrm>
            <a:off x="506413" y="1314450"/>
            <a:ext cx="7442200" cy="696913"/>
          </a:xfrm>
          <a:prstGeom prst="wedgeRoundRectCallout">
            <a:avLst>
              <a:gd name="adj1" fmla="val 7665"/>
              <a:gd name="adj2" fmla="val 15713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3398295" y="2961921"/>
            <a:ext cx="2878680"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Item and timeout</a:t>
            </a:r>
            <a:endParaRPr lang="en-US" sz="2800" i="1" dirty="0">
              <a:solidFill>
                <a:srgbClr val="FFFF00"/>
              </a:solidFill>
              <a:latin typeface="Arial" pitchFamily="34" charset="0"/>
              <a:cs typeface="Arial" pitchFamily="34" charset="0"/>
            </a:endParaRPr>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94035FA4-87DA-97DF-8219-AB38976C7EDE}"/>
              </a:ext>
            </a:extLst>
          </p:cNvPr>
          <p:cNvSpPr txBox="1">
            <a:spLocks noChangeArrowheads="1"/>
          </p:cNvSpPr>
          <p:nvPr/>
        </p:nvSpPr>
        <p:spPr bwMode="auto">
          <a:xfrm>
            <a:off x="685800" y="1314450"/>
            <a:ext cx="7772400"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myItem,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nanos)</a:t>
            </a:r>
          </a:p>
          <a:p>
            <a:pPr algn="l"/>
            <a:r>
              <a:rPr lang="en-US" sz="2000" b="0" dirty="0">
                <a:solidFill>
                  <a:srgbClr val="D4D4D4"/>
                </a:solidFill>
                <a:effectLst/>
                <a:latin typeface="Consolas" panose="020B0609020204030204" pitchFamily="49" charset="0"/>
              </a:rPr>
              <a:t>   throws TimeoutException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timeBound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 nanos;</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stampHolder</a:t>
            </a:r>
            <a:r>
              <a:rPr lang="en-US" sz="2000" b="0" dirty="0">
                <a:solidFill>
                  <a:srgbClr val="D4D4D4"/>
                </a:solidFill>
                <a:effectLst/>
                <a:latin typeface="Consolas" panose="020B0609020204030204" pitchFamily="49" charset="0"/>
              </a:rPr>
              <a:t> =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&gt; timeBound)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herItem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a:t>
            </a:r>
            <a:r>
              <a:rPr lang="en-US" sz="2000" b="0" dirty="0">
                <a:solidFill>
                  <a:srgbClr val="D4D4D4"/>
                </a:solidFill>
                <a:effectLst/>
                <a:latin typeface="Consolas" panose="020B0609020204030204" pitchFamily="49" charset="0"/>
              </a:rPr>
              <a:t> =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switch</a:t>
            </a:r>
            <a:r>
              <a:rPr lang="en-US" sz="2000" b="0" dirty="0">
                <a:solidFill>
                  <a:srgbClr val="D4D4D4"/>
                </a:solidFill>
                <a:effectLst/>
                <a:latin typeface="Consolas" panose="020B0609020204030204" pitchFamily="49" charset="0"/>
              </a:rPr>
              <a:t>(stamp)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others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69986" name="Footer Placeholder 1"/>
          <p:cNvSpPr>
            <a:spLocks noGrp="1"/>
          </p:cNvSpPr>
          <p:nvPr>
            <p:ph type="ftr" sz="quarter" idx="10"/>
          </p:nvPr>
        </p:nvSpPr>
        <p:spPr>
          <a:noFill/>
        </p:spPr>
        <p:txBody>
          <a:bodyPr/>
          <a:lstStyle/>
          <a:p>
            <a:r>
              <a:rPr lang="en-US" dirty="0"/>
              <a:t>Art of Multiprocessor Programming</a:t>
            </a:r>
          </a:p>
        </p:txBody>
      </p:sp>
      <p:sp>
        <p:nvSpPr>
          <p:cNvPr id="169987" name="Slide Number Placeholder 2"/>
          <p:cNvSpPr>
            <a:spLocks noGrp="1"/>
          </p:cNvSpPr>
          <p:nvPr>
            <p:ph type="sldNum" sz="quarter" idx="11"/>
          </p:nvPr>
        </p:nvSpPr>
        <p:spPr>
          <a:noFill/>
        </p:spPr>
        <p:txBody>
          <a:bodyPr/>
          <a:lstStyle/>
          <a:p>
            <a:fld id="{A202A484-3B48-490C-9C24-1FEC0F9DB8DD}" type="slidenum">
              <a:rPr lang="x-none" smtClean="0">
                <a:cs typeface="Arial" pitchFamily="34" charset="0"/>
              </a:rPr>
              <a:pPr/>
              <a:t>133</a:t>
            </a:fld>
            <a:endParaRPr lang="en-US" dirty="0">
              <a:cs typeface="Arial" pitchFamily="34" charset="0"/>
            </a:endParaRPr>
          </a:p>
        </p:txBody>
      </p:sp>
      <p:sp>
        <p:nvSpPr>
          <p:cNvPr id="16998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0D466D58-7596-406F-98A5-DDE7B47AC5B3}" type="slidenum">
              <a:rPr lang="x-none" sz="1400">
                <a:solidFill>
                  <a:schemeClr val="tx1"/>
                </a:solidFill>
                <a:latin typeface="Arial" pitchFamily="34" charset="0"/>
                <a:cs typeface="Arial" pitchFamily="34" charset="0"/>
              </a:rPr>
              <a:pPr/>
              <a:t>133</a:t>
            </a:fld>
            <a:endParaRPr lang="en-US" sz="1400" dirty="0">
              <a:solidFill>
                <a:schemeClr val="tx1"/>
              </a:solidFill>
              <a:latin typeface="Arial" pitchFamily="34" charset="0"/>
              <a:cs typeface="Arial" pitchFamily="34" charset="0"/>
            </a:endParaRPr>
          </a:p>
        </p:txBody>
      </p:sp>
      <p:sp>
        <p:nvSpPr>
          <p:cNvPr id="169990" name="Rectangle 3"/>
          <p:cNvSpPr>
            <a:spLocks noGrp="1" noChangeArrowheads="1"/>
          </p:cNvSpPr>
          <p:nvPr>
            <p:ph type="title" idx="4294967295"/>
          </p:nvPr>
        </p:nvSpPr>
        <p:spPr>
          <a:xfrm>
            <a:off x="685800" y="171450"/>
            <a:ext cx="7772400" cy="1143000"/>
          </a:xfrm>
        </p:spPr>
        <p:txBody>
          <a:bodyPr/>
          <a:lstStyle/>
          <a:p>
            <a:r>
              <a:rPr lang="en-US" dirty="0"/>
              <a:t>The Exchange</a:t>
            </a:r>
          </a:p>
        </p:txBody>
      </p:sp>
      <p:sp>
        <p:nvSpPr>
          <p:cNvPr id="169991" name="AutoShape 4"/>
          <p:cNvSpPr>
            <a:spLocks noChangeArrowheads="1"/>
          </p:cNvSpPr>
          <p:nvPr/>
        </p:nvSpPr>
        <p:spPr bwMode="auto">
          <a:xfrm>
            <a:off x="777875" y="2165350"/>
            <a:ext cx="4662488" cy="530225"/>
          </a:xfrm>
          <a:prstGeom prst="wedgeRoundRectCallout">
            <a:avLst>
              <a:gd name="adj1" fmla="val 31439"/>
              <a:gd name="adj2" fmla="val 23436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2552134" y="3780786"/>
            <a:ext cx="3111688"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Array holds status</a:t>
            </a:r>
            <a:endParaRPr lang="en-US" sz="2800" i="1" dirty="0">
              <a:solidFill>
                <a:srgbClr val="FFFF00"/>
              </a:solidFill>
              <a:latin typeface="Arial" pitchFamily="34" charset="0"/>
              <a:cs typeface="Arial" pitchFamily="34" charset="0"/>
            </a:endParaRP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C44A5DD2-8107-80CF-90DF-1017AE7B65AD}"/>
              </a:ext>
            </a:extLst>
          </p:cNvPr>
          <p:cNvSpPr txBox="1">
            <a:spLocks noChangeArrowheads="1"/>
          </p:cNvSpPr>
          <p:nvPr/>
        </p:nvSpPr>
        <p:spPr bwMode="auto">
          <a:xfrm>
            <a:off x="685800" y="1314450"/>
            <a:ext cx="7772400"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myItem,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nanos)</a:t>
            </a:r>
          </a:p>
          <a:p>
            <a:pPr algn="l"/>
            <a:r>
              <a:rPr lang="en-US" sz="2000" b="0" dirty="0">
                <a:solidFill>
                  <a:srgbClr val="D4D4D4"/>
                </a:solidFill>
                <a:effectLst/>
                <a:latin typeface="Consolas" panose="020B0609020204030204" pitchFamily="49" charset="0"/>
              </a:rPr>
              <a:t>   throws TimeoutException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timeBound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 nanos;</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stampHolder</a:t>
            </a:r>
            <a:r>
              <a:rPr lang="en-US" sz="2000" b="0" dirty="0">
                <a:solidFill>
                  <a:srgbClr val="D4D4D4"/>
                </a:solidFill>
                <a:effectLst/>
                <a:latin typeface="Consolas" panose="020B0609020204030204" pitchFamily="49" charset="0"/>
              </a:rPr>
              <a:t> =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&gt; timeBound)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herItem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a:t>
            </a:r>
            <a:r>
              <a:rPr lang="en-US" sz="2000" b="0" dirty="0">
                <a:solidFill>
                  <a:srgbClr val="D4D4D4"/>
                </a:solidFill>
                <a:effectLst/>
                <a:latin typeface="Consolas" panose="020B0609020204030204" pitchFamily="49" charset="0"/>
              </a:rPr>
              <a:t> =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switch</a:t>
            </a:r>
            <a:r>
              <a:rPr lang="en-US" sz="2000" b="0" dirty="0">
                <a:solidFill>
                  <a:srgbClr val="D4D4D4"/>
                </a:solidFill>
                <a:effectLst/>
                <a:latin typeface="Consolas" panose="020B0609020204030204" pitchFamily="49" charset="0"/>
              </a:rPr>
              <a:t>(stamp)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others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71010" name="Footer Placeholder 1"/>
          <p:cNvSpPr>
            <a:spLocks noGrp="1"/>
          </p:cNvSpPr>
          <p:nvPr>
            <p:ph type="ftr" sz="quarter" idx="10"/>
          </p:nvPr>
        </p:nvSpPr>
        <p:spPr>
          <a:noFill/>
        </p:spPr>
        <p:txBody>
          <a:bodyPr/>
          <a:lstStyle/>
          <a:p>
            <a:r>
              <a:rPr lang="en-US" dirty="0"/>
              <a:t>Art of Multiprocessor Programming</a:t>
            </a:r>
          </a:p>
        </p:txBody>
      </p:sp>
      <p:sp>
        <p:nvSpPr>
          <p:cNvPr id="171011" name="Slide Number Placeholder 2"/>
          <p:cNvSpPr>
            <a:spLocks noGrp="1"/>
          </p:cNvSpPr>
          <p:nvPr>
            <p:ph type="sldNum" sz="quarter" idx="11"/>
          </p:nvPr>
        </p:nvSpPr>
        <p:spPr>
          <a:noFill/>
        </p:spPr>
        <p:txBody>
          <a:bodyPr/>
          <a:lstStyle/>
          <a:p>
            <a:fld id="{AB9D9106-AF7C-4BE8-8652-13D3813551E5}" type="slidenum">
              <a:rPr lang="x-none" smtClean="0">
                <a:cs typeface="Arial" pitchFamily="34" charset="0"/>
              </a:rPr>
              <a:pPr/>
              <a:t>134</a:t>
            </a:fld>
            <a:endParaRPr lang="en-US" dirty="0">
              <a:cs typeface="Arial" pitchFamily="34" charset="0"/>
            </a:endParaRPr>
          </a:p>
        </p:txBody>
      </p:sp>
      <p:sp>
        <p:nvSpPr>
          <p:cNvPr id="17101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50A1243-4323-43ED-930C-1056D3AD3054}" type="slidenum">
              <a:rPr lang="x-none" sz="1400">
                <a:solidFill>
                  <a:schemeClr val="tx1"/>
                </a:solidFill>
                <a:latin typeface="Arial" pitchFamily="34" charset="0"/>
                <a:cs typeface="Arial" pitchFamily="34" charset="0"/>
              </a:rPr>
              <a:pPr/>
              <a:t>134</a:t>
            </a:fld>
            <a:endParaRPr lang="en-US" sz="1400" dirty="0">
              <a:solidFill>
                <a:schemeClr val="tx1"/>
              </a:solidFill>
              <a:latin typeface="Arial" pitchFamily="34" charset="0"/>
              <a:cs typeface="Arial" pitchFamily="34" charset="0"/>
            </a:endParaRPr>
          </a:p>
        </p:txBody>
      </p:sp>
      <p:sp>
        <p:nvSpPr>
          <p:cNvPr id="171014" name="Rectangle 3"/>
          <p:cNvSpPr>
            <a:spLocks noGrp="1" noChangeArrowheads="1"/>
          </p:cNvSpPr>
          <p:nvPr>
            <p:ph type="title" idx="4294967295"/>
          </p:nvPr>
        </p:nvSpPr>
        <p:spPr>
          <a:xfrm>
            <a:off x="685800" y="171450"/>
            <a:ext cx="7772400" cy="1143000"/>
          </a:xfrm>
        </p:spPr>
        <p:txBody>
          <a:bodyPr/>
          <a:lstStyle/>
          <a:p>
            <a:r>
              <a:rPr lang="en-US" dirty="0"/>
              <a:t>The Exchange</a:t>
            </a:r>
          </a:p>
        </p:txBody>
      </p:sp>
      <p:sp>
        <p:nvSpPr>
          <p:cNvPr id="171015" name="AutoShape 4"/>
          <p:cNvSpPr>
            <a:spLocks noChangeArrowheads="1"/>
          </p:cNvSpPr>
          <p:nvPr/>
        </p:nvSpPr>
        <p:spPr bwMode="auto">
          <a:xfrm>
            <a:off x="685800" y="2574594"/>
            <a:ext cx="5867400" cy="990600"/>
          </a:xfrm>
          <a:prstGeom prst="wedgeRoundRectCallout">
            <a:avLst>
              <a:gd name="adj1" fmla="val -10263"/>
              <a:gd name="adj2" fmla="val 19584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2552134" y="5131914"/>
            <a:ext cx="3111688"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Loop until timeout</a:t>
            </a:r>
            <a:endParaRPr lang="en-US" sz="2800" i="1" dirty="0">
              <a:solidFill>
                <a:srgbClr val="FFFF00"/>
              </a:solidFill>
              <a:latin typeface="Arial" pitchFamily="34" charset="0"/>
              <a:cs typeface="Arial" pitchFamily="34" charset="0"/>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FBA2BA28-CE38-10E8-6224-0AD711AE209E}"/>
              </a:ext>
            </a:extLst>
          </p:cNvPr>
          <p:cNvSpPr txBox="1">
            <a:spLocks noChangeArrowheads="1"/>
          </p:cNvSpPr>
          <p:nvPr/>
        </p:nvSpPr>
        <p:spPr bwMode="auto">
          <a:xfrm>
            <a:off x="685800" y="1314450"/>
            <a:ext cx="7772400"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myItem,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nanos)</a:t>
            </a:r>
          </a:p>
          <a:p>
            <a:pPr algn="l"/>
            <a:r>
              <a:rPr lang="en-US" sz="2000" b="0" dirty="0">
                <a:solidFill>
                  <a:srgbClr val="D4D4D4"/>
                </a:solidFill>
                <a:effectLst/>
                <a:latin typeface="Consolas" panose="020B0609020204030204" pitchFamily="49" charset="0"/>
              </a:rPr>
              <a:t>   throws TimeoutException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timeBound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 nanos;</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stampHolder</a:t>
            </a:r>
            <a:r>
              <a:rPr lang="en-US" sz="2000" b="0" dirty="0">
                <a:solidFill>
                  <a:srgbClr val="D4D4D4"/>
                </a:solidFill>
                <a:effectLst/>
                <a:latin typeface="Consolas" panose="020B0609020204030204" pitchFamily="49" charset="0"/>
              </a:rPr>
              <a:t> =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&gt; timeBound)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herItem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a:t>
            </a:r>
            <a:r>
              <a:rPr lang="en-US" sz="2000" b="0" dirty="0">
                <a:solidFill>
                  <a:srgbClr val="D4D4D4"/>
                </a:solidFill>
                <a:effectLst/>
                <a:latin typeface="Consolas" panose="020B0609020204030204" pitchFamily="49" charset="0"/>
              </a:rPr>
              <a:t> =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switch</a:t>
            </a:r>
            <a:r>
              <a:rPr lang="en-US" sz="2000" b="0" dirty="0">
                <a:solidFill>
                  <a:srgbClr val="D4D4D4"/>
                </a:solidFill>
                <a:effectLst/>
                <a:latin typeface="Consolas" panose="020B0609020204030204" pitchFamily="49" charset="0"/>
              </a:rPr>
              <a:t>(stamp)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others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72034" name="Footer Placeholder 1"/>
          <p:cNvSpPr>
            <a:spLocks noGrp="1"/>
          </p:cNvSpPr>
          <p:nvPr>
            <p:ph type="ftr" sz="quarter" idx="10"/>
          </p:nvPr>
        </p:nvSpPr>
        <p:spPr>
          <a:noFill/>
        </p:spPr>
        <p:txBody>
          <a:bodyPr/>
          <a:lstStyle/>
          <a:p>
            <a:r>
              <a:rPr lang="en-US" dirty="0"/>
              <a:t>Art of Multiprocessor Programming</a:t>
            </a:r>
          </a:p>
        </p:txBody>
      </p:sp>
      <p:sp>
        <p:nvSpPr>
          <p:cNvPr id="172035" name="Slide Number Placeholder 2"/>
          <p:cNvSpPr>
            <a:spLocks noGrp="1"/>
          </p:cNvSpPr>
          <p:nvPr>
            <p:ph type="sldNum" sz="quarter" idx="11"/>
          </p:nvPr>
        </p:nvSpPr>
        <p:spPr>
          <a:noFill/>
        </p:spPr>
        <p:txBody>
          <a:bodyPr/>
          <a:lstStyle/>
          <a:p>
            <a:fld id="{B0BEF929-039E-4916-B315-7A623A207889}" type="slidenum">
              <a:rPr lang="x-none" smtClean="0">
                <a:cs typeface="Arial" pitchFamily="34" charset="0"/>
              </a:rPr>
              <a:pPr/>
              <a:t>135</a:t>
            </a:fld>
            <a:endParaRPr lang="en-US" dirty="0">
              <a:cs typeface="Arial" pitchFamily="34" charset="0"/>
            </a:endParaRPr>
          </a:p>
        </p:txBody>
      </p:sp>
      <p:sp>
        <p:nvSpPr>
          <p:cNvPr id="17203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1112A3C-9938-4B1B-AF03-2FE19E27F4C3}" type="slidenum">
              <a:rPr lang="x-none" sz="1400">
                <a:solidFill>
                  <a:schemeClr val="tx1"/>
                </a:solidFill>
                <a:latin typeface="Arial" pitchFamily="34" charset="0"/>
                <a:cs typeface="Arial" pitchFamily="34" charset="0"/>
              </a:rPr>
              <a:pPr/>
              <a:t>135</a:t>
            </a:fld>
            <a:endParaRPr lang="en-US" sz="1400" dirty="0">
              <a:solidFill>
                <a:schemeClr val="tx1"/>
              </a:solidFill>
              <a:latin typeface="Arial" pitchFamily="34" charset="0"/>
              <a:cs typeface="Arial" pitchFamily="34" charset="0"/>
            </a:endParaRPr>
          </a:p>
        </p:txBody>
      </p:sp>
      <p:sp>
        <p:nvSpPr>
          <p:cNvPr id="172038" name="Rectangle 3"/>
          <p:cNvSpPr>
            <a:spLocks noGrp="1" noChangeArrowheads="1"/>
          </p:cNvSpPr>
          <p:nvPr>
            <p:ph type="title" idx="4294967295"/>
          </p:nvPr>
        </p:nvSpPr>
        <p:spPr>
          <a:xfrm>
            <a:off x="685800" y="171450"/>
            <a:ext cx="7772400" cy="1143000"/>
          </a:xfrm>
        </p:spPr>
        <p:txBody>
          <a:bodyPr/>
          <a:lstStyle/>
          <a:p>
            <a:r>
              <a:rPr lang="en-US" dirty="0"/>
              <a:t>The Exchange</a:t>
            </a:r>
          </a:p>
        </p:txBody>
      </p:sp>
      <p:sp>
        <p:nvSpPr>
          <p:cNvPr id="172039" name="AutoShape 4"/>
          <p:cNvSpPr>
            <a:spLocks noChangeArrowheads="1"/>
          </p:cNvSpPr>
          <p:nvPr/>
        </p:nvSpPr>
        <p:spPr bwMode="auto">
          <a:xfrm>
            <a:off x="800100" y="3381234"/>
            <a:ext cx="5867400" cy="758825"/>
          </a:xfrm>
          <a:prstGeom prst="wedgeRoundRectCallout">
            <a:avLst>
              <a:gd name="adj1" fmla="val 33426"/>
              <a:gd name="adj2" fmla="val 14775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3302760" y="5090971"/>
            <a:ext cx="4526790"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Get other’s item and status</a:t>
            </a:r>
            <a:endParaRPr lang="en-US" sz="2800" i="1" dirty="0">
              <a:solidFill>
                <a:srgbClr val="FFFF00"/>
              </a:solidFill>
              <a:latin typeface="Arial" pitchFamily="34" charset="0"/>
              <a:cs typeface="Arial" pitchFamily="34" charset="0"/>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8A10D5C2-5698-F2AD-DF92-60EF11B481C1}"/>
              </a:ext>
            </a:extLst>
          </p:cNvPr>
          <p:cNvSpPr txBox="1">
            <a:spLocks noChangeArrowheads="1"/>
          </p:cNvSpPr>
          <p:nvPr/>
        </p:nvSpPr>
        <p:spPr bwMode="auto">
          <a:xfrm>
            <a:off x="685800" y="1314450"/>
            <a:ext cx="7772400"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myItem,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nanos)</a:t>
            </a:r>
          </a:p>
          <a:p>
            <a:pPr algn="l"/>
            <a:r>
              <a:rPr lang="en-US" sz="2000" b="0" dirty="0">
                <a:solidFill>
                  <a:srgbClr val="D4D4D4"/>
                </a:solidFill>
                <a:effectLst/>
                <a:latin typeface="Consolas" panose="020B0609020204030204" pitchFamily="49" charset="0"/>
              </a:rPr>
              <a:t>   throws TimeoutException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timeBound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 nanos;</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stampHolder</a:t>
            </a:r>
            <a:r>
              <a:rPr lang="en-US" sz="2000" b="0" dirty="0">
                <a:solidFill>
                  <a:srgbClr val="D4D4D4"/>
                </a:solidFill>
                <a:effectLst/>
                <a:latin typeface="Consolas" panose="020B0609020204030204" pitchFamily="49" charset="0"/>
              </a:rPr>
              <a:t> =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&gt; timeBound)</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herItem</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stamp</a:t>
            </a:r>
            <a:r>
              <a:rPr lang="en-US" sz="2000" b="0" dirty="0">
                <a:solidFill>
                  <a:srgbClr val="D4D4D4"/>
                </a:solidFill>
                <a:effectLst/>
                <a:latin typeface="Consolas" panose="020B0609020204030204" pitchFamily="49" charset="0"/>
              </a:rPr>
              <a:t> =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switch</a:t>
            </a:r>
            <a:r>
              <a:rPr lang="en-US" sz="2000" b="0" dirty="0">
                <a:solidFill>
                  <a:srgbClr val="D4D4D4"/>
                </a:solidFill>
                <a:effectLst/>
                <a:latin typeface="Consolas" panose="020B0609020204030204" pitchFamily="49" charset="0"/>
              </a:rPr>
              <a:t>(stamp)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    </a:t>
            </a:r>
            <a:r>
              <a:rPr lang="en-US" sz="2000" b="0" dirty="0">
                <a:solidFill>
                  <a:srgbClr val="6A9955"/>
                </a:solidFill>
                <a:effectLst/>
                <a:latin typeface="Consolas" panose="020B0609020204030204" pitchFamily="49" charset="0"/>
              </a:rPr>
              <a:t>// others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73058" name="Footer Placeholder 1"/>
          <p:cNvSpPr>
            <a:spLocks noGrp="1"/>
          </p:cNvSpPr>
          <p:nvPr>
            <p:ph type="ftr" sz="quarter" idx="10"/>
          </p:nvPr>
        </p:nvSpPr>
        <p:spPr>
          <a:noFill/>
        </p:spPr>
        <p:txBody>
          <a:bodyPr/>
          <a:lstStyle/>
          <a:p>
            <a:r>
              <a:rPr lang="en-US" dirty="0"/>
              <a:t>Art of Multiprocessor Programming</a:t>
            </a:r>
          </a:p>
        </p:txBody>
      </p:sp>
      <p:sp>
        <p:nvSpPr>
          <p:cNvPr id="173059" name="Slide Number Placeholder 2"/>
          <p:cNvSpPr>
            <a:spLocks noGrp="1"/>
          </p:cNvSpPr>
          <p:nvPr>
            <p:ph type="sldNum" sz="quarter" idx="11"/>
          </p:nvPr>
        </p:nvSpPr>
        <p:spPr>
          <a:noFill/>
        </p:spPr>
        <p:txBody>
          <a:bodyPr/>
          <a:lstStyle/>
          <a:p>
            <a:fld id="{4BB836AD-A48A-44D6-8C71-749CBE667416}" type="slidenum">
              <a:rPr lang="x-none" smtClean="0">
                <a:cs typeface="Arial" pitchFamily="34" charset="0"/>
              </a:rPr>
              <a:pPr/>
              <a:t>136</a:t>
            </a:fld>
            <a:endParaRPr lang="en-US" dirty="0">
              <a:cs typeface="Arial" pitchFamily="34" charset="0"/>
            </a:endParaRPr>
          </a:p>
        </p:txBody>
      </p:sp>
      <p:sp>
        <p:nvSpPr>
          <p:cNvPr id="17306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79F3B80B-BC5C-42A5-96D6-2F25545235E5}" type="slidenum">
              <a:rPr lang="x-none" sz="1400">
                <a:solidFill>
                  <a:schemeClr val="tx1"/>
                </a:solidFill>
                <a:latin typeface="Arial" pitchFamily="34" charset="0"/>
                <a:cs typeface="Arial" pitchFamily="34" charset="0"/>
              </a:rPr>
              <a:pPr/>
              <a:t>136</a:t>
            </a:fld>
            <a:endParaRPr lang="en-US" sz="1400" dirty="0">
              <a:solidFill>
                <a:schemeClr val="tx1"/>
              </a:solidFill>
              <a:latin typeface="Arial" pitchFamily="34" charset="0"/>
              <a:cs typeface="Arial" pitchFamily="34" charset="0"/>
            </a:endParaRPr>
          </a:p>
        </p:txBody>
      </p:sp>
      <p:sp>
        <p:nvSpPr>
          <p:cNvPr id="173062" name="Rectangle 3"/>
          <p:cNvSpPr>
            <a:spLocks noGrp="1" noChangeArrowheads="1"/>
          </p:cNvSpPr>
          <p:nvPr>
            <p:ph type="title" idx="4294967295"/>
          </p:nvPr>
        </p:nvSpPr>
        <p:spPr>
          <a:xfrm>
            <a:off x="685800" y="171450"/>
            <a:ext cx="7772400" cy="1143000"/>
          </a:xfrm>
        </p:spPr>
        <p:txBody>
          <a:bodyPr/>
          <a:lstStyle/>
          <a:p>
            <a:r>
              <a:rPr lang="en-US" dirty="0"/>
              <a:t>The Exchange</a:t>
            </a:r>
          </a:p>
        </p:txBody>
      </p:sp>
      <p:sp>
        <p:nvSpPr>
          <p:cNvPr id="173063" name="AutoShape 4"/>
          <p:cNvSpPr>
            <a:spLocks noChangeArrowheads="1"/>
          </p:cNvSpPr>
          <p:nvPr/>
        </p:nvSpPr>
        <p:spPr bwMode="auto">
          <a:xfrm>
            <a:off x="858837" y="3927996"/>
            <a:ext cx="6956353" cy="1698104"/>
          </a:xfrm>
          <a:prstGeom prst="wedgeRoundRectCallout">
            <a:avLst>
              <a:gd name="adj1" fmla="val -31757"/>
              <a:gd name="adj2" fmla="val -11582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1323835" y="2115759"/>
            <a:ext cx="6491355"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An </a:t>
            </a:r>
            <a:r>
              <a:rPr lang="en-US" sz="2800" dirty="0">
                <a:solidFill>
                  <a:schemeClr val="bg1"/>
                </a:solidFill>
                <a:latin typeface="Consolas" panose="020B0609020204030204" pitchFamily="49" charset="0"/>
                <a:cs typeface="Arial" pitchFamily="34" charset="0"/>
              </a:rPr>
              <a:t>Exchanger</a:t>
            </a:r>
            <a:r>
              <a:rPr lang="en-US" sz="2800" dirty="0">
                <a:solidFill>
                  <a:srgbClr val="FFFF00"/>
                </a:solidFill>
                <a:latin typeface="Arial" pitchFamily="34" charset="0"/>
                <a:cs typeface="Arial" pitchFamily="34" charset="0"/>
              </a:rPr>
              <a:t> has three possible states</a:t>
            </a:r>
            <a:endParaRPr lang="en-US" sz="2800" i="1" dirty="0">
              <a:solidFill>
                <a:srgbClr val="FFFF00"/>
              </a:solidFill>
              <a:latin typeface="Arial" pitchFamily="34" charset="0"/>
              <a:cs typeface="Arial" pitchFamily="34" charset="0"/>
            </a:endParaRP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Footer Placeholder 1"/>
          <p:cNvSpPr>
            <a:spLocks noGrp="1"/>
          </p:cNvSpPr>
          <p:nvPr>
            <p:ph type="ftr" sz="quarter" idx="10"/>
          </p:nvPr>
        </p:nvSpPr>
        <p:spPr>
          <a:noFill/>
        </p:spPr>
        <p:txBody>
          <a:bodyPr/>
          <a:lstStyle/>
          <a:p>
            <a:r>
              <a:rPr lang="en-US" dirty="0"/>
              <a:t>Art of Multiprocessor Programming</a:t>
            </a:r>
          </a:p>
        </p:txBody>
      </p:sp>
      <p:sp>
        <p:nvSpPr>
          <p:cNvPr id="174083" name="Slide Number Placeholder 2"/>
          <p:cNvSpPr>
            <a:spLocks noGrp="1"/>
          </p:cNvSpPr>
          <p:nvPr>
            <p:ph type="sldNum" sz="quarter" idx="11"/>
          </p:nvPr>
        </p:nvSpPr>
        <p:spPr>
          <a:noFill/>
        </p:spPr>
        <p:txBody>
          <a:bodyPr/>
          <a:lstStyle/>
          <a:p>
            <a:fld id="{6CFA7283-3BEC-461B-B423-3371336B7DC4}" type="slidenum">
              <a:rPr lang="x-none" smtClean="0">
                <a:cs typeface="Arial" pitchFamily="34" charset="0"/>
              </a:rPr>
              <a:pPr/>
              <a:t>137</a:t>
            </a:fld>
            <a:endParaRPr lang="en-US" dirty="0">
              <a:cs typeface="Arial" pitchFamily="34" charset="0"/>
            </a:endParaRPr>
          </a:p>
        </p:txBody>
      </p:sp>
      <p:sp>
        <p:nvSpPr>
          <p:cNvPr id="17408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716B280-34F2-41AB-AC43-73A1D4FBE2A9}" type="slidenum">
              <a:rPr lang="x-none" sz="1400">
                <a:solidFill>
                  <a:srgbClr val="FFFF00"/>
                </a:solidFill>
                <a:latin typeface="Arial" pitchFamily="34" charset="0"/>
                <a:cs typeface="Arial" pitchFamily="34" charset="0"/>
              </a:rPr>
              <a:pPr/>
              <a:t>137</a:t>
            </a:fld>
            <a:endParaRPr lang="en-US" sz="1400" dirty="0">
              <a:solidFill>
                <a:srgbClr val="FFFF00"/>
              </a:solidFill>
              <a:latin typeface="Arial" pitchFamily="34" charset="0"/>
              <a:cs typeface="Arial" pitchFamily="34" charset="0"/>
            </a:endParaRPr>
          </a:p>
        </p:txBody>
      </p:sp>
      <p:sp>
        <p:nvSpPr>
          <p:cNvPr id="174085" name="Rectangle 2"/>
          <p:cNvSpPr>
            <a:spLocks noGrp="1" noChangeArrowheads="1"/>
          </p:cNvSpPr>
          <p:nvPr>
            <p:ph type="title" idx="4294967295"/>
          </p:nvPr>
        </p:nvSpPr>
        <p:spPr>
          <a:xfrm>
            <a:off x="684213" y="400050"/>
            <a:ext cx="7772400" cy="1143000"/>
          </a:xfrm>
        </p:spPr>
        <p:txBody>
          <a:bodyPr/>
          <a:lstStyle/>
          <a:p>
            <a:r>
              <a:rPr lang="en-US" dirty="0"/>
              <a:t>Lock-free Exchanger</a:t>
            </a:r>
          </a:p>
        </p:txBody>
      </p:sp>
      <p:grpSp>
        <p:nvGrpSpPr>
          <p:cNvPr id="6" name="Group 70"/>
          <p:cNvGrpSpPr>
            <a:grpSpLocks/>
          </p:cNvGrpSpPr>
          <p:nvPr/>
        </p:nvGrpSpPr>
        <p:grpSpPr bwMode="auto">
          <a:xfrm>
            <a:off x="3298825" y="3703638"/>
            <a:ext cx="3322638" cy="1322387"/>
            <a:chOff x="2832" y="2528"/>
            <a:chExt cx="2093" cy="833"/>
          </a:xfrm>
          <a:effectLst>
            <a:outerShdw blurRad="50800" dist="38100" dir="2700000" algn="tl" rotWithShape="0">
              <a:prstClr val="black">
                <a:alpha val="40000"/>
              </a:prstClr>
            </a:outerShdw>
          </a:effectLst>
        </p:grpSpPr>
        <p:sp>
          <p:nvSpPr>
            <p:cNvPr id="174089" name="Rectangle 66"/>
            <p:cNvSpPr>
              <a:spLocks noChangeArrowheads="1"/>
            </p:cNvSpPr>
            <p:nvPr/>
          </p:nvSpPr>
          <p:spPr bwMode="auto">
            <a:xfrm>
              <a:off x="3587" y="2530"/>
              <a:ext cx="1338" cy="831"/>
            </a:xfrm>
            <a:prstGeom prst="rect">
              <a:avLst/>
            </a:prstGeom>
            <a:solidFill>
              <a:schemeClr val="accent1"/>
            </a:solidFill>
            <a:ln w="57150" algn="ctr">
              <a:solidFill>
                <a:schemeClr val="tx1"/>
              </a:solidFill>
              <a:miter lim="800000"/>
              <a:headEnd/>
              <a:tailEnd/>
            </a:ln>
          </p:spPr>
          <p:txBody>
            <a:bodyPr wrap="none" anchor="ctr"/>
            <a:lstStyle/>
            <a:p>
              <a:pPr algn="ctr">
                <a:defRPr/>
              </a:pPr>
              <a:r>
                <a:rPr lang="en-US" dirty="0">
                  <a:solidFill>
                    <a:schemeClr val="tx2"/>
                  </a:solidFill>
                  <a:latin typeface="Arial" pitchFamily="34" charset="0"/>
                  <a:cs typeface="Arial" pitchFamily="34" charset="0"/>
                </a:rPr>
                <a:t>EMPTY</a:t>
              </a:r>
            </a:p>
          </p:txBody>
        </p:sp>
        <p:sp>
          <p:nvSpPr>
            <p:cNvPr id="174090" name="Rectangle 69"/>
            <p:cNvSpPr>
              <a:spLocks noChangeArrowheads="1"/>
            </p:cNvSpPr>
            <p:nvPr/>
          </p:nvSpPr>
          <p:spPr bwMode="auto">
            <a:xfrm>
              <a:off x="2832" y="2528"/>
              <a:ext cx="762" cy="831"/>
            </a:xfrm>
            <a:prstGeom prst="rect">
              <a:avLst/>
            </a:prstGeom>
            <a:solidFill>
              <a:schemeClr val="accent1"/>
            </a:solidFill>
            <a:ln w="57150" algn="ctr">
              <a:solidFill>
                <a:schemeClr val="tx1"/>
              </a:solidFill>
              <a:miter lim="800000"/>
              <a:headEnd/>
              <a:tailEnd/>
            </a:ln>
          </p:spPr>
          <p:txBody>
            <a:bodyPr wrap="none" anchor="ctr"/>
            <a:lstStyle/>
            <a:p>
              <a:pPr algn="ctr">
                <a:defRPr/>
              </a:pPr>
              <a:endParaRPr lang="en-US" dirty="0">
                <a:solidFill>
                  <a:schemeClr val="tx2"/>
                </a:solidFill>
                <a:latin typeface="Arial" pitchFamily="34" charset="0"/>
                <a:cs typeface="Courier New" pitchFamily="49" charset="0"/>
              </a:endParaRPr>
            </a:p>
          </p:txBody>
        </p:sp>
      </p:grpSp>
      <p:grpSp>
        <p:nvGrpSpPr>
          <p:cNvPr id="4" name="Group 16">
            <a:extLst>
              <a:ext uri="{FF2B5EF4-FFF2-40B4-BE49-F238E27FC236}">
                <a16:creationId xmlns:a16="http://schemas.microsoft.com/office/drawing/2014/main" id="{A9763D51-CC7D-38E4-C244-9B85442B69C2}"/>
              </a:ext>
            </a:extLst>
          </p:cNvPr>
          <p:cNvGrpSpPr>
            <a:grpSpLocks/>
          </p:cNvGrpSpPr>
          <p:nvPr/>
        </p:nvGrpSpPr>
        <p:grpSpPr bwMode="auto">
          <a:xfrm>
            <a:off x="1066800" y="5638800"/>
            <a:ext cx="571500" cy="609600"/>
            <a:chOff x="3894" y="2760"/>
            <a:chExt cx="192" cy="192"/>
          </a:xfrm>
          <a:effectLst>
            <a:glow rad="101600">
              <a:schemeClr val="accent3">
                <a:satMod val="175000"/>
                <a:alpha val="40000"/>
              </a:schemeClr>
            </a:glow>
          </a:effectLst>
        </p:grpSpPr>
        <p:sp>
          <p:nvSpPr>
            <p:cNvPr id="5" name="Oval 17">
              <a:extLst>
                <a:ext uri="{FF2B5EF4-FFF2-40B4-BE49-F238E27FC236}">
                  <a16:creationId xmlns:a16="http://schemas.microsoft.com/office/drawing/2014/main" id="{F7E3BA86-C008-CC85-34B4-F8980AB74AD7}"/>
                </a:ext>
              </a:extLst>
            </p:cNvPr>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7" name="Oval 18">
              <a:extLst>
                <a:ext uri="{FF2B5EF4-FFF2-40B4-BE49-F238E27FC236}">
                  <a16:creationId xmlns:a16="http://schemas.microsoft.com/office/drawing/2014/main" id="{08281BB3-D3E1-1896-C378-8C420E420591}"/>
                </a:ext>
              </a:extLst>
            </p:cNvPr>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8" name="Group 3">
            <a:extLst>
              <a:ext uri="{FF2B5EF4-FFF2-40B4-BE49-F238E27FC236}">
                <a16:creationId xmlns:a16="http://schemas.microsoft.com/office/drawing/2014/main" id="{9CCFAB85-CDAC-7F7F-C9B7-8381D3A6EDB4}"/>
              </a:ext>
            </a:extLst>
          </p:cNvPr>
          <p:cNvGrpSpPr>
            <a:grpSpLocks/>
          </p:cNvGrpSpPr>
          <p:nvPr/>
        </p:nvGrpSpPr>
        <p:grpSpPr bwMode="auto">
          <a:xfrm>
            <a:off x="1382713" y="4549775"/>
            <a:ext cx="1100137" cy="1101725"/>
            <a:chOff x="1584" y="816"/>
            <a:chExt cx="912" cy="816"/>
          </a:xfrm>
          <a:effectLst>
            <a:glow rad="101600">
              <a:schemeClr val="accent3">
                <a:satMod val="175000"/>
                <a:alpha val="40000"/>
              </a:schemeClr>
            </a:glow>
          </a:effectLst>
        </p:grpSpPr>
        <p:sp>
          <p:nvSpPr>
            <p:cNvPr id="9" name="Freeform 4">
              <a:extLst>
                <a:ext uri="{FF2B5EF4-FFF2-40B4-BE49-F238E27FC236}">
                  <a16:creationId xmlns:a16="http://schemas.microsoft.com/office/drawing/2014/main" id="{5B07A1F2-BA02-ABB8-8D35-F36D74FE97C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0" name="Freeform 5">
              <a:extLst>
                <a:ext uri="{FF2B5EF4-FFF2-40B4-BE49-F238E27FC236}">
                  <a16:creationId xmlns:a16="http://schemas.microsoft.com/office/drawing/2014/main" id="{5F5CB9BC-67F4-2673-DCE4-9119C4ADF0E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6">
              <a:extLst>
                <a:ext uri="{FF2B5EF4-FFF2-40B4-BE49-F238E27FC236}">
                  <a16:creationId xmlns:a16="http://schemas.microsoft.com/office/drawing/2014/main" id="{7F2A67FB-98F1-C667-8998-92B5BE413296}"/>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 name="Freeform 7">
              <a:extLst>
                <a:ext uri="{FF2B5EF4-FFF2-40B4-BE49-F238E27FC236}">
                  <a16:creationId xmlns:a16="http://schemas.microsoft.com/office/drawing/2014/main" id="{C3C31B29-C89B-CFEE-686C-AF6684AE310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3" name="Freeform 8">
              <a:extLst>
                <a:ext uri="{FF2B5EF4-FFF2-40B4-BE49-F238E27FC236}">
                  <a16:creationId xmlns:a16="http://schemas.microsoft.com/office/drawing/2014/main" id="{11F35DD1-2466-A761-FDB0-F3DBB261EBF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4" name="Freeform 9">
              <a:extLst>
                <a:ext uri="{FF2B5EF4-FFF2-40B4-BE49-F238E27FC236}">
                  <a16:creationId xmlns:a16="http://schemas.microsoft.com/office/drawing/2014/main" id="{ECC1BD1C-4C16-632A-CF88-8F7D60D25AD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5" name="Freeform 10">
              <a:extLst>
                <a:ext uri="{FF2B5EF4-FFF2-40B4-BE49-F238E27FC236}">
                  <a16:creationId xmlns:a16="http://schemas.microsoft.com/office/drawing/2014/main" id="{21653DA1-CDFC-8380-F3DE-62B7DC1BD2D4}"/>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6" name="Freeform 11">
              <a:extLst>
                <a:ext uri="{FF2B5EF4-FFF2-40B4-BE49-F238E27FC236}">
                  <a16:creationId xmlns:a16="http://schemas.microsoft.com/office/drawing/2014/main" id="{55A3491E-2556-D994-4E01-D2BDAEB4DDE2}"/>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 name="Freeform 12">
              <a:extLst>
                <a:ext uri="{FF2B5EF4-FFF2-40B4-BE49-F238E27FC236}">
                  <a16:creationId xmlns:a16="http://schemas.microsoft.com/office/drawing/2014/main" id="{A4F1B63A-AF8F-6370-4513-D239BC6B66D7}"/>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Footer Placeholder 1"/>
          <p:cNvSpPr>
            <a:spLocks noGrp="1"/>
          </p:cNvSpPr>
          <p:nvPr>
            <p:ph type="ftr" sz="quarter" idx="10"/>
          </p:nvPr>
        </p:nvSpPr>
        <p:spPr>
          <a:noFill/>
        </p:spPr>
        <p:txBody>
          <a:bodyPr/>
          <a:lstStyle/>
          <a:p>
            <a:r>
              <a:rPr lang="en-US" dirty="0"/>
              <a:t>Art of Multiprocessor Programming</a:t>
            </a:r>
          </a:p>
        </p:txBody>
      </p:sp>
      <p:sp>
        <p:nvSpPr>
          <p:cNvPr id="175107" name="Slide Number Placeholder 2"/>
          <p:cNvSpPr>
            <a:spLocks noGrp="1"/>
          </p:cNvSpPr>
          <p:nvPr>
            <p:ph type="sldNum" sz="quarter" idx="11"/>
          </p:nvPr>
        </p:nvSpPr>
        <p:spPr>
          <a:noFill/>
        </p:spPr>
        <p:txBody>
          <a:bodyPr/>
          <a:lstStyle/>
          <a:p>
            <a:fld id="{C1FCE367-ABB8-47DD-BF4C-405B14F9F726}" type="slidenum">
              <a:rPr lang="x-none" smtClean="0">
                <a:cs typeface="Arial" pitchFamily="34" charset="0"/>
              </a:rPr>
              <a:pPr/>
              <a:t>138</a:t>
            </a:fld>
            <a:endParaRPr lang="en-US" dirty="0">
              <a:cs typeface="Arial" pitchFamily="34" charset="0"/>
            </a:endParaRPr>
          </a:p>
        </p:txBody>
      </p:sp>
      <p:sp>
        <p:nvSpPr>
          <p:cNvPr id="17510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28FF5680-CC08-44B3-B47B-F026372970AB}" type="slidenum">
              <a:rPr lang="x-none" sz="1400">
                <a:solidFill>
                  <a:srgbClr val="FFFF00"/>
                </a:solidFill>
                <a:latin typeface="Arial" pitchFamily="34" charset="0"/>
                <a:cs typeface="Arial" pitchFamily="34" charset="0"/>
              </a:rPr>
              <a:pPr/>
              <a:t>138</a:t>
            </a:fld>
            <a:endParaRPr lang="en-US" sz="1400" dirty="0">
              <a:solidFill>
                <a:srgbClr val="FFFF00"/>
              </a:solidFill>
              <a:latin typeface="Arial" pitchFamily="34" charset="0"/>
              <a:cs typeface="Arial" pitchFamily="34" charset="0"/>
            </a:endParaRPr>
          </a:p>
        </p:txBody>
      </p:sp>
      <p:grpSp>
        <p:nvGrpSpPr>
          <p:cNvPr id="2" name="Group 19"/>
          <p:cNvGrpSpPr>
            <a:grpSpLocks/>
          </p:cNvGrpSpPr>
          <p:nvPr/>
        </p:nvGrpSpPr>
        <p:grpSpPr bwMode="auto">
          <a:xfrm>
            <a:off x="3298825" y="3703638"/>
            <a:ext cx="3322638" cy="1322387"/>
            <a:chOff x="2832" y="2528"/>
            <a:chExt cx="2093" cy="833"/>
          </a:xfrm>
          <a:effectLst>
            <a:outerShdw blurRad="50800" dist="38100" dir="2700000" algn="tl" rotWithShape="0">
              <a:prstClr val="black">
                <a:alpha val="40000"/>
              </a:prstClr>
            </a:outerShdw>
          </a:effectLst>
        </p:grpSpPr>
        <p:sp>
          <p:nvSpPr>
            <p:cNvPr id="175125" name="Rectangle 20"/>
            <p:cNvSpPr>
              <a:spLocks noChangeArrowheads="1"/>
            </p:cNvSpPr>
            <p:nvPr/>
          </p:nvSpPr>
          <p:spPr bwMode="auto">
            <a:xfrm>
              <a:off x="3587" y="2530"/>
              <a:ext cx="1338" cy="831"/>
            </a:xfrm>
            <a:prstGeom prst="rect">
              <a:avLst/>
            </a:prstGeom>
            <a:solidFill>
              <a:schemeClr val="accent1"/>
            </a:solidFill>
            <a:ln w="57150" algn="ctr">
              <a:solidFill>
                <a:schemeClr val="tx1"/>
              </a:solidFill>
              <a:miter lim="800000"/>
              <a:headEnd/>
              <a:tailEnd/>
            </a:ln>
          </p:spPr>
          <p:txBody>
            <a:bodyPr wrap="none" anchor="ctr"/>
            <a:lstStyle/>
            <a:p>
              <a:pPr algn="ctr">
                <a:defRPr/>
              </a:pPr>
              <a:r>
                <a:rPr lang="en-US" dirty="0">
                  <a:solidFill>
                    <a:schemeClr val="tx2"/>
                  </a:solidFill>
                  <a:latin typeface="Arial" pitchFamily="34" charset="0"/>
                  <a:cs typeface="Arial" pitchFamily="34" charset="0"/>
                </a:rPr>
                <a:t>EMPTY</a:t>
              </a:r>
            </a:p>
          </p:txBody>
        </p:sp>
        <p:sp>
          <p:nvSpPr>
            <p:cNvPr id="175126" name="Rectangle 21"/>
            <p:cNvSpPr>
              <a:spLocks noChangeArrowheads="1"/>
            </p:cNvSpPr>
            <p:nvPr/>
          </p:nvSpPr>
          <p:spPr bwMode="auto">
            <a:xfrm>
              <a:off x="2832" y="2528"/>
              <a:ext cx="762" cy="831"/>
            </a:xfrm>
            <a:prstGeom prst="rect">
              <a:avLst/>
            </a:prstGeom>
            <a:solidFill>
              <a:schemeClr val="accent1"/>
            </a:solidFill>
            <a:ln w="57150" algn="ctr">
              <a:solidFill>
                <a:schemeClr val="tx1"/>
              </a:solidFill>
              <a:miter lim="800000"/>
              <a:headEnd/>
              <a:tailEnd/>
            </a:ln>
          </p:spPr>
          <p:txBody>
            <a:bodyPr wrap="none" anchor="ctr"/>
            <a:lstStyle/>
            <a:p>
              <a:pPr algn="ctr">
                <a:defRPr/>
              </a:pPr>
              <a:endParaRPr lang="en-US" dirty="0">
                <a:solidFill>
                  <a:schemeClr val="tx2"/>
                </a:solidFill>
                <a:latin typeface="Arial" pitchFamily="34" charset="0"/>
                <a:cs typeface="Arial" pitchFamily="34" charset="0"/>
              </a:endParaRPr>
            </a:p>
          </p:txBody>
        </p:sp>
      </p:grpSp>
      <p:sp>
        <p:nvSpPr>
          <p:cNvPr id="175110" name="Rectangle 2"/>
          <p:cNvSpPr>
            <a:spLocks noGrp="1" noChangeArrowheads="1"/>
          </p:cNvSpPr>
          <p:nvPr>
            <p:ph type="title" idx="4294967295"/>
          </p:nvPr>
        </p:nvSpPr>
        <p:spPr>
          <a:xfrm>
            <a:off x="684213" y="400050"/>
            <a:ext cx="7772400" cy="1143000"/>
          </a:xfrm>
        </p:spPr>
        <p:txBody>
          <a:bodyPr/>
          <a:lstStyle/>
          <a:p>
            <a:r>
              <a:rPr lang="en-US" dirty="0"/>
              <a:t>Lock-free Exchanger</a:t>
            </a:r>
          </a:p>
        </p:txBody>
      </p:sp>
      <p:sp>
        <p:nvSpPr>
          <p:cNvPr id="1123343" name="AutoShape 15"/>
          <p:cNvSpPr>
            <a:spLocks noChangeArrowheads="1"/>
          </p:cNvSpPr>
          <p:nvPr/>
        </p:nvSpPr>
        <p:spPr bwMode="auto">
          <a:xfrm>
            <a:off x="3325813" y="3529013"/>
            <a:ext cx="3544887" cy="1533525"/>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grpSp>
        <p:nvGrpSpPr>
          <p:cNvPr id="175113" name="Group 16"/>
          <p:cNvGrpSpPr>
            <a:grpSpLocks/>
          </p:cNvGrpSpPr>
          <p:nvPr/>
        </p:nvGrpSpPr>
        <p:grpSpPr bwMode="auto">
          <a:xfrm>
            <a:off x="1066800" y="5638800"/>
            <a:ext cx="571500" cy="609600"/>
            <a:chOff x="3894" y="2760"/>
            <a:chExt cx="192" cy="192"/>
          </a:xfrm>
          <a:effectLst>
            <a:glow rad="101600">
              <a:schemeClr val="accent3">
                <a:satMod val="175000"/>
                <a:alpha val="40000"/>
              </a:schemeClr>
            </a:glow>
          </a:effectLst>
        </p:grpSpPr>
        <p:sp>
          <p:nvSpPr>
            <p:cNvPr id="175114" name="Oval 17"/>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75115" name="Oval 18"/>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3" name="Group 3">
            <a:extLst>
              <a:ext uri="{FF2B5EF4-FFF2-40B4-BE49-F238E27FC236}">
                <a16:creationId xmlns:a16="http://schemas.microsoft.com/office/drawing/2014/main" id="{C785B078-AFF9-1023-8E85-B89962D23731}"/>
              </a:ext>
            </a:extLst>
          </p:cNvPr>
          <p:cNvGrpSpPr>
            <a:grpSpLocks/>
          </p:cNvGrpSpPr>
          <p:nvPr/>
        </p:nvGrpSpPr>
        <p:grpSpPr bwMode="auto">
          <a:xfrm>
            <a:off x="1382713" y="4549775"/>
            <a:ext cx="1100137" cy="1101725"/>
            <a:chOff x="1584" y="816"/>
            <a:chExt cx="912" cy="816"/>
          </a:xfrm>
          <a:effectLst>
            <a:glow rad="101600">
              <a:schemeClr val="accent3">
                <a:satMod val="175000"/>
                <a:alpha val="40000"/>
              </a:schemeClr>
            </a:glow>
          </a:effectLst>
        </p:grpSpPr>
        <p:sp>
          <p:nvSpPr>
            <p:cNvPr id="4" name="Freeform 4">
              <a:extLst>
                <a:ext uri="{FF2B5EF4-FFF2-40B4-BE49-F238E27FC236}">
                  <a16:creationId xmlns:a16="http://schemas.microsoft.com/office/drawing/2014/main" id="{4B6C5678-4A4C-B57D-0B4A-4E12F326825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 name="Freeform 5">
              <a:extLst>
                <a:ext uri="{FF2B5EF4-FFF2-40B4-BE49-F238E27FC236}">
                  <a16:creationId xmlns:a16="http://schemas.microsoft.com/office/drawing/2014/main" id="{4D77EB16-232F-F804-069E-02C047CF367B}"/>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6">
              <a:extLst>
                <a:ext uri="{FF2B5EF4-FFF2-40B4-BE49-F238E27FC236}">
                  <a16:creationId xmlns:a16="http://schemas.microsoft.com/office/drawing/2014/main" id="{D6697835-E4E3-2A54-31AA-759AC5706917}"/>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 name="Freeform 7">
              <a:extLst>
                <a:ext uri="{FF2B5EF4-FFF2-40B4-BE49-F238E27FC236}">
                  <a16:creationId xmlns:a16="http://schemas.microsoft.com/office/drawing/2014/main" id="{FE7B7EF7-FFC0-4E16-FF52-9123D36BE0F8}"/>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8" name="Freeform 8">
              <a:extLst>
                <a:ext uri="{FF2B5EF4-FFF2-40B4-BE49-F238E27FC236}">
                  <a16:creationId xmlns:a16="http://schemas.microsoft.com/office/drawing/2014/main" id="{CCFB7355-C6F1-AA4C-95B9-9AF45F7EAA1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9">
              <a:extLst>
                <a:ext uri="{FF2B5EF4-FFF2-40B4-BE49-F238E27FC236}">
                  <a16:creationId xmlns:a16="http://schemas.microsoft.com/office/drawing/2014/main" id="{0630B852-EF9E-03B8-5272-CA7A038414E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0" name="Freeform 10">
              <a:extLst>
                <a:ext uri="{FF2B5EF4-FFF2-40B4-BE49-F238E27FC236}">
                  <a16:creationId xmlns:a16="http://schemas.microsoft.com/office/drawing/2014/main" id="{EC1EB9BF-89D8-9BEB-98BA-D64123413A32}"/>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 name="Freeform 11">
              <a:extLst>
                <a:ext uri="{FF2B5EF4-FFF2-40B4-BE49-F238E27FC236}">
                  <a16:creationId xmlns:a16="http://schemas.microsoft.com/office/drawing/2014/main" id="{1A7C3527-47B2-FE7A-8548-76AE558C931E}"/>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 name="Freeform 12">
              <a:extLst>
                <a:ext uri="{FF2B5EF4-FFF2-40B4-BE49-F238E27FC236}">
                  <a16:creationId xmlns:a16="http://schemas.microsoft.com/office/drawing/2014/main" id="{ED8E7F76-E710-A468-B1BF-8959EBA944CD}"/>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33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3343"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Footer Placeholder 1"/>
          <p:cNvSpPr>
            <a:spLocks noGrp="1"/>
          </p:cNvSpPr>
          <p:nvPr>
            <p:ph type="ftr" sz="quarter" idx="10"/>
          </p:nvPr>
        </p:nvSpPr>
        <p:spPr>
          <a:noFill/>
        </p:spPr>
        <p:txBody>
          <a:bodyPr/>
          <a:lstStyle/>
          <a:p>
            <a:r>
              <a:rPr lang="en-US" dirty="0"/>
              <a:t>Art of Multiprocessor Programming</a:t>
            </a:r>
          </a:p>
        </p:txBody>
      </p:sp>
      <p:sp>
        <p:nvSpPr>
          <p:cNvPr id="176131" name="Slide Number Placeholder 2"/>
          <p:cNvSpPr>
            <a:spLocks noGrp="1"/>
          </p:cNvSpPr>
          <p:nvPr>
            <p:ph type="sldNum" sz="quarter" idx="11"/>
          </p:nvPr>
        </p:nvSpPr>
        <p:spPr>
          <a:noFill/>
        </p:spPr>
        <p:txBody>
          <a:bodyPr/>
          <a:lstStyle/>
          <a:p>
            <a:fld id="{A3DB9141-D36B-4158-AC9F-4457A9A0F5AD}" type="slidenum">
              <a:rPr lang="x-none" smtClean="0">
                <a:cs typeface="Arial" pitchFamily="34" charset="0"/>
              </a:rPr>
              <a:pPr/>
              <a:t>139</a:t>
            </a:fld>
            <a:endParaRPr lang="en-US" dirty="0">
              <a:cs typeface="Arial" pitchFamily="34" charset="0"/>
            </a:endParaRPr>
          </a:p>
        </p:txBody>
      </p:sp>
      <p:sp>
        <p:nvSpPr>
          <p:cNvPr id="17613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BB7CBDB-8864-442E-876F-31B7CC6C7302}" type="slidenum">
              <a:rPr lang="x-none" sz="1400">
                <a:solidFill>
                  <a:srgbClr val="FFFF00"/>
                </a:solidFill>
                <a:latin typeface="Arial" pitchFamily="34" charset="0"/>
                <a:cs typeface="Arial" pitchFamily="34" charset="0"/>
              </a:rPr>
              <a:pPr/>
              <a:t>139</a:t>
            </a:fld>
            <a:endParaRPr lang="en-US" sz="1400" dirty="0">
              <a:solidFill>
                <a:srgbClr val="FFFF00"/>
              </a:solidFill>
              <a:latin typeface="Arial" pitchFamily="34" charset="0"/>
              <a:cs typeface="Arial" pitchFamily="34" charset="0"/>
            </a:endParaRPr>
          </a:p>
        </p:txBody>
      </p:sp>
      <p:grpSp>
        <p:nvGrpSpPr>
          <p:cNvPr id="2" name="Group 2"/>
          <p:cNvGrpSpPr>
            <a:grpSpLocks/>
          </p:cNvGrpSpPr>
          <p:nvPr/>
        </p:nvGrpSpPr>
        <p:grpSpPr bwMode="auto">
          <a:xfrm>
            <a:off x="3298825" y="3703638"/>
            <a:ext cx="3322638" cy="1322387"/>
            <a:chOff x="2832" y="2528"/>
            <a:chExt cx="2093" cy="833"/>
          </a:xfrm>
          <a:effectLst>
            <a:outerShdw blurRad="50800" dist="38100" dir="2700000" algn="tl" rotWithShape="0">
              <a:prstClr val="black">
                <a:alpha val="40000"/>
              </a:prstClr>
            </a:outerShdw>
          </a:effectLst>
        </p:grpSpPr>
        <p:sp>
          <p:nvSpPr>
            <p:cNvPr id="176148" name="Rectangle 3"/>
            <p:cNvSpPr>
              <a:spLocks noChangeArrowheads="1"/>
            </p:cNvSpPr>
            <p:nvPr/>
          </p:nvSpPr>
          <p:spPr bwMode="auto">
            <a:xfrm>
              <a:off x="3587" y="2530"/>
              <a:ext cx="1338" cy="831"/>
            </a:xfrm>
            <a:prstGeom prst="rect">
              <a:avLst/>
            </a:prstGeom>
            <a:solidFill>
              <a:schemeClr val="accent1"/>
            </a:solidFill>
            <a:ln w="57150" algn="ctr">
              <a:solidFill>
                <a:schemeClr val="tx1"/>
              </a:solidFill>
              <a:miter lim="800000"/>
              <a:headEnd/>
              <a:tailEnd/>
            </a:ln>
          </p:spPr>
          <p:txBody>
            <a:bodyPr wrap="none" anchor="ctr"/>
            <a:lstStyle/>
            <a:p>
              <a:pPr algn="ctr">
                <a:defRPr/>
              </a:pPr>
              <a:r>
                <a:rPr lang="en-US" dirty="0">
                  <a:solidFill>
                    <a:schemeClr val="tx2"/>
                  </a:solidFill>
                  <a:latin typeface="Arial" pitchFamily="34" charset="0"/>
                  <a:cs typeface="Arial" pitchFamily="34" charset="0"/>
                </a:rPr>
                <a:t>WAITING</a:t>
              </a:r>
            </a:p>
          </p:txBody>
        </p:sp>
        <p:sp>
          <p:nvSpPr>
            <p:cNvPr id="176149" name="Rectangle 4"/>
            <p:cNvSpPr>
              <a:spLocks noChangeArrowheads="1"/>
            </p:cNvSpPr>
            <p:nvPr/>
          </p:nvSpPr>
          <p:spPr bwMode="auto">
            <a:xfrm>
              <a:off x="2832" y="2528"/>
              <a:ext cx="762" cy="831"/>
            </a:xfrm>
            <a:prstGeom prst="rect">
              <a:avLst/>
            </a:prstGeom>
            <a:solidFill>
              <a:schemeClr val="accent1"/>
            </a:solidFill>
            <a:ln w="57150" algn="ctr">
              <a:solidFill>
                <a:schemeClr val="tx1"/>
              </a:solidFill>
              <a:miter lim="800000"/>
              <a:headEnd/>
              <a:tailEnd/>
            </a:ln>
          </p:spPr>
          <p:txBody>
            <a:bodyPr wrap="none" anchor="ctr"/>
            <a:lstStyle/>
            <a:p>
              <a:pPr algn="ctr">
                <a:defRPr/>
              </a:pPr>
              <a:endParaRPr lang="en-US" dirty="0">
                <a:solidFill>
                  <a:schemeClr val="tx2"/>
                </a:solidFill>
                <a:latin typeface="Arial" pitchFamily="34" charset="0"/>
                <a:cs typeface="Courier New" pitchFamily="49" charset="0"/>
              </a:endParaRPr>
            </a:p>
          </p:txBody>
        </p:sp>
      </p:grpSp>
      <p:sp>
        <p:nvSpPr>
          <p:cNvPr id="176134" name="Rectangle 5"/>
          <p:cNvSpPr>
            <a:spLocks noGrp="1" noChangeArrowheads="1"/>
          </p:cNvSpPr>
          <p:nvPr>
            <p:ph type="title" idx="4294967295"/>
          </p:nvPr>
        </p:nvSpPr>
        <p:spPr>
          <a:xfrm>
            <a:off x="684213" y="400050"/>
            <a:ext cx="7772400" cy="1143000"/>
          </a:xfrm>
        </p:spPr>
        <p:txBody>
          <a:bodyPr/>
          <a:lstStyle/>
          <a:p>
            <a:r>
              <a:rPr lang="en-US" dirty="0"/>
              <a:t>Lock-free Exchanger</a:t>
            </a:r>
          </a:p>
        </p:txBody>
      </p:sp>
      <p:grpSp>
        <p:nvGrpSpPr>
          <p:cNvPr id="176136" name="Group 18"/>
          <p:cNvGrpSpPr>
            <a:grpSpLocks/>
          </p:cNvGrpSpPr>
          <p:nvPr/>
        </p:nvGrpSpPr>
        <p:grpSpPr bwMode="auto">
          <a:xfrm>
            <a:off x="3598863" y="4064000"/>
            <a:ext cx="571500" cy="609600"/>
            <a:chOff x="3894" y="2760"/>
            <a:chExt cx="192" cy="192"/>
          </a:xfrm>
          <a:effectLst>
            <a:glow rad="101600">
              <a:schemeClr val="accent3">
                <a:satMod val="175000"/>
                <a:alpha val="40000"/>
              </a:schemeClr>
            </a:glow>
          </a:effectLst>
        </p:grpSpPr>
        <p:sp>
          <p:nvSpPr>
            <p:cNvPr id="176137" name="Oval 19"/>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76138" name="Oval 20"/>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grpSp>
        <p:nvGrpSpPr>
          <p:cNvPr id="4" name="Group 3">
            <a:extLst>
              <a:ext uri="{FF2B5EF4-FFF2-40B4-BE49-F238E27FC236}">
                <a16:creationId xmlns:a16="http://schemas.microsoft.com/office/drawing/2014/main" id="{8CCEAF52-FF25-1923-D96E-A6F44F1BCB57}"/>
              </a:ext>
            </a:extLst>
          </p:cNvPr>
          <p:cNvGrpSpPr>
            <a:grpSpLocks/>
          </p:cNvGrpSpPr>
          <p:nvPr/>
        </p:nvGrpSpPr>
        <p:grpSpPr bwMode="auto">
          <a:xfrm>
            <a:off x="1382713" y="4549775"/>
            <a:ext cx="1100137" cy="1101725"/>
            <a:chOff x="1584" y="816"/>
            <a:chExt cx="912" cy="816"/>
          </a:xfrm>
          <a:effectLst>
            <a:glow rad="101600">
              <a:schemeClr val="accent3">
                <a:satMod val="175000"/>
                <a:alpha val="40000"/>
              </a:schemeClr>
            </a:glow>
          </a:effectLst>
        </p:grpSpPr>
        <p:sp>
          <p:nvSpPr>
            <p:cNvPr id="5" name="Freeform 4">
              <a:extLst>
                <a:ext uri="{FF2B5EF4-FFF2-40B4-BE49-F238E27FC236}">
                  <a16:creationId xmlns:a16="http://schemas.microsoft.com/office/drawing/2014/main" id="{B72CA211-2788-FBE6-8291-104CFE1A77E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6" name="Freeform 5">
              <a:extLst>
                <a:ext uri="{FF2B5EF4-FFF2-40B4-BE49-F238E27FC236}">
                  <a16:creationId xmlns:a16="http://schemas.microsoft.com/office/drawing/2014/main" id="{DCFDB338-20C8-BFD8-FD65-178E9A10C8D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7" name="Freeform 6">
              <a:extLst>
                <a:ext uri="{FF2B5EF4-FFF2-40B4-BE49-F238E27FC236}">
                  <a16:creationId xmlns:a16="http://schemas.microsoft.com/office/drawing/2014/main" id="{F95CFD0B-76E8-AD58-B5A3-C414DDE5EA97}"/>
                </a:ext>
              </a:extLst>
            </p:cNvPr>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8" name="Freeform 7">
              <a:extLst>
                <a:ext uri="{FF2B5EF4-FFF2-40B4-BE49-F238E27FC236}">
                  <a16:creationId xmlns:a16="http://schemas.microsoft.com/office/drawing/2014/main" id="{E9BB7AE7-1AB6-6A77-EDB9-2481CD649EA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9" name="Freeform 8">
              <a:extLst>
                <a:ext uri="{FF2B5EF4-FFF2-40B4-BE49-F238E27FC236}">
                  <a16:creationId xmlns:a16="http://schemas.microsoft.com/office/drawing/2014/main" id="{46901BAF-9B00-5A27-017B-4A389C83C14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0" name="Freeform 9">
              <a:extLst>
                <a:ext uri="{FF2B5EF4-FFF2-40B4-BE49-F238E27FC236}">
                  <a16:creationId xmlns:a16="http://schemas.microsoft.com/office/drawing/2014/main" id="{0F15C0D5-6B9C-EA46-2312-CC5DF7574D7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1" name="Freeform 10">
              <a:extLst>
                <a:ext uri="{FF2B5EF4-FFF2-40B4-BE49-F238E27FC236}">
                  <a16:creationId xmlns:a16="http://schemas.microsoft.com/office/drawing/2014/main" id="{E3B8CC88-BC9F-A41E-ACF7-E9B105CFE1F4}"/>
                </a:ext>
              </a:extLst>
            </p:cNvPr>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2" name="Freeform 11">
              <a:extLst>
                <a:ext uri="{FF2B5EF4-FFF2-40B4-BE49-F238E27FC236}">
                  <a16:creationId xmlns:a16="http://schemas.microsoft.com/office/drawing/2014/main" id="{73CD03D4-B1E3-E198-8C0B-32AE19DE405E}"/>
                </a:ext>
              </a:extLst>
            </p:cNvPr>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3" name="Freeform 12">
              <a:extLst>
                <a:ext uri="{FF2B5EF4-FFF2-40B4-BE49-F238E27FC236}">
                  <a16:creationId xmlns:a16="http://schemas.microsoft.com/office/drawing/2014/main" id="{FB98BBFB-300C-E77E-1B6D-560A415198CE}"/>
                </a:ext>
              </a:extLst>
            </p:cNvPr>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Footer Placeholder 1"/>
          <p:cNvSpPr>
            <a:spLocks noGrp="1"/>
          </p:cNvSpPr>
          <p:nvPr>
            <p:ph type="ftr" sz="quarter" idx="10"/>
          </p:nvPr>
        </p:nvSpPr>
        <p:spPr>
          <a:noFill/>
        </p:spPr>
        <p:txBody>
          <a:bodyPr/>
          <a:lstStyle/>
          <a:p>
            <a:r>
              <a:rPr lang="en-US" dirty="0"/>
              <a:t>Art of Multiprocessor Programming</a:t>
            </a:r>
          </a:p>
        </p:txBody>
      </p:sp>
      <p:sp>
        <p:nvSpPr>
          <p:cNvPr id="177155" name="Slide Number Placeholder 2"/>
          <p:cNvSpPr>
            <a:spLocks noGrp="1"/>
          </p:cNvSpPr>
          <p:nvPr>
            <p:ph type="sldNum" sz="quarter" idx="11"/>
          </p:nvPr>
        </p:nvSpPr>
        <p:spPr>
          <a:noFill/>
        </p:spPr>
        <p:txBody>
          <a:bodyPr/>
          <a:lstStyle/>
          <a:p>
            <a:fld id="{5DB8582B-574D-4184-BC12-5838E24CA9E1}" type="slidenum">
              <a:rPr lang="x-none" smtClean="0">
                <a:cs typeface="Arial" pitchFamily="34" charset="0"/>
              </a:rPr>
              <a:pPr/>
              <a:t>140</a:t>
            </a:fld>
            <a:endParaRPr lang="en-US" dirty="0">
              <a:cs typeface="Arial" pitchFamily="34" charset="0"/>
            </a:endParaRPr>
          </a:p>
        </p:txBody>
      </p:sp>
      <p:sp>
        <p:nvSpPr>
          <p:cNvPr id="17715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4A9FD28A-C4EC-4A29-BDB7-E649476110DC}" type="slidenum">
              <a:rPr lang="x-none" sz="1400">
                <a:solidFill>
                  <a:srgbClr val="FFFF00"/>
                </a:solidFill>
                <a:latin typeface="Arial" pitchFamily="34" charset="0"/>
                <a:cs typeface="Arial" pitchFamily="34" charset="0"/>
              </a:rPr>
              <a:pPr/>
              <a:t>140</a:t>
            </a:fld>
            <a:endParaRPr lang="en-US" sz="1400" dirty="0">
              <a:solidFill>
                <a:srgbClr val="FFFF00"/>
              </a:solidFill>
              <a:latin typeface="Arial" pitchFamily="34" charset="0"/>
              <a:cs typeface="Arial" pitchFamily="34" charset="0"/>
            </a:endParaRPr>
          </a:p>
        </p:txBody>
      </p:sp>
      <p:sp>
        <p:nvSpPr>
          <p:cNvPr id="177157" name="Rectangle 2"/>
          <p:cNvSpPr>
            <a:spLocks noGrp="1" noChangeArrowheads="1"/>
          </p:cNvSpPr>
          <p:nvPr>
            <p:ph type="title" idx="4294967295"/>
          </p:nvPr>
        </p:nvSpPr>
        <p:spPr>
          <a:xfrm>
            <a:off x="684213" y="400050"/>
            <a:ext cx="7772400" cy="1143000"/>
          </a:xfrm>
        </p:spPr>
        <p:txBody>
          <a:bodyPr/>
          <a:lstStyle/>
          <a:p>
            <a:r>
              <a:rPr lang="en-US" dirty="0"/>
              <a:t>Lock-free Exchanger</a:t>
            </a:r>
          </a:p>
        </p:txBody>
      </p:sp>
      <p:grpSp>
        <p:nvGrpSpPr>
          <p:cNvPr id="177158" name="Group 3"/>
          <p:cNvGrpSpPr>
            <a:grpSpLocks/>
          </p:cNvGrpSpPr>
          <p:nvPr/>
        </p:nvGrpSpPr>
        <p:grpSpPr bwMode="auto">
          <a:xfrm>
            <a:off x="1382713" y="4549775"/>
            <a:ext cx="1100137" cy="1101725"/>
            <a:chOff x="1584" y="816"/>
            <a:chExt cx="912" cy="816"/>
          </a:xfrm>
          <a:effectLst>
            <a:glow rad="101600">
              <a:schemeClr val="accent3">
                <a:satMod val="175000"/>
                <a:alpha val="40000"/>
              </a:schemeClr>
            </a:glow>
          </a:effectLst>
        </p:grpSpPr>
        <p:sp>
          <p:nvSpPr>
            <p:cNvPr id="177178"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79"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80" name="Freeform 6"/>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81"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77182"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77183"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177184" name="Freeform 10"/>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85" name="Freeform 11"/>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86" name="Freeform 12"/>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966670" name="AutoShape 14"/>
          <p:cNvSpPr>
            <a:spLocks noChangeArrowheads="1"/>
          </p:cNvSpPr>
          <p:nvPr/>
        </p:nvSpPr>
        <p:spPr bwMode="auto">
          <a:xfrm>
            <a:off x="312738" y="1495425"/>
            <a:ext cx="3413125" cy="1289050"/>
          </a:xfrm>
          <a:prstGeom prst="cloudCallout">
            <a:avLst>
              <a:gd name="adj1" fmla="val -4532"/>
              <a:gd name="adj2" fmla="val 174907"/>
            </a:avLst>
          </a:prstGeom>
          <a:solidFill>
            <a:schemeClr val="tx1"/>
          </a:solidFill>
          <a:ln w="38100">
            <a:solidFill>
              <a:srgbClr val="FF66CC"/>
            </a:solidFill>
            <a:round/>
            <a:headEnd/>
            <a:tailEnd/>
          </a:ln>
        </p:spPr>
        <p:txBody>
          <a:bodyPr/>
          <a:lstStyle/>
          <a:p>
            <a:pPr algn="ctr"/>
            <a:r>
              <a:rPr lang="en-US" dirty="0">
                <a:solidFill>
                  <a:srgbClr val="FFFF00"/>
                </a:solidFill>
                <a:latin typeface="Arial" pitchFamily="34" charset="0"/>
                <a:cs typeface="Arial" pitchFamily="34" charset="0"/>
              </a:rPr>
              <a:t>In search of partner …</a:t>
            </a:r>
          </a:p>
        </p:txBody>
      </p:sp>
      <p:grpSp>
        <p:nvGrpSpPr>
          <p:cNvPr id="3" name="Group 39"/>
          <p:cNvGrpSpPr>
            <a:grpSpLocks/>
          </p:cNvGrpSpPr>
          <p:nvPr/>
        </p:nvGrpSpPr>
        <p:grpSpPr bwMode="auto">
          <a:xfrm>
            <a:off x="6818313" y="-1181100"/>
            <a:ext cx="1328737" cy="1181100"/>
            <a:chOff x="4415" y="-408"/>
            <a:chExt cx="912" cy="816"/>
          </a:xfrm>
          <a:effectLst>
            <a:glow rad="101600">
              <a:schemeClr val="accent3">
                <a:satMod val="175000"/>
                <a:alpha val="40000"/>
              </a:schemeClr>
            </a:glow>
          </a:effectLst>
        </p:grpSpPr>
        <p:grpSp>
          <p:nvGrpSpPr>
            <p:cNvPr id="2" name="Group 25"/>
            <p:cNvGrpSpPr>
              <a:grpSpLocks/>
            </p:cNvGrpSpPr>
            <p:nvPr/>
          </p:nvGrpSpPr>
          <p:grpSpPr bwMode="auto">
            <a:xfrm flipH="1">
              <a:off x="4415" y="-408"/>
              <a:ext cx="912" cy="816"/>
              <a:chOff x="1584" y="816"/>
              <a:chExt cx="912" cy="816"/>
            </a:xfrm>
          </p:grpSpPr>
          <p:sp>
            <p:nvSpPr>
              <p:cNvPr id="177169" name="Freeform 2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70" name="Freeform 2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71" name="Freeform 28"/>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72" name="Freeform 2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endParaRPr>
              </a:p>
            </p:txBody>
          </p:sp>
          <p:sp>
            <p:nvSpPr>
              <p:cNvPr id="177173" name="Freeform 3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endParaRPr>
              </a:p>
            </p:txBody>
          </p:sp>
          <p:sp>
            <p:nvSpPr>
              <p:cNvPr id="177174" name="Freeform 3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endParaRPr>
              </a:p>
            </p:txBody>
          </p:sp>
          <p:sp>
            <p:nvSpPr>
              <p:cNvPr id="177175" name="Freeform 32"/>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76" name="Freeform 33"/>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77177" name="Freeform 34"/>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4" name="Group 35"/>
            <p:cNvGrpSpPr>
              <a:grpSpLocks/>
            </p:cNvGrpSpPr>
            <p:nvPr/>
          </p:nvGrpSpPr>
          <p:grpSpPr bwMode="auto">
            <a:xfrm>
              <a:off x="4775" y="24"/>
              <a:ext cx="360" cy="384"/>
              <a:chOff x="3894" y="2760"/>
              <a:chExt cx="192" cy="192"/>
            </a:xfrm>
          </p:grpSpPr>
          <p:sp>
            <p:nvSpPr>
              <p:cNvPr id="177167" name="Oval 36"/>
              <p:cNvSpPr>
                <a:spLocks noChangeArrowheads="1"/>
              </p:cNvSpPr>
              <p:nvPr/>
            </p:nvSpPr>
            <p:spPr bwMode="auto">
              <a:xfrm>
                <a:off x="3894" y="2760"/>
                <a:ext cx="192" cy="192"/>
              </a:xfrm>
              <a:prstGeom prst="ellipse">
                <a:avLst/>
              </a:prstGeom>
              <a:solidFill>
                <a:schemeClr val="hlink"/>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77168" name="Oval 37"/>
              <p:cNvSpPr>
                <a:spLocks noChangeArrowheads="1"/>
              </p:cNvSpPr>
              <p:nvPr/>
            </p:nvSpPr>
            <p:spPr bwMode="auto">
              <a:xfrm>
                <a:off x="3989" y="2800"/>
                <a:ext cx="67" cy="58"/>
              </a:xfrm>
              <a:prstGeom prst="ellipse">
                <a:avLst/>
              </a:prstGeom>
              <a:solidFill>
                <a:schemeClr val="accent3"/>
              </a:solidFill>
              <a:ln w="3175" algn="ctr">
                <a:solidFill>
                  <a:schemeClr val="tx1"/>
                </a:solidFill>
                <a:round/>
                <a:headEnd/>
                <a:tailEnd/>
              </a:ln>
            </p:spPr>
            <p:txBody>
              <a:bodyPr wrap="none" anchor="ctr"/>
              <a:lstStyle/>
              <a:p>
                <a:pPr>
                  <a:defRPr/>
                </a:pPr>
                <a:endParaRPr lang="en-US" dirty="0">
                  <a:latin typeface="Arial" pitchFamily="34" charset="0"/>
                  <a:cs typeface="Courier New" pitchFamily="49" charset="0"/>
                </a:endParaRPr>
              </a:p>
            </p:txBody>
          </p:sp>
        </p:grpSp>
      </p:grpSp>
      <p:grpSp>
        <p:nvGrpSpPr>
          <p:cNvPr id="6" name="Group 40"/>
          <p:cNvGrpSpPr>
            <a:grpSpLocks/>
          </p:cNvGrpSpPr>
          <p:nvPr/>
        </p:nvGrpSpPr>
        <p:grpSpPr bwMode="auto">
          <a:xfrm>
            <a:off x="3298825" y="3703638"/>
            <a:ext cx="3322638" cy="1322387"/>
            <a:chOff x="2832" y="2528"/>
            <a:chExt cx="2093" cy="833"/>
          </a:xfrm>
          <a:effectLst>
            <a:outerShdw blurRad="50800" dist="38100" dir="2700000" algn="tl" rotWithShape="0">
              <a:prstClr val="black">
                <a:alpha val="40000"/>
              </a:prstClr>
            </a:outerShdw>
          </a:effectLst>
        </p:grpSpPr>
        <p:sp>
          <p:nvSpPr>
            <p:cNvPr id="177165" name="Rectangle 41"/>
            <p:cNvSpPr>
              <a:spLocks noChangeArrowheads="1"/>
            </p:cNvSpPr>
            <p:nvPr/>
          </p:nvSpPr>
          <p:spPr bwMode="auto">
            <a:xfrm>
              <a:off x="3587" y="2530"/>
              <a:ext cx="1338" cy="831"/>
            </a:xfrm>
            <a:prstGeom prst="rect">
              <a:avLst/>
            </a:prstGeom>
            <a:solidFill>
              <a:schemeClr val="accent1"/>
            </a:solidFill>
            <a:ln w="57150" algn="ctr">
              <a:solidFill>
                <a:schemeClr val="tx1"/>
              </a:solidFill>
              <a:miter lim="800000"/>
              <a:headEnd/>
              <a:tailEnd/>
            </a:ln>
          </p:spPr>
          <p:txBody>
            <a:bodyPr wrap="none" anchor="ctr"/>
            <a:lstStyle/>
            <a:p>
              <a:pPr algn="ctr">
                <a:defRPr/>
              </a:pPr>
              <a:r>
                <a:rPr lang="en-US" dirty="0">
                  <a:solidFill>
                    <a:schemeClr val="tx2"/>
                  </a:solidFill>
                  <a:latin typeface="Arial" pitchFamily="34" charset="0"/>
                  <a:cs typeface="Arial" pitchFamily="34" charset="0"/>
                </a:rPr>
                <a:t>WAITING</a:t>
              </a:r>
            </a:p>
          </p:txBody>
        </p:sp>
        <p:sp>
          <p:nvSpPr>
            <p:cNvPr id="177166" name="Rectangle 42"/>
            <p:cNvSpPr>
              <a:spLocks noChangeArrowheads="1"/>
            </p:cNvSpPr>
            <p:nvPr/>
          </p:nvSpPr>
          <p:spPr bwMode="auto">
            <a:xfrm>
              <a:off x="2832" y="2528"/>
              <a:ext cx="762" cy="831"/>
            </a:xfrm>
            <a:prstGeom prst="rect">
              <a:avLst/>
            </a:prstGeom>
            <a:solidFill>
              <a:schemeClr val="accent1"/>
            </a:solidFill>
            <a:ln w="57150" algn="ctr">
              <a:solidFill>
                <a:schemeClr val="tx1"/>
              </a:solidFill>
              <a:miter lim="800000"/>
              <a:headEnd/>
              <a:tailEnd/>
            </a:ln>
          </p:spPr>
          <p:txBody>
            <a:bodyPr wrap="none" anchor="ctr"/>
            <a:lstStyle/>
            <a:p>
              <a:pPr algn="ctr">
                <a:defRPr/>
              </a:pPr>
              <a:endParaRPr lang="en-US" dirty="0">
                <a:solidFill>
                  <a:schemeClr val="tx2"/>
                </a:solidFill>
                <a:latin typeface="Arial" pitchFamily="34" charset="0"/>
                <a:cs typeface="Arial" pitchFamily="34" charset="0"/>
              </a:endParaRPr>
            </a:p>
          </p:txBody>
        </p:sp>
      </p:grpSp>
      <p:grpSp>
        <p:nvGrpSpPr>
          <p:cNvPr id="177162" name="Group 43"/>
          <p:cNvGrpSpPr>
            <a:grpSpLocks/>
          </p:cNvGrpSpPr>
          <p:nvPr/>
        </p:nvGrpSpPr>
        <p:grpSpPr bwMode="auto">
          <a:xfrm>
            <a:off x="3598863" y="4064000"/>
            <a:ext cx="571500" cy="609600"/>
            <a:chOff x="3894" y="2760"/>
            <a:chExt cx="192" cy="192"/>
          </a:xfrm>
        </p:grpSpPr>
        <p:sp>
          <p:nvSpPr>
            <p:cNvPr id="177163" name="Oval 44"/>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Courier New" pitchFamily="49" charset="0"/>
              </a:endParaRPr>
            </a:p>
          </p:txBody>
        </p:sp>
        <p:sp>
          <p:nvSpPr>
            <p:cNvPr id="177164" name="Oval 45"/>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Courier New" pitchFamily="49"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66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8.33333E-7 1.45236E-6 C 0.04913 0.08626 0.09826 0.17252 0.08142 0.23358 C 0.06458 0.29463 -0.06754 0.3173 -0.10156 0.36679 C -0.13559 0.41628 -0.0901 0.51064 -0.12309 0.53076 C -0.15608 0.55088 -0.22813 0.51919 -0.3 0.48774 " pathEditMode="relative" rAng="0" ptsTypes="aaaaA">
                                      <p:cBhvr>
                                        <p:cTn id="10" dur="2000" fill="hold"/>
                                        <p:tgtEl>
                                          <p:spTgt spid="3"/>
                                        </p:tgtEl>
                                        <p:attrNameLst>
                                          <p:attrName>ppt_x</p:attrName>
                                          <p:attrName>ppt_y</p:attrName>
                                        </p:attrNameLst>
                                      </p:cBhvr>
                                      <p:rCtr x="-10100" y="27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6670"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Footer Placeholder 1"/>
          <p:cNvSpPr>
            <a:spLocks noGrp="1"/>
          </p:cNvSpPr>
          <p:nvPr>
            <p:ph type="ftr" sz="quarter" idx="10"/>
          </p:nvPr>
        </p:nvSpPr>
        <p:spPr>
          <a:noFill/>
        </p:spPr>
        <p:txBody>
          <a:bodyPr/>
          <a:lstStyle/>
          <a:p>
            <a:r>
              <a:rPr lang="en-US" dirty="0"/>
              <a:t>Art of Multiprocessor Programming</a:t>
            </a:r>
          </a:p>
        </p:txBody>
      </p:sp>
      <p:sp>
        <p:nvSpPr>
          <p:cNvPr id="178179" name="Slide Number Placeholder 2"/>
          <p:cNvSpPr>
            <a:spLocks noGrp="1"/>
          </p:cNvSpPr>
          <p:nvPr>
            <p:ph type="sldNum" sz="quarter" idx="11"/>
          </p:nvPr>
        </p:nvSpPr>
        <p:spPr>
          <a:noFill/>
        </p:spPr>
        <p:txBody>
          <a:bodyPr/>
          <a:lstStyle/>
          <a:p>
            <a:fld id="{0A964D5D-F78D-4AA6-9419-CF2CCDCE535C}" type="slidenum">
              <a:rPr lang="x-none" smtClean="0"/>
              <a:pPr/>
              <a:t>141</a:t>
            </a:fld>
            <a:endParaRPr lang="en-US" dirty="0"/>
          </a:p>
        </p:txBody>
      </p:sp>
      <p:sp>
        <p:nvSpPr>
          <p:cNvPr id="17818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AD93BEC-D521-49D5-B651-3B57252831B8}" type="slidenum">
              <a:rPr lang="x-none" sz="1400">
                <a:solidFill>
                  <a:srgbClr val="FFFF00"/>
                </a:solidFill>
                <a:latin typeface="Arial" pitchFamily="34" charset="0"/>
                <a:cs typeface="Arial" pitchFamily="34" charset="0"/>
              </a:rPr>
              <a:pPr/>
              <a:t>141</a:t>
            </a:fld>
            <a:endParaRPr lang="en-US" sz="1400" dirty="0">
              <a:solidFill>
                <a:srgbClr val="FFFF00"/>
              </a:solidFill>
              <a:latin typeface="Arial" pitchFamily="34" charset="0"/>
              <a:cs typeface="Arial" pitchFamily="34" charset="0"/>
            </a:endParaRPr>
          </a:p>
        </p:txBody>
      </p:sp>
      <p:grpSp>
        <p:nvGrpSpPr>
          <p:cNvPr id="2" name="Group 60"/>
          <p:cNvGrpSpPr>
            <a:grpSpLocks/>
          </p:cNvGrpSpPr>
          <p:nvPr/>
        </p:nvGrpSpPr>
        <p:grpSpPr bwMode="auto">
          <a:xfrm>
            <a:off x="3298825" y="3703638"/>
            <a:ext cx="3322638" cy="1322387"/>
            <a:chOff x="2832" y="2528"/>
            <a:chExt cx="2093" cy="833"/>
          </a:xfrm>
          <a:effectLst>
            <a:outerShdw blurRad="50800" dist="38100" dir="2700000" algn="tl" rotWithShape="0">
              <a:prstClr val="black">
                <a:alpha val="40000"/>
              </a:prstClr>
            </a:outerShdw>
          </a:effectLst>
        </p:grpSpPr>
        <p:sp>
          <p:nvSpPr>
            <p:cNvPr id="178213" name="Rectangle 61"/>
            <p:cNvSpPr>
              <a:spLocks noChangeArrowheads="1"/>
            </p:cNvSpPr>
            <p:nvPr/>
          </p:nvSpPr>
          <p:spPr bwMode="auto">
            <a:xfrm>
              <a:off x="3587" y="2530"/>
              <a:ext cx="1338" cy="831"/>
            </a:xfrm>
            <a:prstGeom prst="rect">
              <a:avLst/>
            </a:prstGeom>
            <a:solidFill>
              <a:schemeClr val="accent1"/>
            </a:solidFill>
            <a:ln w="57150" algn="ctr">
              <a:solidFill>
                <a:schemeClr val="tx1"/>
              </a:solidFill>
              <a:miter lim="800000"/>
              <a:headEnd/>
              <a:tailEnd/>
            </a:ln>
          </p:spPr>
          <p:txBody>
            <a:bodyPr wrap="none" anchor="ctr"/>
            <a:lstStyle/>
            <a:p>
              <a:pPr algn="ctr">
                <a:defRPr/>
              </a:pPr>
              <a:r>
                <a:rPr lang="en-US" dirty="0">
                  <a:solidFill>
                    <a:schemeClr val="tx2"/>
                  </a:solidFill>
                  <a:latin typeface="Arial" pitchFamily="34" charset="0"/>
                  <a:cs typeface="Arial" pitchFamily="34" charset="0"/>
                </a:rPr>
                <a:t>WAITING</a:t>
              </a:r>
            </a:p>
          </p:txBody>
        </p:sp>
        <p:sp>
          <p:nvSpPr>
            <p:cNvPr id="178214" name="Rectangle 62"/>
            <p:cNvSpPr>
              <a:spLocks noChangeArrowheads="1"/>
            </p:cNvSpPr>
            <p:nvPr/>
          </p:nvSpPr>
          <p:spPr bwMode="auto">
            <a:xfrm>
              <a:off x="2832" y="2528"/>
              <a:ext cx="762" cy="831"/>
            </a:xfrm>
            <a:prstGeom prst="rect">
              <a:avLst/>
            </a:prstGeom>
            <a:solidFill>
              <a:schemeClr val="accent1"/>
            </a:solidFill>
            <a:ln w="57150" algn="ctr">
              <a:solidFill>
                <a:schemeClr val="tx1"/>
              </a:solidFill>
              <a:miter lim="800000"/>
              <a:headEnd/>
              <a:tailEnd/>
            </a:ln>
          </p:spPr>
          <p:txBody>
            <a:bodyPr wrap="none" anchor="ctr"/>
            <a:lstStyle/>
            <a:p>
              <a:pPr algn="ctr">
                <a:defRPr/>
              </a:pPr>
              <a:endParaRPr lang="en-US" dirty="0">
                <a:solidFill>
                  <a:schemeClr val="tx2"/>
                </a:solidFill>
                <a:latin typeface="Arial" pitchFamily="34" charset="0"/>
                <a:cs typeface="Arial" pitchFamily="34" charset="0"/>
              </a:endParaRPr>
            </a:p>
          </p:txBody>
        </p:sp>
      </p:grpSp>
      <p:sp>
        <p:nvSpPr>
          <p:cNvPr id="178182" name="Rectangle 2"/>
          <p:cNvSpPr>
            <a:spLocks noGrp="1" noChangeArrowheads="1"/>
          </p:cNvSpPr>
          <p:nvPr>
            <p:ph type="title" idx="4294967295"/>
          </p:nvPr>
        </p:nvSpPr>
        <p:spPr>
          <a:xfrm>
            <a:off x="684213" y="400050"/>
            <a:ext cx="7772400" cy="1143000"/>
          </a:xfrm>
        </p:spPr>
        <p:txBody>
          <a:bodyPr/>
          <a:lstStyle/>
          <a:p>
            <a:r>
              <a:rPr lang="en-US" dirty="0"/>
              <a:t>Lock-free Exchanger</a:t>
            </a:r>
          </a:p>
        </p:txBody>
      </p:sp>
      <p:grpSp>
        <p:nvGrpSpPr>
          <p:cNvPr id="178183" name="Group 3"/>
          <p:cNvGrpSpPr>
            <a:grpSpLocks/>
          </p:cNvGrpSpPr>
          <p:nvPr/>
        </p:nvGrpSpPr>
        <p:grpSpPr bwMode="auto">
          <a:xfrm>
            <a:off x="1382713" y="4549775"/>
            <a:ext cx="1100137" cy="1101725"/>
            <a:chOff x="1584" y="816"/>
            <a:chExt cx="912" cy="816"/>
          </a:xfrm>
          <a:effectLst>
            <a:glow rad="101600">
              <a:schemeClr val="accent3">
                <a:satMod val="175000"/>
                <a:alpha val="40000"/>
              </a:schemeClr>
            </a:glow>
          </a:effectLst>
        </p:grpSpPr>
        <p:sp>
          <p:nvSpPr>
            <p:cNvPr id="178204"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5"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6" name="Freeform 6"/>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7"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8"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9"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10" name="Freeform 10"/>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11" name="Freeform 11"/>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12" name="Freeform 12"/>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78184" name="Text Box 13"/>
          <p:cNvSpPr txBox="1">
            <a:spLocks noChangeArrowheads="1"/>
          </p:cNvSpPr>
          <p:nvPr/>
        </p:nvSpPr>
        <p:spPr bwMode="auto">
          <a:xfrm>
            <a:off x="4002088" y="2944813"/>
            <a:ext cx="782637" cy="457200"/>
          </a:xfrm>
          <a:prstGeom prst="rect">
            <a:avLst/>
          </a:prstGeom>
          <a:noFill/>
          <a:ln w="38100" algn="ctr">
            <a:noFill/>
            <a:miter lim="800000"/>
            <a:headEnd/>
            <a:tailEnd/>
          </a:ln>
        </p:spPr>
        <p:txBody>
          <a:bodyPr wrap="none">
            <a:spAutoFit/>
          </a:bodyPr>
          <a:lstStyle/>
          <a:p>
            <a:r>
              <a:rPr lang="en-US" b="1" dirty="0">
                <a:solidFill>
                  <a:srgbClr val="FFFF00"/>
                </a:solidFill>
                <a:latin typeface="Arial" pitchFamily="34" charset="0"/>
                <a:cs typeface="Arial" pitchFamily="34" charset="0"/>
              </a:rPr>
              <a:t>Slot</a:t>
            </a:r>
          </a:p>
        </p:txBody>
      </p:sp>
      <p:sp>
        <p:nvSpPr>
          <p:cNvPr id="178185" name="AutoShape 14"/>
          <p:cNvSpPr>
            <a:spLocks noChangeArrowheads="1"/>
          </p:cNvSpPr>
          <p:nvPr/>
        </p:nvSpPr>
        <p:spPr bwMode="auto">
          <a:xfrm>
            <a:off x="287839" y="1780804"/>
            <a:ext cx="3713163" cy="937184"/>
          </a:xfrm>
          <a:prstGeom prst="cloudCallout">
            <a:avLst>
              <a:gd name="adj1" fmla="val 23"/>
              <a:gd name="adj2" fmla="val 238144"/>
            </a:avLst>
          </a:prstGeom>
          <a:solidFill>
            <a:schemeClr val="tx1"/>
          </a:solid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Still waiting …</a:t>
            </a:r>
          </a:p>
        </p:txBody>
      </p:sp>
      <p:grpSp>
        <p:nvGrpSpPr>
          <p:cNvPr id="178186" name="Group 39"/>
          <p:cNvGrpSpPr>
            <a:grpSpLocks/>
          </p:cNvGrpSpPr>
          <p:nvPr/>
        </p:nvGrpSpPr>
        <p:grpSpPr bwMode="auto">
          <a:xfrm flipH="1">
            <a:off x="4237038" y="2220913"/>
            <a:ext cx="1328737" cy="1181100"/>
            <a:chOff x="1584" y="816"/>
            <a:chExt cx="912" cy="816"/>
          </a:xfrm>
          <a:effectLst>
            <a:glow rad="101600">
              <a:schemeClr val="accent3">
                <a:satMod val="175000"/>
                <a:alpha val="40000"/>
              </a:schemeClr>
            </a:glow>
          </a:effectLst>
        </p:grpSpPr>
        <p:sp>
          <p:nvSpPr>
            <p:cNvPr id="178195" name="Freeform 4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196" name="Freeform 4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197" name="Freeform 4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198" name="Freeform 4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199" name="Freeform 4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0" name="Freeform 4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1" name="Freeform 4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2" name="Freeform 4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203" name="Freeform 4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968760" name="AutoShape 56"/>
          <p:cNvSpPr>
            <a:spLocks noChangeArrowheads="1"/>
          </p:cNvSpPr>
          <p:nvPr/>
        </p:nvSpPr>
        <p:spPr bwMode="auto">
          <a:xfrm>
            <a:off x="4973638" y="333375"/>
            <a:ext cx="3713162" cy="2165350"/>
          </a:xfrm>
          <a:prstGeom prst="cloudCallout">
            <a:avLst>
              <a:gd name="adj1" fmla="val -51370"/>
              <a:gd name="adj2" fmla="val 50662"/>
            </a:avLst>
          </a:prstGeom>
          <a:solidFill>
            <a:schemeClr val="tx1"/>
          </a:solidFill>
          <a:ln w="38100">
            <a:solidFill>
              <a:schemeClr val="accent6">
                <a:lumMod val="40000"/>
                <a:lumOff val="60000"/>
              </a:schemeClr>
            </a:solidFill>
            <a:round/>
            <a:headEnd/>
            <a:tailEnd/>
          </a:ln>
        </p:spPr>
        <p:txBody>
          <a:bodyPr/>
          <a:lstStyle/>
          <a:p>
            <a:pPr algn="ctr"/>
            <a:r>
              <a:rPr lang="en-US" dirty="0">
                <a:solidFill>
                  <a:srgbClr val="FFFF00"/>
                </a:solidFill>
                <a:latin typeface="Arial" pitchFamily="34" charset="0"/>
                <a:cs typeface="Arial" pitchFamily="34" charset="0"/>
              </a:rPr>
              <a:t>Try to exchange item and set status to BUSY</a:t>
            </a:r>
          </a:p>
        </p:txBody>
      </p:sp>
      <p:sp>
        <p:nvSpPr>
          <p:cNvPr id="968759" name="AutoShape 55"/>
          <p:cNvSpPr>
            <a:spLocks noChangeArrowheads="1"/>
          </p:cNvSpPr>
          <p:nvPr/>
        </p:nvSpPr>
        <p:spPr bwMode="auto">
          <a:xfrm>
            <a:off x="3097213" y="3546475"/>
            <a:ext cx="3544887" cy="1533525"/>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cs typeface="Arial" pitchFamily="34" charset="0"/>
              </a:rPr>
              <a:t>CAS</a:t>
            </a:r>
          </a:p>
        </p:txBody>
      </p:sp>
      <p:grpSp>
        <p:nvGrpSpPr>
          <p:cNvPr id="5" name="Group 52"/>
          <p:cNvGrpSpPr>
            <a:grpSpLocks/>
          </p:cNvGrpSpPr>
          <p:nvPr/>
        </p:nvGrpSpPr>
        <p:grpSpPr bwMode="auto">
          <a:xfrm>
            <a:off x="3749675" y="4198938"/>
            <a:ext cx="571500" cy="609600"/>
            <a:chOff x="3894" y="2760"/>
            <a:chExt cx="192" cy="192"/>
          </a:xfrm>
          <a:effectLst>
            <a:glow rad="101600">
              <a:schemeClr val="accent3">
                <a:satMod val="175000"/>
                <a:alpha val="40000"/>
              </a:schemeClr>
            </a:glow>
          </a:effectLst>
        </p:grpSpPr>
        <p:sp>
          <p:nvSpPr>
            <p:cNvPr id="178193" name="Oval 53"/>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194" name="Oval 54"/>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6" name="Group 34"/>
          <p:cNvGrpSpPr>
            <a:grpSpLocks/>
          </p:cNvGrpSpPr>
          <p:nvPr/>
        </p:nvGrpSpPr>
        <p:grpSpPr bwMode="auto">
          <a:xfrm>
            <a:off x="4687888" y="2819400"/>
            <a:ext cx="571500" cy="609600"/>
            <a:chOff x="3894" y="2760"/>
            <a:chExt cx="192" cy="192"/>
          </a:xfrm>
          <a:effectLst>
            <a:glow rad="101600">
              <a:schemeClr val="accent3">
                <a:satMod val="175000"/>
                <a:alpha val="40000"/>
              </a:schemeClr>
            </a:glow>
          </a:effectLst>
        </p:grpSpPr>
        <p:sp>
          <p:nvSpPr>
            <p:cNvPr id="178191" name="Oval 35"/>
            <p:cNvSpPr>
              <a:spLocks noChangeArrowheads="1"/>
            </p:cNvSpPr>
            <p:nvPr/>
          </p:nvSpPr>
          <p:spPr bwMode="auto">
            <a:xfrm>
              <a:off x="3894" y="2760"/>
              <a:ext cx="192" cy="192"/>
            </a:xfrm>
            <a:prstGeom prst="ellipse">
              <a:avLst/>
            </a:prstGeom>
            <a:solidFill>
              <a:schemeClr val="hlink"/>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8192" name="Oval 36"/>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87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68759"/>
                                        </p:tgtEl>
                                        <p:attrNameLst>
                                          <p:attrName>style.visibility</p:attrName>
                                        </p:attrNameLst>
                                      </p:cBhvr>
                                      <p:to>
                                        <p:strVal val="visible"/>
                                      </p:to>
                                    </p:set>
                                  </p:childTnLst>
                                </p:cTn>
                              </p:par>
                              <p:par>
                                <p:cTn id="11" presetID="0" presetClass="path" presetSubtype="0" accel="50000" decel="50000" fill="hold" nodeType="withEffect">
                                  <p:stCondLst>
                                    <p:cond delay="0"/>
                                  </p:stCondLst>
                                  <p:childTnLst>
                                    <p:animMotion origin="layout" path="M -3.61111E-6 -4.13506E-6 C -0.00156 0.06036 -0.00312 0.12073 -0.01857 0.15357 C -0.03402 0.18641 -0.06319 0.19149 -0.09236 0.19658 " pathEditMode="relative" rAng="0" ptsTypes="aaA">
                                      <p:cBhvr>
                                        <p:cTn id="12" dur="5000" fill="hold"/>
                                        <p:tgtEl>
                                          <p:spTgt spid="6"/>
                                        </p:tgtEl>
                                        <p:attrNameLst>
                                          <p:attrName>ppt_x</p:attrName>
                                          <p:attrName>ppt_y</p:attrName>
                                        </p:attrNameLst>
                                      </p:cBhvr>
                                      <p:rCtr x="-4600" y="9800"/>
                                    </p:animMotion>
                                  </p:childTnLst>
                                </p:cTn>
                              </p:par>
                              <p:par>
                                <p:cTn id="13" presetID="0" presetClass="path" presetSubtype="0" accel="50000" decel="50000" fill="hold" nodeType="withEffect">
                                  <p:stCondLst>
                                    <p:cond delay="0"/>
                                  </p:stCondLst>
                                  <p:childTnLst>
                                    <p:animMotion origin="layout" path="M -4.72222E-6 -4.49584E-6 C -0.0026 -0.04602 -0.00521 -0.09204 0.01215 -0.12697 C 0.02952 -0.16189 0.06702 -0.18548 0.10452 -0.20907 " pathEditMode="relative" ptsTypes="aaA">
                                      <p:cBhvr>
                                        <p:cTn id="14" dur="5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8760" grpId="0" animBg="1"/>
      <p:bldP spid="968759"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Footer Placeholder 1"/>
          <p:cNvSpPr>
            <a:spLocks noGrp="1"/>
          </p:cNvSpPr>
          <p:nvPr>
            <p:ph type="ftr" sz="quarter" idx="10"/>
          </p:nvPr>
        </p:nvSpPr>
        <p:spPr>
          <a:noFill/>
        </p:spPr>
        <p:txBody>
          <a:bodyPr/>
          <a:lstStyle/>
          <a:p>
            <a:r>
              <a:rPr lang="en-US" dirty="0"/>
              <a:t>Art of Multiprocessor Programming</a:t>
            </a:r>
          </a:p>
        </p:txBody>
      </p:sp>
      <p:sp>
        <p:nvSpPr>
          <p:cNvPr id="179203" name="Slide Number Placeholder 2"/>
          <p:cNvSpPr>
            <a:spLocks noGrp="1"/>
          </p:cNvSpPr>
          <p:nvPr>
            <p:ph type="sldNum" sz="quarter" idx="11"/>
          </p:nvPr>
        </p:nvSpPr>
        <p:spPr>
          <a:noFill/>
        </p:spPr>
        <p:txBody>
          <a:bodyPr/>
          <a:lstStyle/>
          <a:p>
            <a:fld id="{414199C0-C84D-42E4-9231-4F079CF18F07}" type="slidenum">
              <a:rPr lang="x-none" smtClean="0"/>
              <a:pPr/>
              <a:t>142</a:t>
            </a:fld>
            <a:endParaRPr lang="en-US" dirty="0"/>
          </a:p>
        </p:txBody>
      </p:sp>
      <p:sp>
        <p:nvSpPr>
          <p:cNvPr id="17920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91228B5D-4AD8-478F-9395-1E96181C288C}" type="slidenum">
              <a:rPr lang="x-none" sz="1400">
                <a:solidFill>
                  <a:schemeClr val="tx1"/>
                </a:solidFill>
                <a:latin typeface="Arial" pitchFamily="34" charset="0"/>
                <a:cs typeface="Arial" pitchFamily="34" charset="0"/>
              </a:rPr>
              <a:pPr/>
              <a:t>142</a:t>
            </a:fld>
            <a:endParaRPr lang="en-US" sz="1400" dirty="0">
              <a:solidFill>
                <a:schemeClr val="tx1"/>
              </a:solidFill>
              <a:latin typeface="Arial" pitchFamily="34" charset="0"/>
              <a:cs typeface="Arial" pitchFamily="34" charset="0"/>
            </a:endParaRPr>
          </a:p>
        </p:txBody>
      </p:sp>
      <p:grpSp>
        <p:nvGrpSpPr>
          <p:cNvPr id="2" name="Group 45"/>
          <p:cNvGrpSpPr>
            <a:grpSpLocks/>
          </p:cNvGrpSpPr>
          <p:nvPr/>
        </p:nvGrpSpPr>
        <p:grpSpPr bwMode="auto">
          <a:xfrm>
            <a:off x="3298825" y="3703638"/>
            <a:ext cx="3322638" cy="1322387"/>
            <a:chOff x="2832" y="2528"/>
            <a:chExt cx="2093" cy="833"/>
          </a:xfrm>
          <a:effectLst>
            <a:outerShdw blurRad="50800" dist="38100" dir="2700000" algn="tl" rotWithShape="0">
              <a:prstClr val="black">
                <a:alpha val="40000"/>
              </a:prstClr>
            </a:outerShdw>
          </a:effectLst>
        </p:grpSpPr>
        <p:sp>
          <p:nvSpPr>
            <p:cNvPr id="179238" name="Rectangle 46"/>
            <p:cNvSpPr>
              <a:spLocks noChangeArrowheads="1"/>
            </p:cNvSpPr>
            <p:nvPr/>
          </p:nvSpPr>
          <p:spPr bwMode="auto">
            <a:xfrm>
              <a:off x="3587" y="2530"/>
              <a:ext cx="1338" cy="831"/>
            </a:xfrm>
            <a:prstGeom prst="rect">
              <a:avLst/>
            </a:prstGeom>
            <a:solidFill>
              <a:schemeClr val="accent1"/>
            </a:solidFill>
            <a:ln w="57150" algn="ctr">
              <a:solidFill>
                <a:schemeClr val="tx1"/>
              </a:solidFill>
              <a:miter lim="800000"/>
              <a:headEnd/>
              <a:tailEnd/>
            </a:ln>
          </p:spPr>
          <p:txBody>
            <a:bodyPr wrap="none" anchor="ctr"/>
            <a:lstStyle/>
            <a:p>
              <a:pPr algn="ctr">
                <a:defRPr/>
              </a:pPr>
              <a:r>
                <a:rPr lang="en-US" dirty="0">
                  <a:solidFill>
                    <a:schemeClr val="tx2"/>
                  </a:solidFill>
                  <a:latin typeface="Arial" pitchFamily="34" charset="0"/>
                  <a:cs typeface="Arial" pitchFamily="34" charset="0"/>
                </a:rPr>
                <a:t>BUSY</a:t>
              </a:r>
            </a:p>
          </p:txBody>
        </p:sp>
        <p:sp>
          <p:nvSpPr>
            <p:cNvPr id="179239" name="Rectangle 47"/>
            <p:cNvSpPr>
              <a:spLocks noChangeArrowheads="1"/>
            </p:cNvSpPr>
            <p:nvPr/>
          </p:nvSpPr>
          <p:spPr bwMode="auto">
            <a:xfrm>
              <a:off x="2832" y="2528"/>
              <a:ext cx="762" cy="831"/>
            </a:xfrm>
            <a:prstGeom prst="rect">
              <a:avLst/>
            </a:prstGeom>
            <a:solidFill>
              <a:schemeClr val="accent1"/>
            </a:solidFill>
            <a:ln w="57150" algn="ctr">
              <a:solidFill>
                <a:schemeClr val="tx1"/>
              </a:solidFill>
              <a:miter lim="800000"/>
              <a:headEnd/>
              <a:tailEnd/>
            </a:ln>
          </p:spPr>
          <p:txBody>
            <a:bodyPr wrap="none" anchor="ctr"/>
            <a:lstStyle/>
            <a:p>
              <a:pPr algn="ctr">
                <a:defRPr/>
              </a:pPr>
              <a:endParaRPr lang="en-US" dirty="0">
                <a:solidFill>
                  <a:schemeClr val="tx2"/>
                </a:solidFill>
                <a:latin typeface="Arial" pitchFamily="34" charset="0"/>
                <a:cs typeface="Arial" pitchFamily="34" charset="0"/>
              </a:endParaRPr>
            </a:p>
          </p:txBody>
        </p:sp>
      </p:grpSp>
      <p:sp>
        <p:nvSpPr>
          <p:cNvPr id="179206" name="Rectangle 2"/>
          <p:cNvSpPr>
            <a:spLocks noGrp="1" noChangeArrowheads="1"/>
          </p:cNvSpPr>
          <p:nvPr>
            <p:ph type="title" idx="4294967295"/>
          </p:nvPr>
        </p:nvSpPr>
        <p:spPr>
          <a:xfrm>
            <a:off x="684213" y="400050"/>
            <a:ext cx="7772400" cy="1143000"/>
          </a:xfrm>
        </p:spPr>
        <p:txBody>
          <a:bodyPr/>
          <a:lstStyle/>
          <a:p>
            <a:r>
              <a:rPr lang="en-US" dirty="0"/>
              <a:t>Lock-free Exchanger</a:t>
            </a:r>
          </a:p>
        </p:txBody>
      </p:sp>
      <p:grpSp>
        <p:nvGrpSpPr>
          <p:cNvPr id="179207" name="Group 3"/>
          <p:cNvGrpSpPr>
            <a:grpSpLocks/>
          </p:cNvGrpSpPr>
          <p:nvPr/>
        </p:nvGrpSpPr>
        <p:grpSpPr bwMode="auto">
          <a:xfrm>
            <a:off x="1382713" y="4549775"/>
            <a:ext cx="1100137" cy="1101725"/>
            <a:chOff x="1584" y="816"/>
            <a:chExt cx="912" cy="816"/>
          </a:xfrm>
          <a:effectLst>
            <a:glow rad="101600">
              <a:schemeClr val="accent3">
                <a:satMod val="175000"/>
                <a:alpha val="40000"/>
              </a:schemeClr>
            </a:glow>
          </a:effectLst>
        </p:grpSpPr>
        <p:sp>
          <p:nvSpPr>
            <p:cNvPr id="179229"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30"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31" name="Freeform 6"/>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32"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33"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34"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35" name="Freeform 10"/>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36" name="Freeform 11"/>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37" name="Freeform 12"/>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79208" name="Text Box 13"/>
          <p:cNvSpPr txBox="1">
            <a:spLocks noChangeArrowheads="1"/>
          </p:cNvSpPr>
          <p:nvPr/>
        </p:nvSpPr>
        <p:spPr bwMode="auto">
          <a:xfrm>
            <a:off x="4002088" y="2944813"/>
            <a:ext cx="782637" cy="457200"/>
          </a:xfrm>
          <a:prstGeom prst="rect">
            <a:avLst/>
          </a:prstGeom>
          <a:noFill/>
          <a:ln w="38100" algn="ctr">
            <a:noFill/>
            <a:miter lim="800000"/>
            <a:headEnd/>
            <a:tailEnd/>
          </a:ln>
        </p:spPr>
        <p:txBody>
          <a:bodyPr wrap="none">
            <a:spAutoFit/>
          </a:bodyPr>
          <a:lstStyle/>
          <a:p>
            <a:r>
              <a:rPr lang="en-US" b="1" dirty="0">
                <a:solidFill>
                  <a:srgbClr val="FFFF00"/>
                </a:solidFill>
                <a:latin typeface="Arial" pitchFamily="34" charset="0"/>
                <a:cs typeface="Arial" pitchFamily="34" charset="0"/>
              </a:rPr>
              <a:t>Slot</a:t>
            </a:r>
          </a:p>
        </p:txBody>
      </p:sp>
      <p:sp>
        <p:nvSpPr>
          <p:cNvPr id="970766" name="AutoShape 14"/>
          <p:cNvSpPr>
            <a:spLocks noChangeArrowheads="1"/>
          </p:cNvSpPr>
          <p:nvPr/>
        </p:nvSpPr>
        <p:spPr bwMode="auto">
          <a:xfrm>
            <a:off x="285750" y="954088"/>
            <a:ext cx="4048125" cy="2084387"/>
          </a:xfrm>
          <a:prstGeom prst="cloudCallout">
            <a:avLst>
              <a:gd name="adj1" fmla="val -4116"/>
              <a:gd name="adj2" fmla="val 117176"/>
            </a:avLst>
          </a:prstGeom>
          <a:solidFill>
            <a:schemeClr val="tx1"/>
          </a:solid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Partner showed up, take item and reset to EMPTY </a:t>
            </a:r>
          </a:p>
        </p:txBody>
      </p:sp>
      <p:sp>
        <p:nvSpPr>
          <p:cNvPr id="179210" name="Text Box 15"/>
          <p:cNvSpPr txBox="1">
            <a:spLocks noChangeArrowheads="1"/>
          </p:cNvSpPr>
          <p:nvPr/>
        </p:nvSpPr>
        <p:spPr bwMode="auto">
          <a:xfrm>
            <a:off x="3417888" y="5105400"/>
            <a:ext cx="819150" cy="457200"/>
          </a:xfrm>
          <a:prstGeom prst="rect">
            <a:avLst/>
          </a:prstGeom>
          <a:noFill/>
          <a:ln w="38100" algn="ctr">
            <a:noFill/>
            <a:miter lim="800000"/>
            <a:headEnd/>
            <a:tailEnd/>
          </a:ln>
        </p:spPr>
        <p:txBody>
          <a:bodyPr wrap="none">
            <a:spAutoFit/>
          </a:bodyPr>
          <a:lstStyle/>
          <a:p>
            <a:r>
              <a:rPr lang="en-US" b="1" dirty="0">
                <a:solidFill>
                  <a:srgbClr val="FFFF00"/>
                </a:solidFill>
                <a:latin typeface="Arial" pitchFamily="34" charset="0"/>
                <a:cs typeface="Arial" pitchFamily="34" charset="0"/>
              </a:rPr>
              <a:t>item</a:t>
            </a:r>
          </a:p>
        </p:txBody>
      </p:sp>
      <p:sp>
        <p:nvSpPr>
          <p:cNvPr id="179211" name="Text Box 16"/>
          <p:cNvSpPr txBox="1">
            <a:spLocks noChangeArrowheads="1"/>
          </p:cNvSpPr>
          <p:nvPr/>
        </p:nvSpPr>
        <p:spPr bwMode="auto">
          <a:xfrm>
            <a:off x="4971340" y="5051426"/>
            <a:ext cx="1093787" cy="457200"/>
          </a:xfrm>
          <a:prstGeom prst="rect">
            <a:avLst/>
          </a:prstGeom>
          <a:noFill/>
          <a:ln w="38100" algn="ctr">
            <a:noFill/>
            <a:miter lim="800000"/>
            <a:headEnd/>
            <a:tailEnd/>
          </a:ln>
        </p:spPr>
        <p:txBody>
          <a:bodyPr wrap="none">
            <a:spAutoFit/>
          </a:bodyPr>
          <a:lstStyle/>
          <a:p>
            <a:r>
              <a:rPr lang="en-US" b="1" dirty="0">
                <a:solidFill>
                  <a:srgbClr val="FFFF00"/>
                </a:solidFill>
                <a:latin typeface="Arial" pitchFamily="34" charset="0"/>
                <a:cs typeface="Arial" pitchFamily="34" charset="0"/>
              </a:rPr>
              <a:t>status</a:t>
            </a:r>
          </a:p>
        </p:txBody>
      </p:sp>
      <p:grpSp>
        <p:nvGrpSpPr>
          <p:cNvPr id="179212" name="Group 21"/>
          <p:cNvGrpSpPr>
            <a:grpSpLocks/>
          </p:cNvGrpSpPr>
          <p:nvPr/>
        </p:nvGrpSpPr>
        <p:grpSpPr bwMode="auto">
          <a:xfrm>
            <a:off x="3608388" y="4090988"/>
            <a:ext cx="571500" cy="609600"/>
            <a:chOff x="3894" y="2760"/>
            <a:chExt cx="192" cy="192"/>
          </a:xfrm>
          <a:effectLst>
            <a:glow rad="101600">
              <a:schemeClr val="accent3">
                <a:satMod val="175000"/>
                <a:alpha val="40000"/>
              </a:schemeClr>
            </a:glow>
          </a:effectLst>
        </p:grpSpPr>
        <p:sp>
          <p:nvSpPr>
            <p:cNvPr id="179227" name="Oval 22"/>
            <p:cNvSpPr>
              <a:spLocks noChangeArrowheads="1"/>
            </p:cNvSpPr>
            <p:nvPr/>
          </p:nvSpPr>
          <p:spPr bwMode="auto">
            <a:xfrm>
              <a:off x="3894" y="2760"/>
              <a:ext cx="192" cy="192"/>
            </a:xfrm>
            <a:prstGeom prst="ellipse">
              <a:avLst/>
            </a:prstGeom>
            <a:solidFill>
              <a:schemeClr val="hlink"/>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28" name="Oval 23"/>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5" name="Group 44"/>
          <p:cNvGrpSpPr>
            <a:grpSpLocks/>
          </p:cNvGrpSpPr>
          <p:nvPr/>
        </p:nvGrpSpPr>
        <p:grpSpPr bwMode="auto">
          <a:xfrm>
            <a:off x="4237038" y="2220913"/>
            <a:ext cx="1328737" cy="1193800"/>
            <a:chOff x="2669" y="1399"/>
            <a:chExt cx="837" cy="752"/>
          </a:xfrm>
          <a:effectLst>
            <a:glow rad="101600">
              <a:schemeClr val="accent3">
                <a:satMod val="175000"/>
                <a:alpha val="40000"/>
              </a:schemeClr>
            </a:glow>
          </a:effectLst>
        </p:grpSpPr>
        <p:grpSp>
          <p:nvGrpSpPr>
            <p:cNvPr id="179214" name="Group 24"/>
            <p:cNvGrpSpPr>
              <a:grpSpLocks/>
            </p:cNvGrpSpPr>
            <p:nvPr/>
          </p:nvGrpSpPr>
          <p:grpSpPr bwMode="auto">
            <a:xfrm flipH="1">
              <a:off x="2669" y="1399"/>
              <a:ext cx="837" cy="744"/>
              <a:chOff x="1584" y="816"/>
              <a:chExt cx="912" cy="816"/>
            </a:xfrm>
          </p:grpSpPr>
          <p:sp>
            <p:nvSpPr>
              <p:cNvPr id="179218" name="Freeform 2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19" name="Freeform 2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20" name="Freeform 27"/>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21" name="Freeform 2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22" name="Freeform 2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23" name="Freeform 3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hlink"/>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24" name="Freeform 31"/>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25" name="Freeform 32"/>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26" name="Freeform 33"/>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179215" name="Group 41"/>
            <p:cNvGrpSpPr>
              <a:grpSpLocks/>
            </p:cNvGrpSpPr>
            <p:nvPr/>
          </p:nvGrpSpPr>
          <p:grpSpPr bwMode="auto">
            <a:xfrm>
              <a:off x="2962" y="1767"/>
              <a:ext cx="360" cy="384"/>
              <a:chOff x="3894" y="2760"/>
              <a:chExt cx="192" cy="192"/>
            </a:xfrm>
          </p:grpSpPr>
          <p:sp>
            <p:nvSpPr>
              <p:cNvPr id="179216" name="Oval 42"/>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79217" name="Oval 43"/>
              <p:cNvSpPr>
                <a:spLocks noChangeArrowheads="1"/>
              </p:cNvSpPr>
              <p:nvPr/>
            </p:nvSpPr>
            <p:spPr bwMode="auto">
              <a:xfrm>
                <a:off x="3989" y="2800"/>
                <a:ext cx="67" cy="58"/>
              </a:xfrm>
              <a:prstGeom prst="ellipse">
                <a:avLst/>
              </a:prstGeom>
              <a:solidFill>
                <a:schemeClr val="bg1"/>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66667E-6 -3.26549E-6 C 0.04062 -0.03654 0.08125 -0.07285 0.07222 -0.10661 C 0.06319 -0.14038 0.02378 -0.17576 -0.05382 -0.20282 C -0.13142 -0.23034 -0.31979 -0.23681 -0.39392 -0.27058 C -0.46806 -0.30435 -0.47465 -0.358 -0.49844 -0.40587 C -0.52222 -0.45397 -0.53056 -0.53376 -0.53698 -0.55943 " pathEditMode="relative" ptsTypes="aaaaaA">
                                      <p:cBhvr>
                                        <p:cTn id="6" dur="2000" fill="hold"/>
                                        <p:tgtEl>
                                          <p:spTgt spid="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07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0766"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Footer Placeholder 1"/>
          <p:cNvSpPr>
            <a:spLocks noGrp="1"/>
          </p:cNvSpPr>
          <p:nvPr>
            <p:ph type="ftr" sz="quarter" idx="10"/>
          </p:nvPr>
        </p:nvSpPr>
        <p:spPr>
          <a:noFill/>
        </p:spPr>
        <p:txBody>
          <a:bodyPr/>
          <a:lstStyle/>
          <a:p>
            <a:r>
              <a:rPr lang="en-US" dirty="0"/>
              <a:t>Art of Multiprocessor Programming</a:t>
            </a:r>
          </a:p>
        </p:txBody>
      </p:sp>
      <p:sp>
        <p:nvSpPr>
          <p:cNvPr id="180227" name="Slide Number Placeholder 2"/>
          <p:cNvSpPr>
            <a:spLocks noGrp="1"/>
          </p:cNvSpPr>
          <p:nvPr>
            <p:ph type="sldNum" sz="quarter" idx="11"/>
          </p:nvPr>
        </p:nvSpPr>
        <p:spPr>
          <a:noFill/>
        </p:spPr>
        <p:txBody>
          <a:bodyPr/>
          <a:lstStyle/>
          <a:p>
            <a:fld id="{DDA37409-D05A-4AD8-8DED-23F2D438C5A2}" type="slidenum">
              <a:rPr lang="x-none" smtClean="0"/>
              <a:pPr/>
              <a:t>143</a:t>
            </a:fld>
            <a:endParaRPr lang="en-US" dirty="0"/>
          </a:p>
        </p:txBody>
      </p:sp>
      <p:sp>
        <p:nvSpPr>
          <p:cNvPr id="18022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0204C293-0D9E-4259-9869-9F2810130649}" type="slidenum">
              <a:rPr lang="x-none" sz="1400">
                <a:solidFill>
                  <a:schemeClr val="tx1"/>
                </a:solidFill>
                <a:latin typeface="Arial" pitchFamily="34" charset="0"/>
                <a:cs typeface="Arial" pitchFamily="34" charset="0"/>
              </a:rPr>
              <a:pPr/>
              <a:t>143</a:t>
            </a:fld>
            <a:endParaRPr lang="en-US" sz="1400" dirty="0">
              <a:solidFill>
                <a:schemeClr val="tx1"/>
              </a:solidFill>
              <a:latin typeface="Arial" pitchFamily="34" charset="0"/>
              <a:cs typeface="Arial" pitchFamily="34" charset="0"/>
            </a:endParaRPr>
          </a:p>
        </p:txBody>
      </p:sp>
      <p:grpSp>
        <p:nvGrpSpPr>
          <p:cNvPr id="180229" name="Group 43"/>
          <p:cNvGrpSpPr>
            <a:grpSpLocks/>
          </p:cNvGrpSpPr>
          <p:nvPr/>
        </p:nvGrpSpPr>
        <p:grpSpPr bwMode="auto">
          <a:xfrm>
            <a:off x="3298825" y="3703638"/>
            <a:ext cx="3322638" cy="1322387"/>
            <a:chOff x="2832" y="2528"/>
            <a:chExt cx="2093" cy="833"/>
          </a:xfrm>
        </p:grpSpPr>
        <p:sp>
          <p:nvSpPr>
            <p:cNvPr id="2" name="Rectangle 44"/>
            <p:cNvSpPr>
              <a:spLocks noChangeArrowheads="1"/>
            </p:cNvSpPr>
            <p:nvPr/>
          </p:nvSpPr>
          <p:spPr bwMode="auto">
            <a:xfrm>
              <a:off x="3587" y="2530"/>
              <a:ext cx="1338" cy="831"/>
            </a:xfrm>
            <a:prstGeom prst="rect">
              <a:avLst/>
            </a:prstGeom>
            <a:solidFill>
              <a:schemeClr val="accent1"/>
            </a:solidFill>
            <a:ln w="57150" algn="ctr">
              <a:solidFill>
                <a:schemeClr val="tx1"/>
              </a:solidFill>
              <a:miter lim="800000"/>
              <a:headEnd/>
              <a:tailEnd/>
            </a:ln>
          </p:spPr>
          <p:txBody>
            <a:bodyPr wrap="none" anchor="ctr"/>
            <a:lstStyle/>
            <a:p>
              <a:pPr algn="ctr"/>
              <a:r>
                <a:rPr lang="en-US" dirty="0">
                  <a:solidFill>
                    <a:schemeClr val="tx2"/>
                  </a:solidFill>
                  <a:latin typeface="Arial" pitchFamily="34" charset="0"/>
                  <a:cs typeface="Arial" pitchFamily="34" charset="0"/>
                </a:rPr>
                <a:t>EMPTY</a:t>
              </a:r>
            </a:p>
          </p:txBody>
        </p:sp>
        <p:sp>
          <p:nvSpPr>
            <p:cNvPr id="3" name="Rectangle 45"/>
            <p:cNvSpPr>
              <a:spLocks noChangeArrowheads="1"/>
            </p:cNvSpPr>
            <p:nvPr/>
          </p:nvSpPr>
          <p:spPr bwMode="auto">
            <a:xfrm>
              <a:off x="2832" y="2528"/>
              <a:ext cx="762" cy="831"/>
            </a:xfrm>
            <a:prstGeom prst="rect">
              <a:avLst/>
            </a:prstGeom>
            <a:solidFill>
              <a:schemeClr val="accent1"/>
            </a:solidFill>
            <a:ln w="57150" algn="ctr">
              <a:solidFill>
                <a:schemeClr val="tx1"/>
              </a:solidFill>
              <a:miter lim="800000"/>
              <a:headEnd/>
              <a:tailEnd/>
            </a:ln>
          </p:spPr>
          <p:txBody>
            <a:bodyPr wrap="none" anchor="ctr"/>
            <a:lstStyle/>
            <a:p>
              <a:pPr algn="ctr"/>
              <a:endParaRPr lang="en-US" dirty="0">
                <a:solidFill>
                  <a:schemeClr val="tx2"/>
                </a:solidFill>
                <a:latin typeface="Arial" pitchFamily="34" charset="0"/>
                <a:cs typeface="Arial" pitchFamily="34" charset="0"/>
              </a:endParaRPr>
            </a:p>
          </p:txBody>
        </p:sp>
      </p:grpSp>
      <p:grpSp>
        <p:nvGrpSpPr>
          <p:cNvPr id="5" name="Group 47"/>
          <p:cNvGrpSpPr>
            <a:grpSpLocks/>
          </p:cNvGrpSpPr>
          <p:nvPr/>
        </p:nvGrpSpPr>
        <p:grpSpPr bwMode="auto">
          <a:xfrm>
            <a:off x="3294063" y="3698875"/>
            <a:ext cx="3322637" cy="1322388"/>
            <a:chOff x="2832" y="2528"/>
            <a:chExt cx="2093" cy="833"/>
          </a:xfrm>
          <a:effectLst>
            <a:outerShdw blurRad="50800" dist="38100" dir="2700000" algn="tl" rotWithShape="0">
              <a:prstClr val="black">
                <a:alpha val="40000"/>
              </a:prstClr>
            </a:outerShdw>
          </a:effectLst>
        </p:grpSpPr>
        <p:sp>
          <p:nvSpPr>
            <p:cNvPr id="180249" name="Rectangle 48"/>
            <p:cNvSpPr>
              <a:spLocks noChangeArrowheads="1"/>
            </p:cNvSpPr>
            <p:nvPr/>
          </p:nvSpPr>
          <p:spPr bwMode="auto">
            <a:xfrm>
              <a:off x="3587" y="2530"/>
              <a:ext cx="1338" cy="831"/>
            </a:xfrm>
            <a:prstGeom prst="rect">
              <a:avLst/>
            </a:prstGeom>
            <a:solidFill>
              <a:schemeClr val="accent1"/>
            </a:solidFill>
            <a:ln w="57150" algn="ctr">
              <a:solidFill>
                <a:schemeClr val="tx1"/>
              </a:solidFill>
              <a:miter lim="800000"/>
              <a:headEnd/>
              <a:tailEnd/>
            </a:ln>
          </p:spPr>
          <p:txBody>
            <a:bodyPr wrap="none" anchor="ctr"/>
            <a:lstStyle/>
            <a:p>
              <a:pPr algn="ctr">
                <a:defRPr/>
              </a:pPr>
              <a:r>
                <a:rPr lang="en-US" dirty="0">
                  <a:solidFill>
                    <a:schemeClr val="tx2"/>
                  </a:solidFill>
                  <a:latin typeface="Arial" pitchFamily="34" charset="0"/>
                  <a:cs typeface="Arial" pitchFamily="34" charset="0"/>
                </a:rPr>
                <a:t>BUSY</a:t>
              </a:r>
            </a:p>
          </p:txBody>
        </p:sp>
        <p:sp>
          <p:nvSpPr>
            <p:cNvPr id="180250" name="Rectangle 49"/>
            <p:cNvSpPr>
              <a:spLocks noChangeArrowheads="1"/>
            </p:cNvSpPr>
            <p:nvPr/>
          </p:nvSpPr>
          <p:spPr bwMode="auto">
            <a:xfrm>
              <a:off x="2832" y="2528"/>
              <a:ext cx="762" cy="831"/>
            </a:xfrm>
            <a:prstGeom prst="rect">
              <a:avLst/>
            </a:prstGeom>
            <a:solidFill>
              <a:schemeClr val="accent1"/>
            </a:solidFill>
            <a:ln w="57150" algn="ctr">
              <a:solidFill>
                <a:schemeClr val="tx1"/>
              </a:solidFill>
              <a:miter lim="800000"/>
              <a:headEnd/>
              <a:tailEnd/>
            </a:ln>
          </p:spPr>
          <p:txBody>
            <a:bodyPr wrap="none" anchor="ctr"/>
            <a:lstStyle/>
            <a:p>
              <a:pPr algn="ctr">
                <a:defRPr/>
              </a:pPr>
              <a:endParaRPr lang="en-US" dirty="0">
                <a:solidFill>
                  <a:schemeClr val="tx2"/>
                </a:solidFill>
                <a:latin typeface="Arial" pitchFamily="34" charset="0"/>
                <a:cs typeface="Arial" pitchFamily="34" charset="0"/>
              </a:endParaRPr>
            </a:p>
          </p:txBody>
        </p:sp>
      </p:grpSp>
      <p:sp>
        <p:nvSpPr>
          <p:cNvPr id="180231" name="Rectangle 2"/>
          <p:cNvSpPr>
            <a:spLocks noGrp="1" noChangeArrowheads="1"/>
          </p:cNvSpPr>
          <p:nvPr>
            <p:ph type="title" idx="4294967295"/>
          </p:nvPr>
        </p:nvSpPr>
        <p:spPr>
          <a:xfrm>
            <a:off x="684213" y="400050"/>
            <a:ext cx="7772400" cy="1143000"/>
          </a:xfrm>
        </p:spPr>
        <p:txBody>
          <a:bodyPr/>
          <a:lstStyle/>
          <a:p>
            <a:r>
              <a:rPr lang="en-US" dirty="0"/>
              <a:t>Lock-free Exchanger</a:t>
            </a:r>
          </a:p>
        </p:txBody>
      </p:sp>
      <p:grpSp>
        <p:nvGrpSpPr>
          <p:cNvPr id="180232" name="Group 3"/>
          <p:cNvGrpSpPr>
            <a:grpSpLocks/>
          </p:cNvGrpSpPr>
          <p:nvPr/>
        </p:nvGrpSpPr>
        <p:grpSpPr bwMode="auto">
          <a:xfrm>
            <a:off x="1382713" y="4549775"/>
            <a:ext cx="1100137" cy="1101725"/>
            <a:chOff x="1584" y="816"/>
            <a:chExt cx="912" cy="816"/>
          </a:xfrm>
        </p:grpSpPr>
        <p:sp>
          <p:nvSpPr>
            <p:cNvPr id="180240"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1"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2" name="Freeform 6"/>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3"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4"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5"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6" name="Freeform 10"/>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7" name="Freeform 11"/>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cs typeface="Arial" pitchFamily="34" charset="0"/>
              </a:endParaRPr>
            </a:p>
          </p:txBody>
        </p:sp>
        <p:sp>
          <p:nvSpPr>
            <p:cNvPr id="180248" name="Freeform 12"/>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21"/>
          <p:cNvGrpSpPr>
            <a:grpSpLocks/>
          </p:cNvGrpSpPr>
          <p:nvPr/>
        </p:nvGrpSpPr>
        <p:grpSpPr bwMode="auto">
          <a:xfrm>
            <a:off x="3735388" y="4244975"/>
            <a:ext cx="571500" cy="609600"/>
            <a:chOff x="3894" y="2760"/>
            <a:chExt cx="192" cy="192"/>
          </a:xfrm>
        </p:grpSpPr>
        <p:sp>
          <p:nvSpPr>
            <p:cNvPr id="180238" name="Oval 22"/>
            <p:cNvSpPr>
              <a:spLocks noChangeArrowheads="1"/>
            </p:cNvSpPr>
            <p:nvPr/>
          </p:nvSpPr>
          <p:spPr bwMode="auto">
            <a:xfrm>
              <a:off x="3894" y="2760"/>
              <a:ext cx="192" cy="192"/>
            </a:xfrm>
            <a:prstGeom prst="ellipse">
              <a:avLst/>
            </a:prstGeom>
            <a:solidFill>
              <a:schemeClr val="hlink"/>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180239" name="Oval 23"/>
            <p:cNvSpPr>
              <a:spLocks noChangeArrowheads="1"/>
            </p:cNvSpPr>
            <p:nvPr/>
          </p:nvSpPr>
          <p:spPr bwMode="auto">
            <a:xfrm>
              <a:off x="3989" y="2800"/>
              <a:ext cx="67" cy="58"/>
            </a:xfrm>
            <a:prstGeom prst="ellipse">
              <a:avLst/>
            </a:prstGeom>
            <a:solidFill>
              <a:schemeClr val="accent3"/>
            </a:solidFill>
            <a:ln w="3175" algn="ctr">
              <a:solidFill>
                <a:schemeClr val="tx1"/>
              </a:solidFill>
              <a:round/>
              <a:headEnd/>
              <a:tailEnd/>
            </a:ln>
          </p:spPr>
          <p:txBody>
            <a:bodyPr wrap="none" anchor="ctr"/>
            <a:lstStyle/>
            <a:p>
              <a:pPr>
                <a:defRPr/>
              </a:pPr>
              <a:endParaRPr lang="en-US" dirty="0">
                <a:latin typeface="Arial" pitchFamily="34" charset="0"/>
                <a:cs typeface="Arial" pitchFamily="34" charset="0"/>
              </a:endParaRPr>
            </a:p>
          </p:txBody>
        </p:sp>
      </p:grpSp>
      <p:sp>
        <p:nvSpPr>
          <p:cNvPr id="972846" name="AutoShape 46"/>
          <p:cNvSpPr>
            <a:spLocks noChangeArrowheads="1"/>
          </p:cNvSpPr>
          <p:nvPr/>
        </p:nvSpPr>
        <p:spPr bwMode="auto">
          <a:xfrm>
            <a:off x="285750" y="954088"/>
            <a:ext cx="4048125" cy="2084387"/>
          </a:xfrm>
          <a:prstGeom prst="cloudCallout">
            <a:avLst>
              <a:gd name="adj1" fmla="val -4116"/>
              <a:gd name="adj2" fmla="val 117176"/>
            </a:avLst>
          </a:prstGeom>
          <a:solidFill>
            <a:schemeClr val="tx1"/>
          </a:solid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Partner showed up, take item and reset to EMPTY </a:t>
            </a:r>
          </a:p>
        </p:txBody>
      </p:sp>
      <p:sp>
        <p:nvSpPr>
          <p:cNvPr id="4" name="Text Box 15">
            <a:extLst>
              <a:ext uri="{FF2B5EF4-FFF2-40B4-BE49-F238E27FC236}">
                <a16:creationId xmlns:a16="http://schemas.microsoft.com/office/drawing/2014/main" id="{AF8A85DF-D6CC-8618-237B-7EB56F13118B}"/>
              </a:ext>
            </a:extLst>
          </p:cNvPr>
          <p:cNvSpPr txBox="1">
            <a:spLocks noChangeArrowheads="1"/>
          </p:cNvSpPr>
          <p:nvPr/>
        </p:nvSpPr>
        <p:spPr bwMode="auto">
          <a:xfrm>
            <a:off x="3417888" y="5105400"/>
            <a:ext cx="819150" cy="457200"/>
          </a:xfrm>
          <a:prstGeom prst="rect">
            <a:avLst/>
          </a:prstGeom>
          <a:noFill/>
          <a:ln w="38100" algn="ctr">
            <a:noFill/>
            <a:miter lim="800000"/>
            <a:headEnd/>
            <a:tailEnd/>
          </a:ln>
        </p:spPr>
        <p:txBody>
          <a:bodyPr wrap="none">
            <a:spAutoFit/>
          </a:bodyPr>
          <a:lstStyle/>
          <a:p>
            <a:r>
              <a:rPr lang="en-US" b="1" dirty="0">
                <a:solidFill>
                  <a:srgbClr val="FFFF00"/>
                </a:solidFill>
                <a:latin typeface="Arial" pitchFamily="34" charset="0"/>
                <a:cs typeface="Arial" pitchFamily="34" charset="0"/>
              </a:rPr>
              <a:t>item</a:t>
            </a:r>
          </a:p>
        </p:txBody>
      </p:sp>
      <p:sp>
        <p:nvSpPr>
          <p:cNvPr id="6" name="Text Box 16">
            <a:extLst>
              <a:ext uri="{FF2B5EF4-FFF2-40B4-BE49-F238E27FC236}">
                <a16:creationId xmlns:a16="http://schemas.microsoft.com/office/drawing/2014/main" id="{682031D6-FAC1-3F97-7D52-0274B5A34990}"/>
              </a:ext>
            </a:extLst>
          </p:cNvPr>
          <p:cNvSpPr txBox="1">
            <a:spLocks noChangeArrowheads="1"/>
          </p:cNvSpPr>
          <p:nvPr/>
        </p:nvSpPr>
        <p:spPr bwMode="auto">
          <a:xfrm>
            <a:off x="4971340" y="5051426"/>
            <a:ext cx="1093787" cy="457200"/>
          </a:xfrm>
          <a:prstGeom prst="rect">
            <a:avLst/>
          </a:prstGeom>
          <a:noFill/>
          <a:ln w="38100" algn="ctr">
            <a:noFill/>
            <a:miter lim="800000"/>
            <a:headEnd/>
            <a:tailEnd/>
          </a:ln>
        </p:spPr>
        <p:txBody>
          <a:bodyPr wrap="none">
            <a:spAutoFit/>
          </a:bodyPr>
          <a:lstStyle/>
          <a:p>
            <a:r>
              <a:rPr lang="en-US" b="1" dirty="0">
                <a:solidFill>
                  <a:srgbClr val="FFFF00"/>
                </a:solidFill>
                <a:latin typeface="Arial" pitchFamily="34" charset="0"/>
                <a:cs typeface="Arial" pitchFamily="34" charset="0"/>
              </a:rPr>
              <a:t>status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6.11111E-6 -1.96115E-6 C -0.05469 0.04117 -0.10921 0.08234 -0.14462 0.10454 C -0.18004 0.12674 -0.19619 0.12998 -0.21233 0.13321 " pathEditMode="relative" ptsTypes="aaA">
                                      <p:cBhvr>
                                        <p:cTn id="6" dur="2000" fill="hold"/>
                                        <p:tgtEl>
                                          <p:spTgt spid="7"/>
                                        </p:tgtEl>
                                        <p:attrNameLst>
                                          <p:attrName>ppt_x</p:attrName>
                                          <p:attrName>ppt_y</p:attrName>
                                        </p:attrNameLst>
                                      </p:cBhvr>
                                    </p:animMotion>
                                  </p:childTnLst>
                                </p:cTn>
                              </p:par>
                            </p:childTnLst>
                          </p:cTn>
                        </p:par>
                        <p:par>
                          <p:cTn id="7" fill="hold">
                            <p:stCondLst>
                              <p:cond delay="2000"/>
                            </p:stCondLst>
                            <p:childTnLst>
                              <p:par>
                                <p:cTn id="8" presetID="3" presetClass="exit" presetSubtype="10" fill="hold" nodeType="afterEffect">
                                  <p:stCondLst>
                                    <p:cond delay="0"/>
                                  </p:stCondLst>
                                  <p:childTnLst>
                                    <p:animEffect transition="out" filter="blinds(horizontal)">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Footer Placeholder 1"/>
          <p:cNvSpPr>
            <a:spLocks noGrp="1"/>
          </p:cNvSpPr>
          <p:nvPr>
            <p:ph type="ftr" sz="quarter" idx="10"/>
          </p:nvPr>
        </p:nvSpPr>
        <p:spPr>
          <a:noFill/>
        </p:spPr>
        <p:txBody>
          <a:bodyPr/>
          <a:lstStyle/>
          <a:p>
            <a:r>
              <a:rPr lang="en-US" dirty="0"/>
              <a:t>Art of Multiprocessor Programming</a:t>
            </a:r>
          </a:p>
        </p:txBody>
      </p:sp>
      <p:sp>
        <p:nvSpPr>
          <p:cNvPr id="181251" name="Slide Number Placeholder 2"/>
          <p:cNvSpPr>
            <a:spLocks noGrp="1"/>
          </p:cNvSpPr>
          <p:nvPr>
            <p:ph type="sldNum" sz="quarter" idx="11"/>
          </p:nvPr>
        </p:nvSpPr>
        <p:spPr>
          <a:noFill/>
        </p:spPr>
        <p:txBody>
          <a:bodyPr/>
          <a:lstStyle/>
          <a:p>
            <a:fld id="{F5AA27B1-905C-4E2E-9B5B-73A0DB5FD6A0}" type="slidenum">
              <a:rPr lang="x-none" smtClean="0">
                <a:cs typeface="Arial" pitchFamily="34" charset="0"/>
              </a:rPr>
              <a:pPr/>
              <a:t>144</a:t>
            </a:fld>
            <a:endParaRPr lang="en-US" dirty="0">
              <a:cs typeface="Arial" pitchFamily="34" charset="0"/>
            </a:endParaRPr>
          </a:p>
        </p:txBody>
      </p:sp>
      <p:sp>
        <p:nvSpPr>
          <p:cNvPr id="18125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27E7E160-D0B9-4CF8-8446-A5DD573F810F}" type="slidenum">
              <a:rPr lang="x-none" sz="1400">
                <a:solidFill>
                  <a:schemeClr val="tx1"/>
                </a:solidFill>
                <a:latin typeface="Arial" pitchFamily="34" charset="0"/>
                <a:cs typeface="Arial" pitchFamily="34" charset="0"/>
              </a:rPr>
              <a:pPr/>
              <a:t>144</a:t>
            </a:fld>
            <a:endParaRPr lang="en-US" sz="1400" dirty="0">
              <a:solidFill>
                <a:schemeClr val="tx1"/>
              </a:solidFill>
              <a:latin typeface="Arial" pitchFamily="34" charset="0"/>
              <a:cs typeface="Arial" pitchFamily="34" charset="0"/>
            </a:endParaRPr>
          </a:p>
        </p:txBody>
      </p:sp>
      <p:sp>
        <p:nvSpPr>
          <p:cNvPr id="181253" name="Text Box 2"/>
          <p:cNvSpPr txBox="1">
            <a:spLocks noChangeArrowheads="1"/>
          </p:cNvSpPr>
          <p:nvPr/>
        </p:nvSpPr>
        <p:spPr bwMode="auto">
          <a:xfrm>
            <a:off x="365125" y="1349375"/>
            <a:ext cx="8413750" cy="5016758"/>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EMPTY, WAITING))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&lt; timeBound){</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BUSY)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 </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(myItem,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WAITING,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 </a:t>
            </a:r>
          </a:p>
        </p:txBody>
      </p:sp>
      <p:sp>
        <p:nvSpPr>
          <p:cNvPr id="181254" name="Rectangle 3"/>
          <p:cNvSpPr>
            <a:spLocks noGrp="1" noChangeArrowheads="1"/>
          </p:cNvSpPr>
          <p:nvPr>
            <p:ph type="title" idx="4294967295"/>
          </p:nvPr>
        </p:nvSpPr>
        <p:spPr>
          <a:xfrm>
            <a:off x="685800" y="206375"/>
            <a:ext cx="7772400" cy="1143000"/>
          </a:xfrm>
        </p:spPr>
        <p:txBody>
          <a:bodyPr/>
          <a:lstStyle/>
          <a:p>
            <a:r>
              <a:rPr lang="en-US" dirty="0"/>
              <a:t>Exchanger State EMPTY</a:t>
            </a:r>
          </a:p>
        </p:txBody>
      </p:sp>
    </p:spTree>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07CEBE7-AE7F-D3E8-7C9B-2AA9C3081C43}"/>
              </a:ext>
            </a:extLst>
          </p:cNvPr>
          <p:cNvSpPr txBox="1">
            <a:spLocks noChangeArrowheads="1"/>
          </p:cNvSpPr>
          <p:nvPr/>
        </p:nvSpPr>
        <p:spPr bwMode="auto">
          <a:xfrm>
            <a:off x="365125" y="1349375"/>
            <a:ext cx="8413750" cy="5016758"/>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EMPTY, WAITING))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&lt; timeBound){</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BUSY)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 </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(myItem,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WAITING,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 </a:t>
            </a:r>
          </a:p>
        </p:txBody>
      </p:sp>
      <p:sp>
        <p:nvSpPr>
          <p:cNvPr id="182274" name="Footer Placeholder 1"/>
          <p:cNvSpPr>
            <a:spLocks noGrp="1"/>
          </p:cNvSpPr>
          <p:nvPr>
            <p:ph type="ftr" sz="quarter" idx="10"/>
          </p:nvPr>
        </p:nvSpPr>
        <p:spPr>
          <a:noFill/>
        </p:spPr>
        <p:txBody>
          <a:bodyPr/>
          <a:lstStyle/>
          <a:p>
            <a:r>
              <a:rPr lang="en-US" dirty="0"/>
              <a:t>Art of Multiprocessor Programming</a:t>
            </a:r>
          </a:p>
        </p:txBody>
      </p:sp>
      <p:sp>
        <p:nvSpPr>
          <p:cNvPr id="182275" name="Slide Number Placeholder 2"/>
          <p:cNvSpPr>
            <a:spLocks noGrp="1"/>
          </p:cNvSpPr>
          <p:nvPr>
            <p:ph type="sldNum" sz="quarter" idx="11"/>
          </p:nvPr>
        </p:nvSpPr>
        <p:spPr>
          <a:noFill/>
        </p:spPr>
        <p:txBody>
          <a:bodyPr/>
          <a:lstStyle/>
          <a:p>
            <a:fld id="{256193BF-B557-47AB-8D20-BF828E29841F}" type="slidenum">
              <a:rPr lang="x-none" smtClean="0">
                <a:cs typeface="Arial" pitchFamily="34" charset="0"/>
              </a:rPr>
              <a:pPr/>
              <a:t>145</a:t>
            </a:fld>
            <a:endParaRPr lang="en-US" dirty="0">
              <a:cs typeface="Arial" pitchFamily="34" charset="0"/>
            </a:endParaRPr>
          </a:p>
        </p:txBody>
      </p:sp>
      <p:sp>
        <p:nvSpPr>
          <p:cNvPr id="18227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BA643225-7DFA-4A08-A81B-F905A1712367}" type="slidenum">
              <a:rPr lang="x-none" sz="1400">
                <a:solidFill>
                  <a:schemeClr val="tx1"/>
                </a:solidFill>
                <a:latin typeface="Arial" pitchFamily="34" charset="0"/>
                <a:cs typeface="Arial" pitchFamily="34" charset="0"/>
              </a:rPr>
              <a:pPr/>
              <a:t>145</a:t>
            </a:fld>
            <a:endParaRPr lang="en-US" sz="1400" dirty="0">
              <a:solidFill>
                <a:schemeClr val="tx1"/>
              </a:solidFill>
              <a:latin typeface="Arial" pitchFamily="34" charset="0"/>
              <a:cs typeface="Arial" pitchFamily="34" charset="0"/>
            </a:endParaRPr>
          </a:p>
        </p:txBody>
      </p:sp>
      <p:sp>
        <p:nvSpPr>
          <p:cNvPr id="182278" name="Rectangle 3"/>
          <p:cNvSpPr>
            <a:spLocks noGrp="1" noChangeArrowheads="1"/>
          </p:cNvSpPr>
          <p:nvPr>
            <p:ph type="title" idx="4294967295"/>
          </p:nvPr>
        </p:nvSpPr>
        <p:spPr>
          <a:xfrm>
            <a:off x="685800" y="206375"/>
            <a:ext cx="7772400" cy="1143000"/>
          </a:xfrm>
        </p:spPr>
        <p:txBody>
          <a:bodyPr/>
          <a:lstStyle/>
          <a:p>
            <a:r>
              <a:rPr lang="en-US" dirty="0"/>
              <a:t>Exchanger State EMPTY</a:t>
            </a:r>
          </a:p>
        </p:txBody>
      </p:sp>
      <p:sp>
        <p:nvSpPr>
          <p:cNvPr id="182279" name="AutoShape 4"/>
          <p:cNvSpPr>
            <a:spLocks noChangeArrowheads="1"/>
          </p:cNvSpPr>
          <p:nvPr/>
        </p:nvSpPr>
        <p:spPr bwMode="auto">
          <a:xfrm>
            <a:off x="1101725" y="1631950"/>
            <a:ext cx="7005638" cy="458788"/>
          </a:xfrm>
          <a:prstGeom prst="wedgeRoundRectCallout">
            <a:avLst>
              <a:gd name="adj1" fmla="val -8537"/>
              <a:gd name="adj2" fmla="val 21864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2765409" y="3043807"/>
            <a:ext cx="4618030"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l"/>
            <a:r>
              <a:rPr lang="en-US" sz="2800" dirty="0">
                <a:solidFill>
                  <a:srgbClr val="FFFF00"/>
                </a:solidFill>
                <a:latin typeface="Arial" pitchFamily="34" charset="0"/>
                <a:cs typeface="Arial" pitchFamily="34" charset="0"/>
              </a:rPr>
              <a:t>Try to insert </a:t>
            </a:r>
            <a:r>
              <a:rPr lang="en-US" sz="2800" dirty="0">
                <a:solidFill>
                  <a:schemeClr val="bg1"/>
                </a:solidFill>
                <a:latin typeface="Consolas" panose="020B0609020204030204" pitchFamily="49" charset="0"/>
                <a:cs typeface="Courier New" panose="02070309020205020404" pitchFamily="49" charset="0"/>
              </a:rPr>
              <a:t>myItem</a:t>
            </a:r>
            <a:r>
              <a:rPr lang="en-US" sz="2800" dirty="0">
                <a:solidFill>
                  <a:srgbClr val="FFFF00"/>
                </a:solidFill>
                <a:latin typeface="Arial" pitchFamily="34" charset="0"/>
                <a:cs typeface="Arial" pitchFamily="34" charset="0"/>
              </a:rPr>
              <a:t> and change state to </a:t>
            </a:r>
            <a:r>
              <a:rPr lang="en-US" sz="2800" i="1" dirty="0">
                <a:solidFill>
                  <a:srgbClr val="FFFF00"/>
                </a:solidFill>
                <a:latin typeface="Arial" pitchFamily="34" charset="0"/>
                <a:cs typeface="Arial" pitchFamily="34" charset="0"/>
              </a:rPr>
              <a:t>WAITING</a:t>
            </a:r>
          </a:p>
        </p:txBody>
      </p:sp>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EAAEA2CC-59A1-7967-76C7-414477F0876C}"/>
              </a:ext>
            </a:extLst>
          </p:cNvPr>
          <p:cNvSpPr txBox="1">
            <a:spLocks noChangeArrowheads="1"/>
          </p:cNvSpPr>
          <p:nvPr/>
        </p:nvSpPr>
        <p:spPr bwMode="auto">
          <a:xfrm>
            <a:off x="365125" y="1349375"/>
            <a:ext cx="8413750" cy="5016758"/>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EMPTY, WAITING))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&lt; timeBound){</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BUSY)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 </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(myItem,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WAITING,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 </a:t>
            </a:r>
          </a:p>
        </p:txBody>
      </p:sp>
      <p:sp>
        <p:nvSpPr>
          <p:cNvPr id="183298" name="Footer Placeholder 1"/>
          <p:cNvSpPr>
            <a:spLocks noGrp="1"/>
          </p:cNvSpPr>
          <p:nvPr>
            <p:ph type="ftr" sz="quarter" idx="10"/>
          </p:nvPr>
        </p:nvSpPr>
        <p:spPr>
          <a:noFill/>
        </p:spPr>
        <p:txBody>
          <a:bodyPr/>
          <a:lstStyle/>
          <a:p>
            <a:r>
              <a:rPr lang="en-US" dirty="0"/>
              <a:t>Art of Multiprocessor Programming</a:t>
            </a:r>
          </a:p>
        </p:txBody>
      </p:sp>
      <p:sp>
        <p:nvSpPr>
          <p:cNvPr id="183299" name="Slide Number Placeholder 2"/>
          <p:cNvSpPr>
            <a:spLocks noGrp="1"/>
          </p:cNvSpPr>
          <p:nvPr>
            <p:ph type="sldNum" sz="quarter" idx="11"/>
          </p:nvPr>
        </p:nvSpPr>
        <p:spPr>
          <a:noFill/>
        </p:spPr>
        <p:txBody>
          <a:bodyPr/>
          <a:lstStyle/>
          <a:p>
            <a:fld id="{0CD7FA5B-55AF-4834-B44F-A2118AAE4D4D}" type="slidenum">
              <a:rPr lang="x-none" smtClean="0">
                <a:cs typeface="Arial" pitchFamily="34" charset="0"/>
              </a:rPr>
              <a:pPr/>
              <a:t>146</a:t>
            </a:fld>
            <a:endParaRPr lang="en-US" dirty="0">
              <a:cs typeface="Arial" pitchFamily="34" charset="0"/>
            </a:endParaRPr>
          </a:p>
        </p:txBody>
      </p:sp>
      <p:sp>
        <p:nvSpPr>
          <p:cNvPr id="18330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50E4BCCB-6270-47DD-9BC7-5D5AD8A79D5F}" type="slidenum">
              <a:rPr lang="x-none" sz="1400">
                <a:solidFill>
                  <a:schemeClr val="tx1"/>
                </a:solidFill>
                <a:latin typeface="Arial" pitchFamily="34" charset="0"/>
                <a:cs typeface="Arial" pitchFamily="34" charset="0"/>
              </a:rPr>
              <a:pPr/>
              <a:t>146</a:t>
            </a:fld>
            <a:endParaRPr lang="en-US" sz="1400" dirty="0">
              <a:solidFill>
                <a:schemeClr val="tx1"/>
              </a:solidFill>
              <a:latin typeface="Arial" pitchFamily="34" charset="0"/>
              <a:cs typeface="Arial" pitchFamily="34" charset="0"/>
            </a:endParaRPr>
          </a:p>
        </p:txBody>
      </p:sp>
      <p:sp>
        <p:nvSpPr>
          <p:cNvPr id="183302" name="Rectangle 3"/>
          <p:cNvSpPr>
            <a:spLocks noGrp="1" noChangeArrowheads="1"/>
          </p:cNvSpPr>
          <p:nvPr>
            <p:ph type="title" idx="4294967295"/>
          </p:nvPr>
        </p:nvSpPr>
        <p:spPr>
          <a:xfrm>
            <a:off x="685800" y="206375"/>
            <a:ext cx="7772400" cy="1143000"/>
          </a:xfrm>
        </p:spPr>
        <p:txBody>
          <a:bodyPr/>
          <a:lstStyle/>
          <a:p>
            <a:r>
              <a:rPr lang="en-US" dirty="0"/>
              <a:t>Exchanger State EMPTY</a:t>
            </a:r>
          </a:p>
        </p:txBody>
      </p:sp>
      <p:sp>
        <p:nvSpPr>
          <p:cNvPr id="183303" name="AutoShape 4"/>
          <p:cNvSpPr>
            <a:spLocks noChangeArrowheads="1"/>
          </p:cNvSpPr>
          <p:nvPr/>
        </p:nvSpPr>
        <p:spPr bwMode="auto">
          <a:xfrm>
            <a:off x="558800" y="1905000"/>
            <a:ext cx="6292850" cy="1028700"/>
          </a:xfrm>
          <a:prstGeom prst="wedgeRoundRectCallout">
            <a:avLst>
              <a:gd name="adj1" fmla="val 9358"/>
              <a:gd name="adj2" fmla="val 17547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2451511" y="4394935"/>
            <a:ext cx="4618030"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Spin until either</a:t>
            </a:r>
          </a:p>
          <a:p>
            <a:pPr algn="ctr"/>
            <a:r>
              <a:rPr lang="en-US" sz="2800" dirty="0">
                <a:solidFill>
                  <a:srgbClr val="FFFF00"/>
                </a:solidFill>
                <a:latin typeface="Arial" pitchFamily="34" charset="0"/>
                <a:cs typeface="Arial" pitchFamily="34" charset="0"/>
              </a:rPr>
              <a:t> </a:t>
            </a:r>
            <a:r>
              <a:rPr lang="en-US" sz="2800" dirty="0">
                <a:solidFill>
                  <a:schemeClr val="bg1"/>
                </a:solidFill>
                <a:latin typeface="Consolas" panose="020B0609020204030204" pitchFamily="49" charset="0"/>
                <a:cs typeface="Arial" pitchFamily="34" charset="0"/>
              </a:rPr>
              <a:t>myItem</a:t>
            </a:r>
            <a:r>
              <a:rPr lang="en-US" sz="2800" dirty="0">
                <a:solidFill>
                  <a:srgbClr val="FFFF00"/>
                </a:solidFill>
                <a:latin typeface="Arial" pitchFamily="34" charset="0"/>
                <a:cs typeface="Arial" pitchFamily="34" charset="0"/>
              </a:rPr>
              <a:t> is taken or timeout</a:t>
            </a:r>
          </a:p>
        </p:txBody>
      </p:sp>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7D97AE6A-0832-BC80-A696-D07472F75834}"/>
              </a:ext>
            </a:extLst>
          </p:cNvPr>
          <p:cNvSpPr txBox="1">
            <a:spLocks noChangeArrowheads="1"/>
          </p:cNvSpPr>
          <p:nvPr/>
        </p:nvSpPr>
        <p:spPr bwMode="auto">
          <a:xfrm>
            <a:off x="365125" y="1349375"/>
            <a:ext cx="8413750" cy="5016758"/>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EMPTY, WAITING))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&lt; timeBound){</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BUSY)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 </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(myItem,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WAITING,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 </a:t>
            </a:r>
          </a:p>
        </p:txBody>
      </p:sp>
      <p:sp>
        <p:nvSpPr>
          <p:cNvPr id="184322" name="Footer Placeholder 1"/>
          <p:cNvSpPr>
            <a:spLocks noGrp="1"/>
          </p:cNvSpPr>
          <p:nvPr>
            <p:ph type="ftr" sz="quarter" idx="10"/>
          </p:nvPr>
        </p:nvSpPr>
        <p:spPr>
          <a:noFill/>
        </p:spPr>
        <p:txBody>
          <a:bodyPr/>
          <a:lstStyle/>
          <a:p>
            <a:r>
              <a:rPr lang="en-US" dirty="0"/>
              <a:t>Art of Multiprocessor Programming</a:t>
            </a:r>
          </a:p>
        </p:txBody>
      </p:sp>
      <p:sp>
        <p:nvSpPr>
          <p:cNvPr id="184323" name="Slide Number Placeholder 2"/>
          <p:cNvSpPr>
            <a:spLocks noGrp="1"/>
          </p:cNvSpPr>
          <p:nvPr>
            <p:ph type="sldNum" sz="quarter" idx="11"/>
          </p:nvPr>
        </p:nvSpPr>
        <p:spPr>
          <a:noFill/>
        </p:spPr>
        <p:txBody>
          <a:bodyPr/>
          <a:lstStyle/>
          <a:p>
            <a:fld id="{F73DA52B-B43A-4BB5-A97B-300A35E0FE39}" type="slidenum">
              <a:rPr lang="x-none" smtClean="0">
                <a:cs typeface="Arial" pitchFamily="34" charset="0"/>
              </a:rPr>
              <a:pPr/>
              <a:t>147</a:t>
            </a:fld>
            <a:endParaRPr lang="en-US" dirty="0">
              <a:cs typeface="Arial" pitchFamily="34" charset="0"/>
            </a:endParaRPr>
          </a:p>
        </p:txBody>
      </p:sp>
      <p:sp>
        <p:nvSpPr>
          <p:cNvPr id="18432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5FAAD08-7269-4ED3-87F2-E1A352128FA6}" type="slidenum">
              <a:rPr lang="x-none" sz="1400">
                <a:solidFill>
                  <a:schemeClr val="tx1"/>
                </a:solidFill>
                <a:latin typeface="Arial" pitchFamily="34" charset="0"/>
                <a:cs typeface="Arial" pitchFamily="34" charset="0"/>
              </a:rPr>
              <a:pPr/>
              <a:t>147</a:t>
            </a:fld>
            <a:endParaRPr lang="en-US" sz="1400" dirty="0">
              <a:solidFill>
                <a:schemeClr val="tx1"/>
              </a:solidFill>
              <a:latin typeface="Arial" pitchFamily="34" charset="0"/>
              <a:cs typeface="Arial" pitchFamily="34" charset="0"/>
            </a:endParaRPr>
          </a:p>
        </p:txBody>
      </p:sp>
      <p:sp>
        <p:nvSpPr>
          <p:cNvPr id="184326" name="Rectangle 3"/>
          <p:cNvSpPr>
            <a:spLocks noGrp="1" noChangeArrowheads="1"/>
          </p:cNvSpPr>
          <p:nvPr>
            <p:ph type="title" idx="4294967295"/>
          </p:nvPr>
        </p:nvSpPr>
        <p:spPr>
          <a:xfrm>
            <a:off x="685800" y="206375"/>
            <a:ext cx="7772400" cy="1143000"/>
          </a:xfrm>
        </p:spPr>
        <p:txBody>
          <a:bodyPr/>
          <a:lstStyle/>
          <a:p>
            <a:r>
              <a:rPr lang="en-US" dirty="0"/>
              <a:t>Exchanger State EMPTY</a:t>
            </a:r>
          </a:p>
        </p:txBody>
      </p:sp>
      <p:sp>
        <p:nvSpPr>
          <p:cNvPr id="184327" name="AutoShape 4"/>
          <p:cNvSpPr>
            <a:spLocks noChangeArrowheads="1"/>
          </p:cNvSpPr>
          <p:nvPr/>
        </p:nvSpPr>
        <p:spPr bwMode="auto">
          <a:xfrm>
            <a:off x="1392238" y="2743200"/>
            <a:ext cx="3643312" cy="887413"/>
          </a:xfrm>
          <a:prstGeom prst="wedgeRoundRectCallout">
            <a:avLst>
              <a:gd name="adj1" fmla="val -9019"/>
              <a:gd name="adj2" fmla="val 13969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11" name="Text Box 9"/>
          <p:cNvSpPr txBox="1">
            <a:spLocks noChangeArrowheads="1"/>
          </p:cNvSpPr>
          <p:nvPr/>
        </p:nvSpPr>
        <p:spPr bwMode="auto">
          <a:xfrm>
            <a:off x="1605349" y="4517765"/>
            <a:ext cx="4154006" cy="1384995"/>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b="1" dirty="0">
                <a:solidFill>
                  <a:srgbClr val="FFFF00"/>
                </a:solidFill>
                <a:latin typeface="Consolas" panose="020B0609020204030204" pitchFamily="49" charset="0"/>
                <a:cs typeface="Courier New" panose="02070309020205020404" pitchFamily="49" charset="0"/>
              </a:rPr>
              <a:t>myItem</a:t>
            </a:r>
            <a:r>
              <a:rPr lang="en-US" sz="2800" dirty="0">
                <a:solidFill>
                  <a:srgbClr val="FFFF00"/>
                </a:solidFill>
                <a:latin typeface="Arial" pitchFamily="34" charset="0"/>
                <a:cs typeface="Arial" pitchFamily="34" charset="0"/>
              </a:rPr>
              <a:t> was taken,</a:t>
            </a:r>
          </a:p>
          <a:p>
            <a:pPr algn="ctr"/>
            <a:r>
              <a:rPr lang="en-US" sz="2800" dirty="0">
                <a:solidFill>
                  <a:srgbClr val="FFFF00"/>
                </a:solidFill>
                <a:latin typeface="Arial" pitchFamily="34" charset="0"/>
                <a:cs typeface="Arial" pitchFamily="34" charset="0"/>
              </a:rPr>
              <a:t> so return </a:t>
            </a:r>
            <a:r>
              <a:rPr lang="en-US" sz="2800" b="1" dirty="0">
                <a:solidFill>
                  <a:srgbClr val="FFFF00"/>
                </a:solidFill>
                <a:latin typeface="Consolas" panose="020B0609020204030204" pitchFamily="49" charset="0"/>
                <a:cs typeface="Courier New" panose="02070309020205020404" pitchFamily="49" charset="0"/>
              </a:rPr>
              <a:t>herItem</a:t>
            </a:r>
          </a:p>
          <a:p>
            <a:pPr algn="ctr"/>
            <a:r>
              <a:rPr lang="en-US" sz="2800" dirty="0">
                <a:solidFill>
                  <a:srgbClr val="FFFF00"/>
                </a:solidFill>
                <a:latin typeface="Arial" pitchFamily="34" charset="0"/>
                <a:cs typeface="Arial" pitchFamily="34" charset="0"/>
              </a:rPr>
              <a:t>that was put in its place</a:t>
            </a: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06F5BEA9-5B02-8ADF-D5C2-DA5569671AA5}"/>
              </a:ext>
            </a:extLst>
          </p:cNvPr>
          <p:cNvSpPr txBox="1">
            <a:spLocks noChangeArrowheads="1"/>
          </p:cNvSpPr>
          <p:nvPr/>
        </p:nvSpPr>
        <p:spPr bwMode="auto">
          <a:xfrm>
            <a:off x="365125" y="1349375"/>
            <a:ext cx="8413750" cy="5016758"/>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EMPTY, WAITING))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&lt; timeBound){</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BUSY)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 </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(myItem,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WAITING,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 </a:t>
            </a:r>
          </a:p>
        </p:txBody>
      </p:sp>
      <p:sp>
        <p:nvSpPr>
          <p:cNvPr id="185346" name="Footer Placeholder 1"/>
          <p:cNvSpPr>
            <a:spLocks noGrp="1"/>
          </p:cNvSpPr>
          <p:nvPr>
            <p:ph type="ftr" sz="quarter" idx="10"/>
          </p:nvPr>
        </p:nvSpPr>
        <p:spPr>
          <a:noFill/>
        </p:spPr>
        <p:txBody>
          <a:bodyPr/>
          <a:lstStyle/>
          <a:p>
            <a:r>
              <a:rPr lang="en-US" dirty="0"/>
              <a:t>Art of Multiprocessor Programming</a:t>
            </a:r>
          </a:p>
        </p:txBody>
      </p:sp>
      <p:sp>
        <p:nvSpPr>
          <p:cNvPr id="185347" name="Slide Number Placeholder 2"/>
          <p:cNvSpPr>
            <a:spLocks noGrp="1"/>
          </p:cNvSpPr>
          <p:nvPr>
            <p:ph type="sldNum" sz="quarter" idx="11"/>
          </p:nvPr>
        </p:nvSpPr>
        <p:spPr>
          <a:noFill/>
        </p:spPr>
        <p:txBody>
          <a:bodyPr/>
          <a:lstStyle/>
          <a:p>
            <a:fld id="{10FE2C99-812F-499F-B6F3-3DAC4E5F8663}" type="slidenum">
              <a:rPr lang="x-none" smtClean="0">
                <a:cs typeface="Arial" pitchFamily="34" charset="0"/>
              </a:rPr>
              <a:pPr/>
              <a:t>148</a:t>
            </a:fld>
            <a:endParaRPr lang="en-US" dirty="0">
              <a:cs typeface="Arial" pitchFamily="34" charset="0"/>
            </a:endParaRPr>
          </a:p>
        </p:txBody>
      </p:sp>
      <p:sp>
        <p:nvSpPr>
          <p:cNvPr id="18534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182F056-4CA7-413A-9414-19C8FA65FF48}" type="slidenum">
              <a:rPr lang="x-none" sz="1400">
                <a:solidFill>
                  <a:schemeClr val="tx1"/>
                </a:solidFill>
                <a:latin typeface="Arial" pitchFamily="34" charset="0"/>
                <a:cs typeface="Arial" pitchFamily="34" charset="0"/>
              </a:rPr>
              <a:pPr/>
              <a:t>148</a:t>
            </a:fld>
            <a:endParaRPr lang="en-US" sz="1400" dirty="0">
              <a:solidFill>
                <a:schemeClr val="tx1"/>
              </a:solidFill>
              <a:latin typeface="Arial" pitchFamily="34" charset="0"/>
              <a:cs typeface="Arial" pitchFamily="34" charset="0"/>
            </a:endParaRPr>
          </a:p>
        </p:txBody>
      </p:sp>
      <p:sp>
        <p:nvSpPr>
          <p:cNvPr id="185350" name="Rectangle 3"/>
          <p:cNvSpPr>
            <a:spLocks noGrp="1" noChangeArrowheads="1"/>
          </p:cNvSpPr>
          <p:nvPr>
            <p:ph type="title" idx="4294967295"/>
          </p:nvPr>
        </p:nvSpPr>
        <p:spPr>
          <a:xfrm>
            <a:off x="685800" y="206375"/>
            <a:ext cx="7772400" cy="1143000"/>
          </a:xfrm>
        </p:spPr>
        <p:txBody>
          <a:bodyPr/>
          <a:lstStyle/>
          <a:p>
            <a:r>
              <a:rPr lang="en-US" dirty="0"/>
              <a:t>Exchanger State EMPTY</a:t>
            </a:r>
          </a:p>
        </p:txBody>
      </p:sp>
      <p:sp>
        <p:nvSpPr>
          <p:cNvPr id="185351" name="AutoShape 4"/>
          <p:cNvSpPr>
            <a:spLocks noChangeArrowheads="1"/>
          </p:cNvSpPr>
          <p:nvPr/>
        </p:nvSpPr>
        <p:spPr bwMode="auto">
          <a:xfrm>
            <a:off x="717550" y="3752850"/>
            <a:ext cx="7156450" cy="768350"/>
          </a:xfrm>
          <a:prstGeom prst="wedgeRoundRectCallout">
            <a:avLst>
              <a:gd name="adj1" fmla="val -33192"/>
              <a:gd name="adj2" fmla="val -13137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745540" y="1651735"/>
            <a:ext cx="5027464" cy="1384995"/>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Otherwise we ran out of time, try to reset status to EMPTY and time out</a:t>
            </a:r>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CC4A84C3-8914-583C-E09B-A0AC745DFCB0}"/>
              </a:ext>
            </a:extLst>
          </p:cNvPr>
          <p:cNvSpPr txBox="1">
            <a:spLocks noChangeArrowheads="1"/>
          </p:cNvSpPr>
          <p:nvPr/>
        </p:nvSpPr>
        <p:spPr bwMode="auto">
          <a:xfrm>
            <a:off x="365125" y="1349375"/>
            <a:ext cx="8413750" cy="5016758"/>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EMPTY, WAITING))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&lt; timeBound){</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BUSY)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 </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(myItem,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WAITING,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 </a:t>
            </a:r>
          </a:p>
        </p:txBody>
      </p:sp>
      <p:sp>
        <p:nvSpPr>
          <p:cNvPr id="186370" name="Footer Placeholder 1"/>
          <p:cNvSpPr>
            <a:spLocks noGrp="1"/>
          </p:cNvSpPr>
          <p:nvPr>
            <p:ph type="ftr" sz="quarter" idx="10"/>
          </p:nvPr>
        </p:nvSpPr>
        <p:spPr>
          <a:noFill/>
        </p:spPr>
        <p:txBody>
          <a:bodyPr/>
          <a:lstStyle/>
          <a:p>
            <a:r>
              <a:rPr lang="en-US" dirty="0"/>
              <a:t>Art of Multiprocessor Programming</a:t>
            </a:r>
          </a:p>
        </p:txBody>
      </p:sp>
      <p:sp>
        <p:nvSpPr>
          <p:cNvPr id="186371" name="Slide Number Placeholder 2"/>
          <p:cNvSpPr>
            <a:spLocks noGrp="1"/>
          </p:cNvSpPr>
          <p:nvPr>
            <p:ph type="sldNum" sz="quarter" idx="11"/>
          </p:nvPr>
        </p:nvSpPr>
        <p:spPr>
          <a:noFill/>
        </p:spPr>
        <p:txBody>
          <a:bodyPr/>
          <a:lstStyle/>
          <a:p>
            <a:fld id="{B13454D7-67D3-486B-847A-DBECCD3E3043}" type="slidenum">
              <a:rPr lang="x-none" smtClean="0">
                <a:cs typeface="Arial" pitchFamily="34" charset="0"/>
              </a:rPr>
              <a:pPr/>
              <a:t>149</a:t>
            </a:fld>
            <a:endParaRPr lang="en-US" dirty="0">
              <a:cs typeface="Arial" pitchFamily="34" charset="0"/>
            </a:endParaRPr>
          </a:p>
        </p:txBody>
      </p:sp>
      <p:sp>
        <p:nvSpPr>
          <p:cNvPr id="186372" name="Footer Placeholder 2"/>
          <p:cNvSpPr txBox="1">
            <a:spLocks noGrp="1"/>
          </p:cNvSpPr>
          <p:nvPr/>
        </p:nvSpPr>
        <p:spPr bwMode="auto">
          <a:xfrm>
            <a:off x="3124200" y="6248400"/>
            <a:ext cx="2895600" cy="457200"/>
          </a:xfrm>
          <a:prstGeom prst="rect">
            <a:avLst/>
          </a:prstGeom>
          <a:noFill/>
          <a:ln w="9525">
            <a:noFill/>
            <a:miter lim="800000"/>
            <a:headEnd/>
            <a:tailEnd/>
          </a:ln>
        </p:spPr>
        <p:txBody>
          <a:bodyPr/>
          <a:lstStyle/>
          <a:p>
            <a:pPr algn="ctr"/>
            <a:r>
              <a:rPr lang="en-US" sz="1400" dirty="0">
                <a:solidFill>
                  <a:schemeClr val="tx1"/>
                </a:solidFill>
                <a:latin typeface="Arial" pitchFamily="34" charset="0"/>
                <a:cs typeface="Courier New" pitchFamily="49" charset="0"/>
              </a:rPr>
              <a:t>Art of Multiprocessor Programming© Herlihy-Shavit 2007</a:t>
            </a:r>
          </a:p>
        </p:txBody>
      </p:sp>
      <p:sp>
        <p:nvSpPr>
          <p:cNvPr id="186373"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15B72C4-4F27-410E-B828-4A8D452EDDF8}" type="slidenum">
              <a:rPr lang="x-none" sz="1400">
                <a:solidFill>
                  <a:schemeClr val="tx1"/>
                </a:solidFill>
                <a:latin typeface="Arial" pitchFamily="34" charset="0"/>
                <a:cs typeface="Arial" pitchFamily="34" charset="0"/>
              </a:rPr>
              <a:pPr/>
              <a:t>149</a:t>
            </a:fld>
            <a:endParaRPr lang="en-US" sz="1400" dirty="0">
              <a:solidFill>
                <a:schemeClr val="tx1"/>
              </a:solidFill>
              <a:latin typeface="Arial" pitchFamily="34" charset="0"/>
              <a:cs typeface="Arial" pitchFamily="34" charset="0"/>
            </a:endParaRPr>
          </a:p>
        </p:txBody>
      </p:sp>
      <p:sp>
        <p:nvSpPr>
          <p:cNvPr id="186375" name="Rectangle 3"/>
          <p:cNvSpPr>
            <a:spLocks noGrp="1" noChangeArrowheads="1"/>
          </p:cNvSpPr>
          <p:nvPr>
            <p:ph type="title" idx="4294967295"/>
          </p:nvPr>
        </p:nvSpPr>
        <p:spPr>
          <a:xfrm>
            <a:off x="685800" y="206375"/>
            <a:ext cx="7772400" cy="1143000"/>
          </a:xfrm>
        </p:spPr>
        <p:txBody>
          <a:bodyPr/>
          <a:lstStyle/>
          <a:p>
            <a:r>
              <a:rPr lang="en-US" dirty="0"/>
              <a:t>Exchanger State EMPTY</a:t>
            </a:r>
          </a:p>
        </p:txBody>
      </p:sp>
      <p:sp>
        <p:nvSpPr>
          <p:cNvPr id="186376" name="AutoShape 4"/>
          <p:cNvSpPr>
            <a:spLocks noChangeArrowheads="1"/>
          </p:cNvSpPr>
          <p:nvPr/>
        </p:nvSpPr>
        <p:spPr bwMode="auto">
          <a:xfrm>
            <a:off x="916487" y="4807527"/>
            <a:ext cx="5101182" cy="798513"/>
          </a:xfrm>
          <a:prstGeom prst="wedgeRoundRectCallout">
            <a:avLst>
              <a:gd name="adj1" fmla="val -9087"/>
              <a:gd name="adj2" fmla="val -15729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10" name="Text Box 9"/>
          <p:cNvSpPr txBox="1">
            <a:spLocks noChangeArrowheads="1"/>
          </p:cNvSpPr>
          <p:nvPr/>
        </p:nvSpPr>
        <p:spPr bwMode="auto">
          <a:xfrm>
            <a:off x="1919248" y="2279532"/>
            <a:ext cx="5027464" cy="1384995"/>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If reset failed,</a:t>
            </a:r>
          </a:p>
          <a:p>
            <a:pPr algn="ctr"/>
            <a:r>
              <a:rPr lang="en-US" sz="2800" dirty="0">
                <a:solidFill>
                  <a:srgbClr val="FFFF00"/>
                </a:solidFill>
                <a:latin typeface="Arial" pitchFamily="34" charset="0"/>
                <a:cs typeface="Arial" pitchFamily="34" charset="0"/>
              </a:rPr>
              <a:t>someone showed up after all, so take that item </a:t>
            </a:r>
          </a:p>
        </p:txBody>
      </p: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4C3975A7-8299-E74B-86EB-593D22E70312}"/>
              </a:ext>
            </a:extLst>
          </p:cNvPr>
          <p:cNvSpPr txBox="1">
            <a:spLocks noChangeArrowheads="1"/>
          </p:cNvSpPr>
          <p:nvPr/>
        </p:nvSpPr>
        <p:spPr bwMode="auto">
          <a:xfrm>
            <a:off x="365125" y="1349375"/>
            <a:ext cx="8413750" cy="5016758"/>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EMPTY, WAITING))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&lt; timeBound){</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BUSY)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 </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(myItem,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WAITING,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 </a:t>
            </a:r>
          </a:p>
        </p:txBody>
      </p:sp>
      <p:sp>
        <p:nvSpPr>
          <p:cNvPr id="187394" name="Footer Placeholder 1"/>
          <p:cNvSpPr>
            <a:spLocks noGrp="1"/>
          </p:cNvSpPr>
          <p:nvPr>
            <p:ph type="ftr" sz="quarter" idx="10"/>
          </p:nvPr>
        </p:nvSpPr>
        <p:spPr>
          <a:noFill/>
        </p:spPr>
        <p:txBody>
          <a:bodyPr/>
          <a:lstStyle/>
          <a:p>
            <a:r>
              <a:rPr lang="en-US" dirty="0"/>
              <a:t>Art of Multiprocessor Programming</a:t>
            </a:r>
          </a:p>
        </p:txBody>
      </p:sp>
      <p:sp>
        <p:nvSpPr>
          <p:cNvPr id="187395" name="Slide Number Placeholder 2"/>
          <p:cNvSpPr>
            <a:spLocks noGrp="1"/>
          </p:cNvSpPr>
          <p:nvPr>
            <p:ph type="sldNum" sz="quarter" idx="11"/>
          </p:nvPr>
        </p:nvSpPr>
        <p:spPr>
          <a:noFill/>
        </p:spPr>
        <p:txBody>
          <a:bodyPr/>
          <a:lstStyle/>
          <a:p>
            <a:fld id="{18AA990F-112B-4096-93A1-A8BADAD25D9F}" type="slidenum">
              <a:rPr lang="x-none" smtClean="0">
                <a:cs typeface="Arial" pitchFamily="34" charset="0"/>
              </a:rPr>
              <a:pPr/>
              <a:t>150</a:t>
            </a:fld>
            <a:endParaRPr lang="en-US" dirty="0">
              <a:cs typeface="Arial" pitchFamily="34" charset="0"/>
            </a:endParaRPr>
          </a:p>
        </p:txBody>
      </p:sp>
      <p:sp>
        <p:nvSpPr>
          <p:cNvPr id="18739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9875E598-4AAB-4F10-9378-FBFAF3D8A341}" type="slidenum">
              <a:rPr lang="x-none" sz="1400">
                <a:solidFill>
                  <a:schemeClr val="tx1"/>
                </a:solidFill>
                <a:latin typeface="Arial" pitchFamily="34" charset="0"/>
                <a:cs typeface="Arial" pitchFamily="34" charset="0"/>
              </a:rPr>
              <a:pPr/>
              <a:t>150</a:t>
            </a:fld>
            <a:endParaRPr lang="en-US" sz="1400" dirty="0">
              <a:solidFill>
                <a:schemeClr val="tx1"/>
              </a:solidFill>
              <a:latin typeface="Arial" pitchFamily="34" charset="0"/>
              <a:cs typeface="Arial" pitchFamily="34" charset="0"/>
            </a:endParaRPr>
          </a:p>
        </p:txBody>
      </p:sp>
      <p:sp>
        <p:nvSpPr>
          <p:cNvPr id="187398" name="Rectangle 3"/>
          <p:cNvSpPr>
            <a:spLocks noGrp="1" noChangeArrowheads="1"/>
          </p:cNvSpPr>
          <p:nvPr>
            <p:ph type="title" idx="4294967295"/>
          </p:nvPr>
        </p:nvSpPr>
        <p:spPr>
          <a:xfrm>
            <a:off x="685800" y="206375"/>
            <a:ext cx="7772400" cy="1143000"/>
          </a:xfrm>
        </p:spPr>
        <p:txBody>
          <a:bodyPr/>
          <a:lstStyle/>
          <a:p>
            <a:r>
              <a:rPr lang="en-US" dirty="0"/>
              <a:t>Exchanger State EMPTY</a:t>
            </a:r>
          </a:p>
        </p:txBody>
      </p:sp>
      <p:sp>
        <p:nvSpPr>
          <p:cNvPr id="187399" name="AutoShape 4"/>
          <p:cNvSpPr>
            <a:spLocks noChangeArrowheads="1"/>
          </p:cNvSpPr>
          <p:nvPr/>
        </p:nvSpPr>
        <p:spPr bwMode="auto">
          <a:xfrm>
            <a:off x="928402" y="5008254"/>
            <a:ext cx="3779837" cy="722313"/>
          </a:xfrm>
          <a:prstGeom prst="wedgeRoundRectCallout">
            <a:avLst>
              <a:gd name="adj1" fmla="val -8356"/>
              <a:gd name="adj2" fmla="val -22658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762000" y="3072924"/>
            <a:ext cx="4892296"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Clear slot and take that item </a:t>
            </a:r>
          </a:p>
        </p:txBody>
      </p:sp>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0CB5D85E-2702-52D7-9D0C-E816BE1D9C31}"/>
              </a:ext>
            </a:extLst>
          </p:cNvPr>
          <p:cNvSpPr txBox="1">
            <a:spLocks noChangeArrowheads="1"/>
          </p:cNvSpPr>
          <p:nvPr/>
        </p:nvSpPr>
        <p:spPr bwMode="auto">
          <a:xfrm>
            <a:off x="365125" y="1349375"/>
            <a:ext cx="8413750" cy="5016758"/>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EMPTY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slot is free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EMPTY, WAITING))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System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nanoTime</a:t>
            </a:r>
            <a:r>
              <a:rPr lang="en-US" sz="2000" b="0" dirty="0">
                <a:solidFill>
                  <a:srgbClr val="D4D4D4"/>
                </a:solidFill>
                <a:effectLst/>
                <a:latin typeface="Consolas" panose="020B0609020204030204" pitchFamily="49" charset="0"/>
              </a:rPr>
              <a:t>() &lt; timeBound){</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(stampHolder[</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BUSY)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 </a:t>
            </a:r>
          </a:p>
          <a:p>
            <a:pPr algn="l"/>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(myItem,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WAITING, EMPTY)){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throw</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herItem =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(stampHolder);</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set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EMPTY);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 </a:t>
            </a:r>
          </a:p>
        </p:txBody>
      </p:sp>
      <p:sp>
        <p:nvSpPr>
          <p:cNvPr id="188418" name="Footer Placeholder 1"/>
          <p:cNvSpPr>
            <a:spLocks noGrp="1"/>
          </p:cNvSpPr>
          <p:nvPr>
            <p:ph type="ftr" sz="quarter" idx="10"/>
          </p:nvPr>
        </p:nvSpPr>
        <p:spPr>
          <a:noFill/>
        </p:spPr>
        <p:txBody>
          <a:bodyPr/>
          <a:lstStyle/>
          <a:p>
            <a:r>
              <a:rPr lang="en-US" dirty="0"/>
              <a:t>Art of Multiprocessor Programming</a:t>
            </a:r>
          </a:p>
        </p:txBody>
      </p:sp>
      <p:sp>
        <p:nvSpPr>
          <p:cNvPr id="188419" name="Slide Number Placeholder 2"/>
          <p:cNvSpPr>
            <a:spLocks noGrp="1"/>
          </p:cNvSpPr>
          <p:nvPr>
            <p:ph type="sldNum" sz="quarter" idx="11"/>
          </p:nvPr>
        </p:nvSpPr>
        <p:spPr>
          <a:noFill/>
        </p:spPr>
        <p:txBody>
          <a:bodyPr/>
          <a:lstStyle/>
          <a:p>
            <a:fld id="{ECFB479B-B753-4F24-8D42-B153E75F7C8B}" type="slidenum">
              <a:rPr lang="x-none" smtClean="0">
                <a:cs typeface="Arial" pitchFamily="34" charset="0"/>
              </a:rPr>
              <a:pPr/>
              <a:t>151</a:t>
            </a:fld>
            <a:endParaRPr lang="en-US" dirty="0">
              <a:cs typeface="Arial" pitchFamily="34" charset="0"/>
            </a:endParaRPr>
          </a:p>
        </p:txBody>
      </p:sp>
      <p:sp>
        <p:nvSpPr>
          <p:cNvPr id="18842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6D0AE0E2-CB71-4FDC-848B-6A3047FA2DF9}" type="slidenum">
              <a:rPr lang="x-none" sz="1400">
                <a:solidFill>
                  <a:schemeClr val="tx1"/>
                </a:solidFill>
                <a:latin typeface="Arial" pitchFamily="34" charset="0"/>
                <a:cs typeface="Arial" pitchFamily="34" charset="0"/>
              </a:rPr>
              <a:pPr/>
              <a:t>151</a:t>
            </a:fld>
            <a:endParaRPr lang="en-US" sz="1400" dirty="0">
              <a:solidFill>
                <a:schemeClr val="tx1"/>
              </a:solidFill>
              <a:latin typeface="Arial" pitchFamily="34" charset="0"/>
              <a:cs typeface="Arial" pitchFamily="34" charset="0"/>
            </a:endParaRPr>
          </a:p>
        </p:txBody>
      </p:sp>
      <p:sp>
        <p:nvSpPr>
          <p:cNvPr id="188422" name="Rectangle 3"/>
          <p:cNvSpPr>
            <a:spLocks noGrp="1" noChangeArrowheads="1"/>
          </p:cNvSpPr>
          <p:nvPr>
            <p:ph type="title" idx="4294967295"/>
          </p:nvPr>
        </p:nvSpPr>
        <p:spPr>
          <a:xfrm>
            <a:off x="685800" y="206375"/>
            <a:ext cx="7772400" cy="1143000"/>
          </a:xfrm>
        </p:spPr>
        <p:txBody>
          <a:bodyPr/>
          <a:lstStyle/>
          <a:p>
            <a:r>
              <a:rPr lang="en-US" dirty="0"/>
              <a:t>Exchanger State EMPTY</a:t>
            </a:r>
          </a:p>
        </p:txBody>
      </p:sp>
      <p:sp>
        <p:nvSpPr>
          <p:cNvPr id="188423" name="AutoShape 4"/>
          <p:cNvSpPr>
            <a:spLocks noChangeArrowheads="1"/>
          </p:cNvSpPr>
          <p:nvPr/>
        </p:nvSpPr>
        <p:spPr bwMode="auto">
          <a:xfrm>
            <a:off x="365125" y="5880100"/>
            <a:ext cx="1562100" cy="450850"/>
          </a:xfrm>
          <a:prstGeom prst="wedgeRoundRectCallout">
            <a:avLst>
              <a:gd name="adj1" fmla="val 35319"/>
              <a:gd name="adj2" fmla="val -24203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1154972" y="3043807"/>
            <a:ext cx="6337649" cy="1815882"/>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If initial CAS failed,</a:t>
            </a:r>
          </a:p>
          <a:p>
            <a:pPr algn="ctr"/>
            <a:r>
              <a:rPr lang="en-US" sz="2800" dirty="0">
                <a:solidFill>
                  <a:srgbClr val="FFFF00"/>
                </a:solidFill>
                <a:latin typeface="Arial" pitchFamily="34" charset="0"/>
                <a:cs typeface="Arial" pitchFamily="34" charset="0"/>
              </a:rPr>
              <a:t>then someone else changed status from EMPTY to WAITING,</a:t>
            </a:r>
          </a:p>
          <a:p>
            <a:pPr algn="ctr"/>
            <a:r>
              <a:rPr lang="en-US" sz="2800" dirty="0">
                <a:solidFill>
                  <a:srgbClr val="FFFF00"/>
                </a:solidFill>
                <a:latin typeface="Arial" pitchFamily="34" charset="0"/>
                <a:cs typeface="Arial" pitchFamily="34" charset="0"/>
              </a:rPr>
              <a:t>so retry from start </a:t>
            </a:r>
          </a:p>
        </p:txBody>
      </p:sp>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Footer Placeholder 1"/>
          <p:cNvSpPr>
            <a:spLocks noGrp="1"/>
          </p:cNvSpPr>
          <p:nvPr>
            <p:ph type="ftr" sz="quarter" idx="10"/>
          </p:nvPr>
        </p:nvSpPr>
        <p:spPr>
          <a:noFill/>
        </p:spPr>
        <p:txBody>
          <a:bodyPr/>
          <a:lstStyle/>
          <a:p>
            <a:r>
              <a:rPr lang="en-US" dirty="0"/>
              <a:t>Art of Multiprocessor Programming</a:t>
            </a:r>
          </a:p>
        </p:txBody>
      </p:sp>
      <p:sp>
        <p:nvSpPr>
          <p:cNvPr id="189443" name="Slide Number Placeholder 2"/>
          <p:cNvSpPr>
            <a:spLocks noGrp="1"/>
          </p:cNvSpPr>
          <p:nvPr>
            <p:ph type="sldNum" sz="quarter" idx="11"/>
          </p:nvPr>
        </p:nvSpPr>
        <p:spPr>
          <a:noFill/>
        </p:spPr>
        <p:txBody>
          <a:bodyPr/>
          <a:lstStyle/>
          <a:p>
            <a:fld id="{DA64D5F0-10CA-4CA1-B310-289C433B3D65}" type="slidenum">
              <a:rPr lang="x-none" smtClean="0">
                <a:cs typeface="Arial" pitchFamily="34" charset="0"/>
              </a:rPr>
              <a:pPr/>
              <a:t>152</a:t>
            </a:fld>
            <a:endParaRPr lang="en-US" dirty="0">
              <a:cs typeface="Arial" pitchFamily="34" charset="0"/>
            </a:endParaRPr>
          </a:p>
        </p:txBody>
      </p:sp>
      <p:sp>
        <p:nvSpPr>
          <p:cNvPr id="18944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83D4AAA0-940E-4563-9FC6-50A86115A494}" type="slidenum">
              <a:rPr lang="x-none" sz="1400">
                <a:solidFill>
                  <a:schemeClr val="tx1"/>
                </a:solidFill>
                <a:latin typeface="Arial" pitchFamily="34" charset="0"/>
                <a:cs typeface="Arial" pitchFamily="34" charset="0"/>
              </a:rPr>
              <a:pPr/>
              <a:t>152</a:t>
            </a:fld>
            <a:endParaRPr lang="en-US" sz="1400" dirty="0">
              <a:solidFill>
                <a:schemeClr val="tx1"/>
              </a:solidFill>
              <a:latin typeface="Arial" pitchFamily="34" charset="0"/>
              <a:cs typeface="Arial" pitchFamily="34" charset="0"/>
            </a:endParaRPr>
          </a:p>
        </p:txBody>
      </p:sp>
      <p:sp>
        <p:nvSpPr>
          <p:cNvPr id="189445" name="Text Box 2"/>
          <p:cNvSpPr txBox="1">
            <a:spLocks noChangeArrowheads="1"/>
          </p:cNvSpPr>
          <p:nvPr/>
        </p:nvSpPr>
        <p:spPr bwMode="auto">
          <a:xfrm>
            <a:off x="365125" y="1349375"/>
            <a:ext cx="8356600" cy="3785652"/>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WAITING, BUSY))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others in middle of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default: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impossible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189446" name="Rectangle 3"/>
          <p:cNvSpPr>
            <a:spLocks noGrp="1" noChangeArrowheads="1"/>
          </p:cNvSpPr>
          <p:nvPr>
            <p:ph type="title" idx="4294967295"/>
          </p:nvPr>
        </p:nvSpPr>
        <p:spPr>
          <a:xfrm>
            <a:off x="685800" y="206375"/>
            <a:ext cx="7772400" cy="1143000"/>
          </a:xfrm>
        </p:spPr>
        <p:txBody>
          <a:bodyPr/>
          <a:lstStyle/>
          <a:p>
            <a:r>
              <a:rPr lang="en-US" dirty="0"/>
              <a:t>States WAITING and BUSY</a:t>
            </a:r>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73291F9A-3FDA-F8C0-C802-18A7654FAA98}"/>
              </a:ext>
            </a:extLst>
          </p:cNvPr>
          <p:cNvSpPr txBox="1">
            <a:spLocks noChangeArrowheads="1"/>
          </p:cNvSpPr>
          <p:nvPr/>
        </p:nvSpPr>
        <p:spPr bwMode="auto">
          <a:xfrm>
            <a:off x="365125" y="1349375"/>
            <a:ext cx="8356600" cy="3785652"/>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WAITING, BUSY))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others in middle of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default: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impossible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190466" name="Footer Placeholder 1"/>
          <p:cNvSpPr>
            <a:spLocks noGrp="1"/>
          </p:cNvSpPr>
          <p:nvPr>
            <p:ph type="ftr" sz="quarter" idx="10"/>
          </p:nvPr>
        </p:nvSpPr>
        <p:spPr>
          <a:noFill/>
        </p:spPr>
        <p:txBody>
          <a:bodyPr/>
          <a:lstStyle/>
          <a:p>
            <a:r>
              <a:rPr lang="en-US" dirty="0"/>
              <a:t>Art of Multiprocessor Programming</a:t>
            </a:r>
          </a:p>
        </p:txBody>
      </p:sp>
      <p:sp>
        <p:nvSpPr>
          <p:cNvPr id="190467" name="Slide Number Placeholder 2"/>
          <p:cNvSpPr>
            <a:spLocks noGrp="1"/>
          </p:cNvSpPr>
          <p:nvPr>
            <p:ph type="sldNum" sz="quarter" idx="11"/>
          </p:nvPr>
        </p:nvSpPr>
        <p:spPr>
          <a:noFill/>
        </p:spPr>
        <p:txBody>
          <a:bodyPr/>
          <a:lstStyle/>
          <a:p>
            <a:fld id="{54827402-3496-4980-9FF7-6CD41FA27447}" type="slidenum">
              <a:rPr lang="x-none" smtClean="0">
                <a:cs typeface="Arial" pitchFamily="34" charset="0"/>
              </a:rPr>
              <a:pPr/>
              <a:t>153</a:t>
            </a:fld>
            <a:endParaRPr lang="en-US" dirty="0">
              <a:cs typeface="Arial" pitchFamily="34" charset="0"/>
            </a:endParaRPr>
          </a:p>
        </p:txBody>
      </p:sp>
      <p:sp>
        <p:nvSpPr>
          <p:cNvPr id="19046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436D5763-5A80-4FDF-86C5-7B30E7C1EA8B}" type="slidenum">
              <a:rPr lang="x-none" sz="1400">
                <a:solidFill>
                  <a:schemeClr val="tx1"/>
                </a:solidFill>
                <a:latin typeface="Arial" pitchFamily="34" charset="0"/>
                <a:cs typeface="Arial" pitchFamily="34" charset="0"/>
              </a:rPr>
              <a:pPr/>
              <a:t>153</a:t>
            </a:fld>
            <a:endParaRPr lang="en-US" sz="1400" dirty="0">
              <a:solidFill>
                <a:schemeClr val="tx1"/>
              </a:solidFill>
              <a:latin typeface="Arial" pitchFamily="34" charset="0"/>
              <a:cs typeface="Arial" pitchFamily="34" charset="0"/>
            </a:endParaRPr>
          </a:p>
        </p:txBody>
      </p:sp>
      <p:sp>
        <p:nvSpPr>
          <p:cNvPr id="190470" name="Rectangle 3"/>
          <p:cNvSpPr>
            <a:spLocks noGrp="1" noChangeArrowheads="1"/>
          </p:cNvSpPr>
          <p:nvPr>
            <p:ph type="title" idx="4294967295"/>
          </p:nvPr>
        </p:nvSpPr>
        <p:spPr>
          <a:xfrm>
            <a:off x="685800" y="206375"/>
            <a:ext cx="7772400" cy="1143000"/>
          </a:xfrm>
        </p:spPr>
        <p:txBody>
          <a:bodyPr/>
          <a:lstStyle/>
          <a:p>
            <a:r>
              <a:rPr lang="en-US" dirty="0"/>
              <a:t>States WAITING and BUSY</a:t>
            </a:r>
          </a:p>
        </p:txBody>
      </p:sp>
      <p:sp>
        <p:nvSpPr>
          <p:cNvPr id="190471" name="AutoShape 4"/>
          <p:cNvSpPr>
            <a:spLocks noChangeArrowheads="1"/>
          </p:cNvSpPr>
          <p:nvPr/>
        </p:nvSpPr>
        <p:spPr bwMode="auto">
          <a:xfrm>
            <a:off x="704850" y="1562100"/>
            <a:ext cx="7086600" cy="774700"/>
          </a:xfrm>
          <a:prstGeom prst="wedgeRoundRectCallout">
            <a:avLst>
              <a:gd name="adj1" fmla="val -8415"/>
              <a:gd name="adj2" fmla="val 16217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1482518" y="3344058"/>
            <a:ext cx="6337649" cy="1384995"/>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Someone is waiting to exchange,</a:t>
            </a:r>
          </a:p>
          <a:p>
            <a:pPr algn="ctr"/>
            <a:r>
              <a:rPr lang="en-US" sz="2800" dirty="0">
                <a:solidFill>
                  <a:srgbClr val="FFFF00"/>
                </a:solidFill>
                <a:latin typeface="Arial" pitchFamily="34" charset="0"/>
                <a:cs typeface="Arial" pitchFamily="34" charset="0"/>
              </a:rPr>
              <a:t>so try to CAS my item in</a:t>
            </a:r>
          </a:p>
          <a:p>
            <a:pPr algn="ctr"/>
            <a:r>
              <a:rPr lang="en-US" sz="2800" dirty="0">
                <a:solidFill>
                  <a:srgbClr val="FFFF00"/>
                </a:solidFill>
                <a:latin typeface="Arial" pitchFamily="34" charset="0"/>
                <a:cs typeface="Arial" pitchFamily="34" charset="0"/>
              </a:rPr>
              <a:t>and change state to BUSY </a:t>
            </a:r>
          </a:p>
        </p:txBody>
      </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8B8E2918-768C-EFFE-9DDF-C0D6B2281E6D}"/>
              </a:ext>
            </a:extLst>
          </p:cNvPr>
          <p:cNvSpPr txBox="1">
            <a:spLocks noChangeArrowheads="1"/>
          </p:cNvSpPr>
          <p:nvPr/>
        </p:nvSpPr>
        <p:spPr bwMode="auto">
          <a:xfrm>
            <a:off x="365125" y="1349375"/>
            <a:ext cx="8356600" cy="3785652"/>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WAITING, BUSY))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others in middle of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default: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impossible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191490" name="Footer Placeholder 1"/>
          <p:cNvSpPr>
            <a:spLocks noGrp="1"/>
          </p:cNvSpPr>
          <p:nvPr>
            <p:ph type="ftr" sz="quarter" idx="10"/>
          </p:nvPr>
        </p:nvSpPr>
        <p:spPr>
          <a:noFill/>
        </p:spPr>
        <p:txBody>
          <a:bodyPr/>
          <a:lstStyle/>
          <a:p>
            <a:r>
              <a:rPr lang="en-US" dirty="0"/>
              <a:t>Art of Multiprocessor Programming</a:t>
            </a:r>
          </a:p>
        </p:txBody>
      </p:sp>
      <p:sp>
        <p:nvSpPr>
          <p:cNvPr id="191491" name="Slide Number Placeholder 2"/>
          <p:cNvSpPr>
            <a:spLocks noGrp="1"/>
          </p:cNvSpPr>
          <p:nvPr>
            <p:ph type="sldNum" sz="quarter" idx="11"/>
          </p:nvPr>
        </p:nvSpPr>
        <p:spPr>
          <a:noFill/>
        </p:spPr>
        <p:txBody>
          <a:bodyPr/>
          <a:lstStyle/>
          <a:p>
            <a:fld id="{A703253A-D743-4F14-8BEC-A628DFB2193B}" type="slidenum">
              <a:rPr lang="x-none" smtClean="0">
                <a:cs typeface="Arial" pitchFamily="34" charset="0"/>
              </a:rPr>
              <a:pPr/>
              <a:t>154</a:t>
            </a:fld>
            <a:endParaRPr lang="en-US" dirty="0">
              <a:cs typeface="Arial" pitchFamily="34" charset="0"/>
            </a:endParaRPr>
          </a:p>
        </p:txBody>
      </p:sp>
      <p:sp>
        <p:nvSpPr>
          <p:cNvPr id="19149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0487EA5-3DCA-4797-BBBE-4E4859FE96AA}" type="slidenum">
              <a:rPr lang="x-none" sz="1400">
                <a:solidFill>
                  <a:schemeClr val="tx1"/>
                </a:solidFill>
                <a:latin typeface="Arial" pitchFamily="34" charset="0"/>
                <a:cs typeface="Arial" pitchFamily="34" charset="0"/>
              </a:rPr>
              <a:pPr/>
              <a:t>154</a:t>
            </a:fld>
            <a:endParaRPr lang="en-US" sz="1400" dirty="0">
              <a:solidFill>
                <a:schemeClr val="tx1"/>
              </a:solidFill>
              <a:latin typeface="Arial" pitchFamily="34" charset="0"/>
              <a:cs typeface="Arial" pitchFamily="34" charset="0"/>
            </a:endParaRPr>
          </a:p>
        </p:txBody>
      </p:sp>
      <p:sp>
        <p:nvSpPr>
          <p:cNvPr id="191494" name="Rectangle 3"/>
          <p:cNvSpPr>
            <a:spLocks noGrp="1" noChangeArrowheads="1"/>
          </p:cNvSpPr>
          <p:nvPr>
            <p:ph type="title" idx="4294967295"/>
          </p:nvPr>
        </p:nvSpPr>
        <p:spPr>
          <a:xfrm>
            <a:off x="685800" y="206375"/>
            <a:ext cx="7772400" cy="1143000"/>
          </a:xfrm>
        </p:spPr>
        <p:txBody>
          <a:bodyPr/>
          <a:lstStyle/>
          <a:p>
            <a:r>
              <a:rPr lang="en-US" dirty="0"/>
              <a:t>States WAITING and BUSY</a:t>
            </a:r>
          </a:p>
        </p:txBody>
      </p:sp>
      <p:sp>
        <p:nvSpPr>
          <p:cNvPr id="191496" name="AutoShape 4"/>
          <p:cNvSpPr>
            <a:spLocks noChangeArrowheads="1"/>
          </p:cNvSpPr>
          <p:nvPr/>
        </p:nvSpPr>
        <p:spPr bwMode="auto">
          <a:xfrm>
            <a:off x="995363" y="1905000"/>
            <a:ext cx="2516187" cy="444500"/>
          </a:xfrm>
          <a:prstGeom prst="wedgeRoundRectCallout">
            <a:avLst>
              <a:gd name="adj1" fmla="val 32375"/>
              <a:gd name="adj2" fmla="val 33899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1509813" y="3849023"/>
            <a:ext cx="6337649" cy="1384995"/>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square">
            <a:spAutoFit/>
          </a:bodyPr>
          <a:lstStyle/>
          <a:p>
            <a:pPr algn="ctr"/>
            <a:r>
              <a:rPr lang="en-US" sz="2800" dirty="0">
                <a:solidFill>
                  <a:srgbClr val="FFFF00"/>
                </a:solidFill>
                <a:latin typeface="Arial" pitchFamily="34" charset="0"/>
                <a:cs typeface="Arial" pitchFamily="34" charset="0"/>
              </a:rPr>
              <a:t>If successful, return other’s item,</a:t>
            </a:r>
          </a:p>
          <a:p>
            <a:pPr algn="ctr"/>
            <a:r>
              <a:rPr lang="en-US" sz="2800" dirty="0">
                <a:solidFill>
                  <a:srgbClr val="FFFF00"/>
                </a:solidFill>
                <a:latin typeface="Arial" pitchFamily="34" charset="0"/>
                <a:cs typeface="Arial" pitchFamily="34" charset="0"/>
              </a:rPr>
              <a:t>otherwise someone else took it,</a:t>
            </a:r>
          </a:p>
          <a:p>
            <a:pPr algn="ctr"/>
            <a:r>
              <a:rPr lang="en-US" sz="2800" dirty="0">
                <a:solidFill>
                  <a:srgbClr val="FFFF00"/>
                </a:solidFill>
                <a:latin typeface="Arial" pitchFamily="34" charset="0"/>
                <a:cs typeface="Arial" pitchFamily="34" charset="0"/>
              </a:rPr>
              <a:t>so try again from start </a:t>
            </a:r>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6A2DB15E-2CD3-239F-20FB-38C3E99CECC2}"/>
              </a:ext>
            </a:extLst>
          </p:cNvPr>
          <p:cNvSpPr txBox="1">
            <a:spLocks noChangeArrowheads="1"/>
          </p:cNvSpPr>
          <p:nvPr/>
        </p:nvSpPr>
        <p:spPr bwMode="auto">
          <a:xfrm>
            <a:off x="365125" y="1349375"/>
            <a:ext cx="8356600" cy="3785652"/>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WAITING</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someone waiting for me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CAS</a:t>
            </a:r>
            <a:r>
              <a:rPr lang="en-US" sz="2000" b="0" dirty="0">
                <a:solidFill>
                  <a:srgbClr val="D4D4D4"/>
                </a:solidFill>
                <a:effectLst/>
                <a:latin typeface="Consolas" panose="020B0609020204030204" pitchFamily="49" charset="0"/>
              </a:rPr>
              <a:t>(herItem, myItem, WAITING, BUSY))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herItem;</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case</a:t>
            </a:r>
            <a:r>
              <a:rPr lang="en-US" sz="2000" b="0" dirty="0">
                <a:solidFill>
                  <a:srgbClr val="D4D4D4"/>
                </a:solidFill>
                <a:effectLst/>
                <a:latin typeface="Consolas" panose="020B0609020204030204" pitchFamily="49" charset="0"/>
              </a:rPr>
              <a:t> BUSY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others in middle of exchanging</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C586C0"/>
                </a:solidFill>
                <a:effectLst/>
                <a:latin typeface="Consolas" panose="020B0609020204030204" pitchFamily="49" charset="0"/>
              </a:rPr>
              <a:t>default:</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impossible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break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192514" name="Footer Placeholder 1"/>
          <p:cNvSpPr>
            <a:spLocks noGrp="1"/>
          </p:cNvSpPr>
          <p:nvPr>
            <p:ph type="ftr" sz="quarter" idx="10"/>
          </p:nvPr>
        </p:nvSpPr>
        <p:spPr>
          <a:noFill/>
        </p:spPr>
        <p:txBody>
          <a:bodyPr/>
          <a:lstStyle/>
          <a:p>
            <a:r>
              <a:rPr lang="en-US" dirty="0"/>
              <a:t>Art of Multiprocessor Programming</a:t>
            </a:r>
          </a:p>
        </p:txBody>
      </p:sp>
      <p:sp>
        <p:nvSpPr>
          <p:cNvPr id="192515" name="Slide Number Placeholder 2"/>
          <p:cNvSpPr>
            <a:spLocks noGrp="1"/>
          </p:cNvSpPr>
          <p:nvPr>
            <p:ph type="sldNum" sz="quarter" idx="11"/>
          </p:nvPr>
        </p:nvSpPr>
        <p:spPr>
          <a:noFill/>
        </p:spPr>
        <p:txBody>
          <a:bodyPr/>
          <a:lstStyle/>
          <a:p>
            <a:fld id="{4171765D-3B11-49B1-A7DF-5A7FAE09032A}" type="slidenum">
              <a:rPr lang="x-none" smtClean="0">
                <a:cs typeface="Arial" pitchFamily="34" charset="0"/>
              </a:rPr>
              <a:pPr/>
              <a:t>155</a:t>
            </a:fld>
            <a:endParaRPr lang="en-US" dirty="0">
              <a:cs typeface="Arial" pitchFamily="34" charset="0"/>
            </a:endParaRPr>
          </a:p>
        </p:txBody>
      </p:sp>
      <p:sp>
        <p:nvSpPr>
          <p:cNvPr id="19251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AF8B21CA-5F88-40F0-874C-F223716CE3F9}" type="slidenum">
              <a:rPr lang="x-none" sz="1400">
                <a:solidFill>
                  <a:schemeClr val="tx1"/>
                </a:solidFill>
                <a:latin typeface="Arial" pitchFamily="34" charset="0"/>
                <a:cs typeface="Arial" pitchFamily="34" charset="0"/>
              </a:rPr>
              <a:pPr/>
              <a:t>155</a:t>
            </a:fld>
            <a:endParaRPr lang="en-US" sz="1400" dirty="0">
              <a:solidFill>
                <a:schemeClr val="tx1"/>
              </a:solidFill>
              <a:latin typeface="Arial" pitchFamily="34" charset="0"/>
              <a:cs typeface="Arial" pitchFamily="34" charset="0"/>
            </a:endParaRPr>
          </a:p>
        </p:txBody>
      </p:sp>
      <p:sp>
        <p:nvSpPr>
          <p:cNvPr id="192518" name="Rectangle 3"/>
          <p:cNvSpPr>
            <a:spLocks noGrp="1" noChangeArrowheads="1"/>
          </p:cNvSpPr>
          <p:nvPr>
            <p:ph type="title" idx="4294967295"/>
          </p:nvPr>
        </p:nvSpPr>
        <p:spPr>
          <a:xfrm>
            <a:off x="685800" y="206375"/>
            <a:ext cx="7772400" cy="1143000"/>
          </a:xfrm>
        </p:spPr>
        <p:txBody>
          <a:bodyPr/>
          <a:lstStyle/>
          <a:p>
            <a:r>
              <a:rPr lang="en-US" dirty="0"/>
              <a:t>States WAITING and BUSY</a:t>
            </a:r>
          </a:p>
        </p:txBody>
      </p:sp>
      <p:sp>
        <p:nvSpPr>
          <p:cNvPr id="192519" name="AutoShape 4"/>
          <p:cNvSpPr>
            <a:spLocks noChangeArrowheads="1"/>
          </p:cNvSpPr>
          <p:nvPr/>
        </p:nvSpPr>
        <p:spPr bwMode="auto">
          <a:xfrm>
            <a:off x="321668" y="2552700"/>
            <a:ext cx="2336800" cy="762000"/>
          </a:xfrm>
          <a:prstGeom prst="wedgeRoundRectCallout">
            <a:avLst>
              <a:gd name="adj1" fmla="val 105028"/>
              <a:gd name="adj2" fmla="val 10291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cs typeface="Courier New" pitchFamily="49" charset="0"/>
            </a:endParaRPr>
          </a:p>
        </p:txBody>
      </p:sp>
      <p:sp>
        <p:nvSpPr>
          <p:cNvPr id="9" name="Text Box 9"/>
          <p:cNvSpPr txBox="1">
            <a:spLocks noChangeArrowheads="1"/>
          </p:cNvSpPr>
          <p:nvPr/>
        </p:nvSpPr>
        <p:spPr bwMode="auto">
          <a:xfrm>
            <a:off x="2567581" y="3958207"/>
            <a:ext cx="4346062" cy="1384995"/>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r>
              <a:rPr lang="en-US" sz="2800" dirty="0">
                <a:solidFill>
                  <a:srgbClr val="FFFF00"/>
                </a:solidFill>
                <a:latin typeface="Arial" pitchFamily="34" charset="0"/>
                <a:cs typeface="Arial" pitchFamily="34" charset="0"/>
              </a:rPr>
              <a:t>If BUSY,</a:t>
            </a:r>
          </a:p>
          <a:p>
            <a:pPr algn="ctr"/>
            <a:r>
              <a:rPr lang="en-US" sz="2800" dirty="0">
                <a:solidFill>
                  <a:srgbClr val="FFFF00"/>
                </a:solidFill>
                <a:latin typeface="Arial" pitchFamily="34" charset="0"/>
                <a:cs typeface="Arial" pitchFamily="34" charset="0"/>
              </a:rPr>
              <a:t>other threads exchanging,</a:t>
            </a:r>
          </a:p>
          <a:p>
            <a:pPr algn="ctr"/>
            <a:r>
              <a:rPr lang="en-US" sz="2800" dirty="0">
                <a:solidFill>
                  <a:srgbClr val="FFFF00"/>
                </a:solidFill>
                <a:latin typeface="Arial" pitchFamily="34" charset="0"/>
                <a:cs typeface="Arial" pitchFamily="34" charset="0"/>
              </a:rPr>
              <a:t> so start again </a:t>
            </a: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Rectangle 2"/>
          <p:cNvSpPr>
            <a:spLocks noGrp="1" noChangeArrowheads="1"/>
          </p:cNvSpPr>
          <p:nvPr>
            <p:ph type="title"/>
          </p:nvPr>
        </p:nvSpPr>
        <p:spPr/>
        <p:txBody>
          <a:bodyPr/>
          <a:lstStyle/>
          <a:p>
            <a:r>
              <a:rPr lang="en-US" dirty="0"/>
              <a:t>The Exchanger Slot </a:t>
            </a:r>
          </a:p>
        </p:txBody>
      </p:sp>
      <p:sp>
        <p:nvSpPr>
          <p:cNvPr id="193538" name="Footer Placeholder 1"/>
          <p:cNvSpPr>
            <a:spLocks noGrp="1"/>
          </p:cNvSpPr>
          <p:nvPr>
            <p:ph type="ftr" sz="quarter" idx="10"/>
          </p:nvPr>
        </p:nvSpPr>
        <p:spPr>
          <a:noFill/>
        </p:spPr>
        <p:txBody>
          <a:bodyPr/>
          <a:lstStyle/>
          <a:p>
            <a:r>
              <a:rPr lang="en-US" dirty="0"/>
              <a:t>Art of Multiprocessor Programming</a:t>
            </a:r>
          </a:p>
        </p:txBody>
      </p:sp>
      <p:sp>
        <p:nvSpPr>
          <p:cNvPr id="193539" name="Slide Number Placeholder 2"/>
          <p:cNvSpPr>
            <a:spLocks noGrp="1"/>
          </p:cNvSpPr>
          <p:nvPr>
            <p:ph type="sldNum" sz="quarter" idx="11"/>
          </p:nvPr>
        </p:nvSpPr>
        <p:spPr>
          <a:noFill/>
        </p:spPr>
        <p:txBody>
          <a:bodyPr/>
          <a:lstStyle/>
          <a:p>
            <a:fld id="{1C92C7D3-6E9E-45E4-BE96-BB2360440F29}" type="slidenum">
              <a:rPr lang="x-none" smtClean="0">
                <a:cs typeface="Arial" pitchFamily="34" charset="0"/>
              </a:rPr>
              <a:pPr/>
              <a:t>156</a:t>
            </a:fld>
            <a:endParaRPr lang="en-US" dirty="0">
              <a:cs typeface="Arial" pitchFamily="34" charset="0"/>
            </a:endParaRPr>
          </a:p>
        </p:txBody>
      </p:sp>
      <p:sp>
        <p:nvSpPr>
          <p:cNvPr id="19354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ED1FD3A7-8EF0-488F-944A-A78864F901D9}" type="slidenum">
              <a:rPr lang="x-none" sz="1400">
                <a:solidFill>
                  <a:schemeClr val="tx1"/>
                </a:solidFill>
                <a:latin typeface="Arial" pitchFamily="34" charset="0"/>
                <a:cs typeface="Arial" pitchFamily="34" charset="0"/>
              </a:rPr>
              <a:pPr/>
              <a:t>156</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19EBDA18-49DA-312E-01AA-4DFF8F28076B}"/>
              </a:ext>
            </a:extLst>
          </p:cNvPr>
          <p:cNvSpPr txBox="1"/>
          <p:nvPr/>
        </p:nvSpPr>
        <p:spPr bwMode="auto">
          <a:xfrm>
            <a:off x="1226576" y="2161227"/>
            <a:ext cx="390494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rPr>
              <a:t>Exchanger</a:t>
            </a:r>
            <a:r>
              <a:rPr lang="en-US" sz="2800" dirty="0">
                <a:solidFill>
                  <a:srgbClr val="FFFF00"/>
                </a:solidFill>
              </a:rPr>
              <a:t> is lock-free</a:t>
            </a:r>
          </a:p>
        </p:txBody>
      </p:sp>
      <p:sp>
        <p:nvSpPr>
          <p:cNvPr id="3" name="TextBox 3">
            <a:extLst>
              <a:ext uri="{FF2B5EF4-FFF2-40B4-BE49-F238E27FC236}">
                <a16:creationId xmlns:a16="http://schemas.microsoft.com/office/drawing/2014/main" id="{29D57E9B-E612-5D4F-3D03-750A56F6D56C}"/>
              </a:ext>
            </a:extLst>
          </p:cNvPr>
          <p:cNvSpPr txBox="1"/>
          <p:nvPr/>
        </p:nvSpPr>
        <p:spPr bwMode="auto">
          <a:xfrm>
            <a:off x="1226576" y="3233813"/>
            <a:ext cx="7231624"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An exchange can fail only if others repeatedly succeeded or no-one showed up</a:t>
            </a:r>
          </a:p>
        </p:txBody>
      </p:sp>
      <p:sp>
        <p:nvSpPr>
          <p:cNvPr id="4" name="TextBox 3">
            <a:extLst>
              <a:ext uri="{FF2B5EF4-FFF2-40B4-BE49-F238E27FC236}">
                <a16:creationId xmlns:a16="http://schemas.microsoft.com/office/drawing/2014/main" id="{0313E7B7-B495-A384-2FB3-221291A0DE7F}"/>
              </a:ext>
            </a:extLst>
          </p:cNvPr>
          <p:cNvSpPr txBox="1"/>
          <p:nvPr/>
        </p:nvSpPr>
        <p:spPr bwMode="auto">
          <a:xfrm>
            <a:off x="1226576" y="4737286"/>
            <a:ext cx="639192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We do not require symmetric exchange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Footer Placeholder 1"/>
          <p:cNvSpPr>
            <a:spLocks noGrp="1"/>
          </p:cNvSpPr>
          <p:nvPr>
            <p:ph type="ftr" sz="quarter" idx="10"/>
          </p:nvPr>
        </p:nvSpPr>
        <p:spPr>
          <a:noFill/>
        </p:spPr>
        <p:txBody>
          <a:bodyPr/>
          <a:lstStyle/>
          <a:p>
            <a:r>
              <a:rPr lang="en-US" dirty="0"/>
              <a:t>Art of Multiprocessor Programming</a:t>
            </a:r>
          </a:p>
        </p:txBody>
      </p:sp>
      <p:sp>
        <p:nvSpPr>
          <p:cNvPr id="194563" name="Slide Number Placeholder 2"/>
          <p:cNvSpPr>
            <a:spLocks noGrp="1"/>
          </p:cNvSpPr>
          <p:nvPr>
            <p:ph type="sldNum" sz="quarter" idx="11"/>
          </p:nvPr>
        </p:nvSpPr>
        <p:spPr>
          <a:noFill/>
        </p:spPr>
        <p:txBody>
          <a:bodyPr/>
          <a:lstStyle/>
          <a:p>
            <a:fld id="{9586A047-C21C-491C-B729-623728397618}" type="slidenum">
              <a:rPr lang="x-none" smtClean="0">
                <a:cs typeface="Arial" pitchFamily="34" charset="0"/>
              </a:rPr>
              <a:pPr/>
              <a:t>157</a:t>
            </a:fld>
            <a:endParaRPr lang="en-US" dirty="0">
              <a:cs typeface="Arial" pitchFamily="34" charset="0"/>
            </a:endParaRPr>
          </a:p>
        </p:txBody>
      </p:sp>
      <p:sp>
        <p:nvSpPr>
          <p:cNvPr id="19456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BFFEE2F8-9D30-4A40-9CA6-9C2D75475EB9}" type="slidenum">
              <a:rPr lang="x-none" sz="1400">
                <a:solidFill>
                  <a:srgbClr val="FFFF00"/>
                </a:solidFill>
                <a:latin typeface="Arial" pitchFamily="34" charset="0"/>
                <a:cs typeface="Arial" pitchFamily="34" charset="0"/>
              </a:rPr>
              <a:pPr/>
              <a:t>157</a:t>
            </a:fld>
            <a:endParaRPr lang="en-US" sz="1400" dirty="0">
              <a:solidFill>
                <a:srgbClr val="FFFF00"/>
              </a:solidFill>
              <a:latin typeface="Arial" pitchFamily="34" charset="0"/>
              <a:cs typeface="Arial" pitchFamily="34" charset="0"/>
            </a:endParaRPr>
          </a:p>
        </p:txBody>
      </p:sp>
      <p:sp>
        <p:nvSpPr>
          <p:cNvPr id="194565" name="Text Box 2"/>
          <p:cNvSpPr txBox="1">
            <a:spLocks noChangeArrowheads="1"/>
          </p:cNvSpPr>
          <p:nvPr/>
        </p:nvSpPr>
        <p:spPr bwMode="auto">
          <a:xfrm>
            <a:off x="280988" y="1727200"/>
            <a:ext cx="8672512" cy="286232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nextInt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nanodur</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convertToNanos</a:t>
            </a:r>
            <a:r>
              <a:rPr lang="en-US" sz="2000" b="0" dirty="0">
                <a:solidFill>
                  <a:srgbClr val="D4D4D4"/>
                </a:solidFill>
                <a:effectLst/>
                <a:latin typeface="Consolas" panose="020B0609020204030204" pitchFamily="49" charset="0"/>
              </a:rPr>
              <a:t>(duration, timeUnit));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(exchanger[</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nanodur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94566" name="Rectangle 3"/>
          <p:cNvSpPr>
            <a:spLocks noGrp="1" noChangeArrowheads="1"/>
          </p:cNvSpPr>
          <p:nvPr>
            <p:ph type="title" idx="4294967295"/>
          </p:nvPr>
        </p:nvSpPr>
        <p:spPr>
          <a:xfrm>
            <a:off x="685800" y="92075"/>
            <a:ext cx="7772400" cy="1143000"/>
          </a:xfrm>
        </p:spPr>
        <p:txBody>
          <a:bodyPr/>
          <a:lstStyle/>
          <a:p>
            <a:r>
              <a:rPr lang="en-US" dirty="0"/>
              <a:t>Back to the Stack: the Elimination Array</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6EB45724-21E0-87C8-F96A-AF7B667EA221}"/>
              </a:ext>
            </a:extLst>
          </p:cNvPr>
          <p:cNvSpPr txBox="1">
            <a:spLocks noChangeArrowheads="1"/>
          </p:cNvSpPr>
          <p:nvPr/>
        </p:nvSpPr>
        <p:spPr bwMode="auto">
          <a:xfrm>
            <a:off x="280988" y="1727200"/>
            <a:ext cx="8672512" cy="286232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nextInt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nanodur</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convertToNanos</a:t>
            </a:r>
            <a:r>
              <a:rPr lang="en-US" sz="2000" b="0" dirty="0">
                <a:solidFill>
                  <a:srgbClr val="D4D4D4"/>
                </a:solidFill>
                <a:effectLst/>
                <a:latin typeface="Consolas" panose="020B0609020204030204" pitchFamily="49" charset="0"/>
              </a:rPr>
              <a:t>(duration, timeUnit));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(exchanger[</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nanodur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95586" name="Footer Placeholder 1"/>
          <p:cNvSpPr>
            <a:spLocks noGrp="1"/>
          </p:cNvSpPr>
          <p:nvPr>
            <p:ph type="ftr" sz="quarter" idx="10"/>
          </p:nvPr>
        </p:nvSpPr>
        <p:spPr>
          <a:noFill/>
        </p:spPr>
        <p:txBody>
          <a:bodyPr/>
          <a:lstStyle/>
          <a:p>
            <a:r>
              <a:rPr lang="en-US" dirty="0"/>
              <a:t>Art of Multiprocessor Programming</a:t>
            </a:r>
          </a:p>
        </p:txBody>
      </p:sp>
      <p:sp>
        <p:nvSpPr>
          <p:cNvPr id="195587" name="Slide Number Placeholder 2"/>
          <p:cNvSpPr>
            <a:spLocks noGrp="1"/>
          </p:cNvSpPr>
          <p:nvPr>
            <p:ph type="sldNum" sz="quarter" idx="11"/>
          </p:nvPr>
        </p:nvSpPr>
        <p:spPr>
          <a:noFill/>
        </p:spPr>
        <p:txBody>
          <a:bodyPr/>
          <a:lstStyle/>
          <a:p>
            <a:fld id="{27A5FA88-56E1-45C8-8D81-48B013ECA5E8}" type="slidenum">
              <a:rPr lang="x-none" smtClean="0">
                <a:cs typeface="Arial" pitchFamily="34" charset="0"/>
              </a:rPr>
              <a:pPr/>
              <a:t>158</a:t>
            </a:fld>
            <a:endParaRPr lang="en-US" dirty="0">
              <a:cs typeface="Arial" pitchFamily="34" charset="0"/>
            </a:endParaRPr>
          </a:p>
        </p:txBody>
      </p:sp>
      <p:sp>
        <p:nvSpPr>
          <p:cNvPr id="19558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68E2A154-8210-4A14-9E0D-E8C3A9A3B7DA}" type="slidenum">
              <a:rPr lang="x-none" sz="1400">
                <a:solidFill>
                  <a:schemeClr val="tx1"/>
                </a:solidFill>
                <a:latin typeface="Arial" pitchFamily="34" charset="0"/>
                <a:cs typeface="Arial" pitchFamily="34" charset="0"/>
              </a:rPr>
              <a:pPr/>
              <a:t>158</a:t>
            </a:fld>
            <a:endParaRPr lang="en-US" sz="1400" dirty="0">
              <a:solidFill>
                <a:schemeClr val="tx1"/>
              </a:solidFill>
              <a:latin typeface="Arial" pitchFamily="34" charset="0"/>
              <a:cs typeface="Arial" pitchFamily="34" charset="0"/>
            </a:endParaRPr>
          </a:p>
        </p:txBody>
      </p:sp>
      <p:sp>
        <p:nvSpPr>
          <p:cNvPr id="195590" name="Rectangle 3"/>
          <p:cNvSpPr>
            <a:spLocks noGrp="1" noChangeArrowheads="1"/>
          </p:cNvSpPr>
          <p:nvPr>
            <p:ph type="title" idx="4294967295"/>
          </p:nvPr>
        </p:nvSpPr>
        <p:spPr>
          <a:xfrm>
            <a:off x="685800" y="92075"/>
            <a:ext cx="7772400" cy="1143000"/>
          </a:xfrm>
        </p:spPr>
        <p:txBody>
          <a:bodyPr/>
          <a:lstStyle/>
          <a:p>
            <a:r>
              <a:rPr lang="en-US" dirty="0"/>
              <a:t>Elimination Array</a:t>
            </a:r>
          </a:p>
        </p:txBody>
      </p:sp>
      <p:sp>
        <p:nvSpPr>
          <p:cNvPr id="195591" name="AutoShape 4"/>
          <p:cNvSpPr>
            <a:spLocks noChangeArrowheads="1"/>
          </p:cNvSpPr>
          <p:nvPr/>
        </p:nvSpPr>
        <p:spPr bwMode="auto">
          <a:xfrm flipH="1">
            <a:off x="242888" y="2314575"/>
            <a:ext cx="5659437" cy="393700"/>
          </a:xfrm>
          <a:prstGeom prst="wedgeRoundRectCallout">
            <a:avLst>
              <a:gd name="adj1" fmla="val -31693"/>
              <a:gd name="adj2" fmla="val 291351"/>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4605126" y="3726195"/>
            <a:ext cx="4365298"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r>
              <a:rPr lang="en-US" sz="2800" dirty="0">
                <a:solidFill>
                  <a:srgbClr val="FFFF00"/>
                </a:solidFill>
                <a:latin typeface="Arial" pitchFamily="34" charset="0"/>
                <a:cs typeface="Arial" pitchFamily="34" charset="0"/>
              </a:rPr>
              <a:t>visit the elimination array</a:t>
            </a:r>
          </a:p>
          <a:p>
            <a:pPr algn="ctr"/>
            <a:r>
              <a:rPr lang="en-US" sz="2800" dirty="0">
                <a:solidFill>
                  <a:srgbClr val="FFFF00"/>
                </a:solidFill>
                <a:latin typeface="Arial" pitchFamily="34" charset="0"/>
                <a:cs typeface="Arial" pitchFamily="34" charset="0"/>
              </a:rPr>
              <a:t>with fixed value and range</a:t>
            </a:r>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D3084539-1936-ED60-B6F6-E8C2FF7E74CF}"/>
              </a:ext>
            </a:extLst>
          </p:cNvPr>
          <p:cNvSpPr txBox="1">
            <a:spLocks noChangeArrowheads="1"/>
          </p:cNvSpPr>
          <p:nvPr/>
        </p:nvSpPr>
        <p:spPr bwMode="auto">
          <a:xfrm>
            <a:off x="280988" y="1727200"/>
            <a:ext cx="8672512" cy="286232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nextInt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nanodur</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convertToNanos</a:t>
            </a:r>
            <a:r>
              <a:rPr lang="en-US" sz="2000" b="0" dirty="0">
                <a:solidFill>
                  <a:srgbClr val="D4D4D4"/>
                </a:solidFill>
                <a:effectLst/>
                <a:latin typeface="Consolas" panose="020B0609020204030204" pitchFamily="49" charset="0"/>
              </a:rPr>
              <a:t>(duration, timeUnit));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(exchanger[</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nanodur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96610" name="Footer Placeholder 1"/>
          <p:cNvSpPr>
            <a:spLocks noGrp="1"/>
          </p:cNvSpPr>
          <p:nvPr>
            <p:ph type="ftr" sz="quarter" idx="10"/>
          </p:nvPr>
        </p:nvSpPr>
        <p:spPr>
          <a:noFill/>
        </p:spPr>
        <p:txBody>
          <a:bodyPr/>
          <a:lstStyle/>
          <a:p>
            <a:r>
              <a:rPr lang="en-US" dirty="0"/>
              <a:t>Art of Multiprocessor Programming</a:t>
            </a:r>
          </a:p>
        </p:txBody>
      </p:sp>
      <p:sp>
        <p:nvSpPr>
          <p:cNvPr id="196611" name="Slide Number Placeholder 2"/>
          <p:cNvSpPr>
            <a:spLocks noGrp="1"/>
          </p:cNvSpPr>
          <p:nvPr>
            <p:ph type="sldNum" sz="quarter" idx="11"/>
          </p:nvPr>
        </p:nvSpPr>
        <p:spPr>
          <a:noFill/>
        </p:spPr>
        <p:txBody>
          <a:bodyPr/>
          <a:lstStyle/>
          <a:p>
            <a:fld id="{8BF7C6EA-F7E1-47F1-9F07-A557F65C91E4}" type="slidenum">
              <a:rPr lang="x-none" smtClean="0">
                <a:cs typeface="Arial" pitchFamily="34" charset="0"/>
              </a:rPr>
              <a:pPr/>
              <a:t>159</a:t>
            </a:fld>
            <a:endParaRPr lang="en-US" dirty="0">
              <a:cs typeface="Arial" pitchFamily="34" charset="0"/>
            </a:endParaRPr>
          </a:p>
        </p:txBody>
      </p:sp>
      <p:sp>
        <p:nvSpPr>
          <p:cNvPr id="19661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FA22F935-72AB-4F42-B70E-28C7A04D7F97}" type="slidenum">
              <a:rPr lang="x-none" sz="1400">
                <a:solidFill>
                  <a:schemeClr val="tx1"/>
                </a:solidFill>
                <a:latin typeface="Arial" pitchFamily="34" charset="0"/>
                <a:cs typeface="Arial" pitchFamily="34" charset="0"/>
              </a:rPr>
              <a:pPr/>
              <a:t>159</a:t>
            </a:fld>
            <a:endParaRPr lang="en-US" sz="1400" dirty="0">
              <a:solidFill>
                <a:schemeClr val="tx1"/>
              </a:solidFill>
              <a:latin typeface="Arial" pitchFamily="34" charset="0"/>
              <a:cs typeface="Arial" pitchFamily="34" charset="0"/>
            </a:endParaRPr>
          </a:p>
        </p:txBody>
      </p:sp>
      <p:sp>
        <p:nvSpPr>
          <p:cNvPr id="196614" name="Rectangle 3"/>
          <p:cNvSpPr>
            <a:spLocks noGrp="1" noChangeArrowheads="1"/>
          </p:cNvSpPr>
          <p:nvPr>
            <p:ph type="title" idx="4294967295"/>
          </p:nvPr>
        </p:nvSpPr>
        <p:spPr>
          <a:xfrm>
            <a:off x="685800" y="92075"/>
            <a:ext cx="7772400" cy="1143000"/>
          </a:xfrm>
        </p:spPr>
        <p:txBody>
          <a:bodyPr/>
          <a:lstStyle/>
          <a:p>
            <a:r>
              <a:rPr lang="en-US" dirty="0"/>
              <a:t>Elimination Array</a:t>
            </a:r>
          </a:p>
        </p:txBody>
      </p:sp>
      <p:sp>
        <p:nvSpPr>
          <p:cNvPr id="196615" name="AutoShape 4"/>
          <p:cNvSpPr>
            <a:spLocks noChangeArrowheads="1"/>
          </p:cNvSpPr>
          <p:nvPr/>
        </p:nvSpPr>
        <p:spPr bwMode="auto">
          <a:xfrm flipH="1">
            <a:off x="923925" y="2911475"/>
            <a:ext cx="5178425" cy="463550"/>
          </a:xfrm>
          <a:prstGeom prst="wedgeRoundRectCallout">
            <a:avLst>
              <a:gd name="adj1" fmla="val -32494"/>
              <a:gd name="adj2" fmla="val 301894"/>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3749285" y="4626947"/>
            <a:ext cx="4302781"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r>
              <a:rPr lang="en-US" sz="2800" dirty="0">
                <a:solidFill>
                  <a:srgbClr val="FFFF00"/>
                </a:solidFill>
                <a:latin typeface="Arial" pitchFamily="34" charset="0"/>
                <a:cs typeface="Arial" pitchFamily="34" charset="0"/>
              </a:rPr>
              <a:t>Pick a random array entry</a:t>
            </a:r>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E3003F93-59AC-4EA6-E76C-1E9566EFB13C}"/>
              </a:ext>
            </a:extLst>
          </p:cNvPr>
          <p:cNvSpPr txBox="1">
            <a:spLocks noChangeArrowheads="1"/>
          </p:cNvSpPr>
          <p:nvPr/>
        </p:nvSpPr>
        <p:spPr bwMode="auto">
          <a:xfrm>
            <a:off x="280988" y="1727200"/>
            <a:ext cx="8672512" cy="286232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TimeoutException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random</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nextInt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nanodur</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convertToNanos</a:t>
            </a:r>
            <a:r>
              <a:rPr lang="en-US" sz="2000" b="0" dirty="0">
                <a:solidFill>
                  <a:srgbClr val="D4D4D4"/>
                </a:solidFill>
                <a:effectLst/>
                <a:latin typeface="Consolas" panose="020B0609020204030204" pitchFamily="49" charset="0"/>
              </a:rPr>
              <a:t>(duration, timeUnit));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(exchanger[</a:t>
            </a:r>
            <a:r>
              <a:rPr lang="en-US" sz="2000" b="0" dirty="0">
                <a:solidFill>
                  <a:srgbClr val="9CDCFE"/>
                </a:solidFill>
                <a:effectLst/>
                <a:latin typeface="Consolas" panose="020B0609020204030204" pitchFamily="49" charset="0"/>
              </a:rPr>
              <a:t>slot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exchange</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nanodur</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197634" name="Footer Placeholder 1"/>
          <p:cNvSpPr>
            <a:spLocks noGrp="1"/>
          </p:cNvSpPr>
          <p:nvPr>
            <p:ph type="ftr" sz="quarter" idx="10"/>
          </p:nvPr>
        </p:nvSpPr>
        <p:spPr>
          <a:noFill/>
        </p:spPr>
        <p:txBody>
          <a:bodyPr/>
          <a:lstStyle/>
          <a:p>
            <a:r>
              <a:rPr lang="en-US" dirty="0"/>
              <a:t>Art of Multiprocessor Programming</a:t>
            </a:r>
          </a:p>
        </p:txBody>
      </p:sp>
      <p:sp>
        <p:nvSpPr>
          <p:cNvPr id="197635" name="Slide Number Placeholder 2"/>
          <p:cNvSpPr>
            <a:spLocks noGrp="1"/>
          </p:cNvSpPr>
          <p:nvPr>
            <p:ph type="sldNum" sz="quarter" idx="11"/>
          </p:nvPr>
        </p:nvSpPr>
        <p:spPr>
          <a:noFill/>
        </p:spPr>
        <p:txBody>
          <a:bodyPr/>
          <a:lstStyle/>
          <a:p>
            <a:fld id="{380CDF79-1FE6-43E0-8D90-2357CE2FBA87}" type="slidenum">
              <a:rPr lang="x-none" smtClean="0">
                <a:cs typeface="Arial" pitchFamily="34" charset="0"/>
              </a:rPr>
              <a:pPr/>
              <a:t>160</a:t>
            </a:fld>
            <a:endParaRPr lang="en-US" dirty="0">
              <a:cs typeface="Arial" pitchFamily="34" charset="0"/>
            </a:endParaRPr>
          </a:p>
        </p:txBody>
      </p:sp>
      <p:sp>
        <p:nvSpPr>
          <p:cNvPr id="19763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24410854-8CBB-4E17-99AD-657B7CFEB361}" type="slidenum">
              <a:rPr lang="x-none" sz="1400">
                <a:solidFill>
                  <a:schemeClr val="tx1"/>
                </a:solidFill>
                <a:latin typeface="Arial" pitchFamily="34" charset="0"/>
                <a:cs typeface="Arial" pitchFamily="34" charset="0"/>
              </a:rPr>
              <a:pPr/>
              <a:t>160</a:t>
            </a:fld>
            <a:endParaRPr lang="en-US" sz="1400" dirty="0">
              <a:solidFill>
                <a:schemeClr val="tx1"/>
              </a:solidFill>
              <a:latin typeface="Arial" pitchFamily="34" charset="0"/>
              <a:cs typeface="Arial" pitchFamily="34" charset="0"/>
            </a:endParaRPr>
          </a:p>
        </p:txBody>
      </p:sp>
      <p:sp>
        <p:nvSpPr>
          <p:cNvPr id="197638" name="Rectangle 3"/>
          <p:cNvSpPr>
            <a:spLocks noGrp="1" noChangeArrowheads="1"/>
          </p:cNvSpPr>
          <p:nvPr>
            <p:ph type="title" idx="4294967295"/>
          </p:nvPr>
        </p:nvSpPr>
        <p:spPr>
          <a:xfrm>
            <a:off x="685800" y="92075"/>
            <a:ext cx="7772400" cy="1143000"/>
          </a:xfrm>
        </p:spPr>
        <p:txBody>
          <a:bodyPr/>
          <a:lstStyle/>
          <a:p>
            <a:r>
              <a:rPr lang="en-US" dirty="0"/>
              <a:t>Elimination Array</a:t>
            </a:r>
          </a:p>
        </p:txBody>
      </p:sp>
      <p:sp>
        <p:nvSpPr>
          <p:cNvPr id="197639" name="AutoShape 4"/>
          <p:cNvSpPr>
            <a:spLocks noChangeArrowheads="1"/>
          </p:cNvSpPr>
          <p:nvPr/>
        </p:nvSpPr>
        <p:spPr bwMode="auto">
          <a:xfrm flipH="1">
            <a:off x="685800" y="3514725"/>
            <a:ext cx="7772400" cy="495300"/>
          </a:xfrm>
          <a:prstGeom prst="wedgeRoundRectCallout">
            <a:avLst>
              <a:gd name="adj1" fmla="val 8183"/>
              <a:gd name="adj2" fmla="val -190054"/>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3042206" y="2143055"/>
            <a:ext cx="4543231"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r>
              <a:rPr lang="en-US" sz="2800" dirty="0">
                <a:solidFill>
                  <a:srgbClr val="FFFF00"/>
                </a:solidFill>
                <a:latin typeface="Arial" pitchFamily="34" charset="0"/>
                <a:cs typeface="Arial" pitchFamily="34" charset="0"/>
              </a:rPr>
              <a:t>Exchange value or time out</a:t>
            </a:r>
          </a:p>
        </p:txBody>
      </p:sp>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Footer Placeholder 1"/>
          <p:cNvSpPr>
            <a:spLocks noGrp="1"/>
          </p:cNvSpPr>
          <p:nvPr>
            <p:ph type="ftr" sz="quarter" idx="10"/>
          </p:nvPr>
        </p:nvSpPr>
        <p:spPr>
          <a:noFill/>
        </p:spPr>
        <p:txBody>
          <a:bodyPr/>
          <a:lstStyle/>
          <a:p>
            <a:r>
              <a:rPr lang="en-US" dirty="0"/>
              <a:t>Art of Multiprocessor Programming</a:t>
            </a:r>
          </a:p>
        </p:txBody>
      </p:sp>
      <p:sp>
        <p:nvSpPr>
          <p:cNvPr id="198659" name="Slide Number Placeholder 2"/>
          <p:cNvSpPr>
            <a:spLocks noGrp="1"/>
          </p:cNvSpPr>
          <p:nvPr>
            <p:ph type="sldNum" sz="quarter" idx="11"/>
          </p:nvPr>
        </p:nvSpPr>
        <p:spPr>
          <a:noFill/>
        </p:spPr>
        <p:txBody>
          <a:bodyPr/>
          <a:lstStyle/>
          <a:p>
            <a:fld id="{DA1C1F2E-F51C-4FE0-99BB-784CBC2ECD03}" type="slidenum">
              <a:rPr lang="x-none" smtClean="0">
                <a:cs typeface="Arial" pitchFamily="34" charset="0"/>
              </a:rPr>
              <a:pPr/>
              <a:t>161</a:t>
            </a:fld>
            <a:endParaRPr lang="en-US" dirty="0">
              <a:cs typeface="Arial" pitchFamily="34" charset="0"/>
            </a:endParaRPr>
          </a:p>
        </p:txBody>
      </p:sp>
      <p:sp>
        <p:nvSpPr>
          <p:cNvPr id="19866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1FAD1548-7E06-45EF-B6A4-408BFFCE072D}" type="slidenum">
              <a:rPr lang="x-none" sz="1400">
                <a:solidFill>
                  <a:schemeClr val="tx1"/>
                </a:solidFill>
                <a:latin typeface="Arial" pitchFamily="34" charset="0"/>
                <a:cs typeface="Arial" pitchFamily="34" charset="0"/>
              </a:rPr>
              <a:pPr/>
              <a:t>161</a:t>
            </a:fld>
            <a:endParaRPr lang="en-US" sz="1400" dirty="0">
              <a:solidFill>
                <a:schemeClr val="tx1"/>
              </a:solidFill>
              <a:latin typeface="Arial" pitchFamily="34" charset="0"/>
              <a:cs typeface="Arial" pitchFamily="34" charset="0"/>
            </a:endParaRPr>
          </a:p>
        </p:txBody>
      </p:sp>
      <p:sp>
        <p:nvSpPr>
          <p:cNvPr id="198661" name="Text Box 2"/>
          <p:cNvSpPr txBox="1">
            <a:spLocks noChangeArrowheads="1"/>
          </p:cNvSpPr>
          <p:nvPr/>
        </p:nvSpPr>
        <p:spPr bwMode="auto">
          <a:xfrm>
            <a:off x="685799" y="1539875"/>
            <a:ext cx="8067675" cy="378565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value)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(node))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otherValue</a:t>
            </a:r>
            <a:r>
              <a:rPr lang="en-US" sz="2000" b="0" dirty="0">
                <a:solidFill>
                  <a:srgbClr val="D4D4D4"/>
                </a:solidFill>
                <a:effectLst/>
                <a:latin typeface="Consolas" panose="020B0609020204030204" pitchFamily="49" charset="0"/>
              </a:rPr>
              <a:t> = </a:t>
            </a:r>
          </a:p>
          <a:p>
            <a:pPr algn="l"/>
            <a:r>
              <a:rPr lang="en-US" sz="2000" dirty="0">
                <a:solidFill>
                  <a:srgbClr val="D4D4D4"/>
                </a:solidFill>
                <a:latin typeface="Consolas" panose="020B0609020204030204" pitchFamily="49" charset="0"/>
              </a:rPr>
              <a:t>	    </a:t>
            </a:r>
            <a:r>
              <a:rPr lang="en-US" sz="2000" b="0" dirty="0">
                <a:solidFill>
                  <a:srgbClr val="9CDCFE"/>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(value,</a:t>
            </a:r>
            <a:r>
              <a:rPr lang="en-US" sz="2000" b="0" dirty="0">
                <a:solidFill>
                  <a:srgbClr val="9CDCFE"/>
                </a:solidFill>
                <a:effectLst/>
                <a:latin typeface="Consolas" panose="020B0609020204030204" pitchFamily="49" charset="0"/>
              </a:rPr>
              <a:t>policy</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(otherValue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p>
        </p:txBody>
      </p:sp>
      <p:sp>
        <p:nvSpPr>
          <p:cNvPr id="198662" name="Rectangle 3"/>
          <p:cNvSpPr>
            <a:spLocks noGrp="1" noChangeArrowheads="1"/>
          </p:cNvSpPr>
          <p:nvPr>
            <p:ph type="title" idx="4294967295"/>
          </p:nvPr>
        </p:nvSpPr>
        <p:spPr>
          <a:xfrm>
            <a:off x="685800" y="206375"/>
            <a:ext cx="7772400" cy="1143000"/>
          </a:xfrm>
        </p:spPr>
        <p:txBody>
          <a:bodyPr/>
          <a:lstStyle/>
          <a:p>
            <a:r>
              <a:rPr lang="en-US" dirty="0"/>
              <a:t>Elimination Stack Push</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BFF7EAAB-3751-9193-76A0-7DA1A74512D0}"/>
              </a:ext>
            </a:extLst>
          </p:cNvPr>
          <p:cNvSpPr txBox="1">
            <a:spLocks noChangeArrowheads="1"/>
          </p:cNvSpPr>
          <p:nvPr/>
        </p:nvSpPr>
        <p:spPr bwMode="auto">
          <a:xfrm>
            <a:off x="685799" y="1539875"/>
            <a:ext cx="8067675" cy="378565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value)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(node))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otherValue</a:t>
            </a:r>
            <a:r>
              <a:rPr lang="en-US" sz="2000" b="0" dirty="0">
                <a:solidFill>
                  <a:srgbClr val="D4D4D4"/>
                </a:solidFill>
                <a:effectLst/>
                <a:latin typeface="Consolas" panose="020B0609020204030204" pitchFamily="49" charset="0"/>
              </a:rPr>
              <a:t> = </a:t>
            </a:r>
          </a:p>
          <a:p>
            <a:pPr algn="l"/>
            <a:r>
              <a:rPr lang="en-US" sz="2000" dirty="0">
                <a:solidFill>
                  <a:srgbClr val="D4D4D4"/>
                </a:solidFill>
                <a:latin typeface="Consolas" panose="020B0609020204030204" pitchFamily="49" charset="0"/>
              </a:rPr>
              <a:t>	    </a:t>
            </a:r>
            <a:r>
              <a:rPr lang="en-US" sz="2000" b="0" dirty="0">
                <a:solidFill>
                  <a:srgbClr val="9CDCFE"/>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(value,</a:t>
            </a:r>
            <a:r>
              <a:rPr lang="en-US" sz="2000" b="0" dirty="0">
                <a:solidFill>
                  <a:srgbClr val="9CDCFE"/>
                </a:solidFill>
                <a:effectLst/>
                <a:latin typeface="Consolas" panose="020B0609020204030204" pitchFamily="49" charset="0"/>
              </a:rPr>
              <a:t>policy</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(otherValue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p>
        </p:txBody>
      </p:sp>
      <p:sp>
        <p:nvSpPr>
          <p:cNvPr id="199682" name="Footer Placeholder 1"/>
          <p:cNvSpPr>
            <a:spLocks noGrp="1"/>
          </p:cNvSpPr>
          <p:nvPr>
            <p:ph type="ftr" sz="quarter" idx="10"/>
          </p:nvPr>
        </p:nvSpPr>
        <p:spPr>
          <a:noFill/>
        </p:spPr>
        <p:txBody>
          <a:bodyPr/>
          <a:lstStyle/>
          <a:p>
            <a:r>
              <a:rPr lang="en-US" dirty="0"/>
              <a:t>Art of Multiprocessor Programming</a:t>
            </a:r>
          </a:p>
        </p:txBody>
      </p:sp>
      <p:sp>
        <p:nvSpPr>
          <p:cNvPr id="199683" name="Slide Number Placeholder 2"/>
          <p:cNvSpPr>
            <a:spLocks noGrp="1"/>
          </p:cNvSpPr>
          <p:nvPr>
            <p:ph type="sldNum" sz="quarter" idx="11"/>
          </p:nvPr>
        </p:nvSpPr>
        <p:spPr>
          <a:noFill/>
        </p:spPr>
        <p:txBody>
          <a:bodyPr/>
          <a:lstStyle/>
          <a:p>
            <a:fld id="{912E9206-9378-42A0-B7C0-73AC5D26A5C6}" type="slidenum">
              <a:rPr lang="x-none" smtClean="0">
                <a:cs typeface="Arial" pitchFamily="34" charset="0"/>
              </a:rPr>
              <a:pPr/>
              <a:t>162</a:t>
            </a:fld>
            <a:endParaRPr lang="en-US" dirty="0">
              <a:cs typeface="Arial" pitchFamily="34" charset="0"/>
            </a:endParaRPr>
          </a:p>
        </p:txBody>
      </p:sp>
      <p:sp>
        <p:nvSpPr>
          <p:cNvPr id="19968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87CAD231-E8BA-4918-B2E7-717955A6FC90}" type="slidenum">
              <a:rPr lang="x-none" sz="1400">
                <a:solidFill>
                  <a:schemeClr val="tx1"/>
                </a:solidFill>
                <a:latin typeface="Arial" pitchFamily="34" charset="0"/>
                <a:cs typeface="Arial" pitchFamily="34" charset="0"/>
              </a:rPr>
              <a:pPr/>
              <a:t>162</a:t>
            </a:fld>
            <a:endParaRPr lang="en-US" sz="1400" dirty="0">
              <a:solidFill>
                <a:schemeClr val="tx1"/>
              </a:solidFill>
              <a:latin typeface="Arial" pitchFamily="34" charset="0"/>
              <a:cs typeface="Arial" pitchFamily="34" charset="0"/>
            </a:endParaRPr>
          </a:p>
        </p:txBody>
      </p:sp>
      <p:sp>
        <p:nvSpPr>
          <p:cNvPr id="199686" name="Rectangle 3"/>
          <p:cNvSpPr>
            <a:spLocks noGrp="1" noChangeArrowheads="1"/>
          </p:cNvSpPr>
          <p:nvPr>
            <p:ph type="title" idx="4294967295"/>
          </p:nvPr>
        </p:nvSpPr>
        <p:spPr>
          <a:xfrm>
            <a:off x="685800" y="206375"/>
            <a:ext cx="7772400" cy="1143000"/>
          </a:xfrm>
        </p:spPr>
        <p:txBody>
          <a:bodyPr/>
          <a:lstStyle/>
          <a:p>
            <a:r>
              <a:rPr lang="en-US" dirty="0"/>
              <a:t>Elimination Stack Push</a:t>
            </a:r>
          </a:p>
        </p:txBody>
      </p:sp>
      <p:sp>
        <p:nvSpPr>
          <p:cNvPr id="199687" name="AutoShape 4"/>
          <p:cNvSpPr>
            <a:spLocks noChangeArrowheads="1"/>
          </p:cNvSpPr>
          <p:nvPr/>
        </p:nvSpPr>
        <p:spPr bwMode="auto">
          <a:xfrm flipH="1">
            <a:off x="1162050" y="2461882"/>
            <a:ext cx="3209572" cy="674687"/>
          </a:xfrm>
          <a:prstGeom prst="wedgeRoundRectCallout">
            <a:avLst>
              <a:gd name="adj1" fmla="val -56225"/>
              <a:gd name="adj2" fmla="val 24115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3701460" y="4626947"/>
            <a:ext cx="2760692"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First, try to push</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728F8CA6-1F00-0750-2886-76C6F809111A}"/>
              </a:ext>
            </a:extLst>
          </p:cNvPr>
          <p:cNvSpPr txBox="1">
            <a:spLocks noChangeArrowheads="1"/>
          </p:cNvSpPr>
          <p:nvPr/>
        </p:nvSpPr>
        <p:spPr bwMode="auto">
          <a:xfrm>
            <a:off x="685799" y="1539875"/>
            <a:ext cx="8067675" cy="378565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value)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(node))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otherValue</a:t>
            </a:r>
            <a:r>
              <a:rPr lang="en-US" sz="2000" b="0" dirty="0">
                <a:solidFill>
                  <a:srgbClr val="D4D4D4"/>
                </a:solidFill>
                <a:effectLst/>
                <a:latin typeface="Consolas" panose="020B0609020204030204" pitchFamily="49" charset="0"/>
              </a:rPr>
              <a:t> = </a:t>
            </a:r>
          </a:p>
          <a:p>
            <a:pPr algn="l"/>
            <a:r>
              <a:rPr lang="en-US" sz="2000" dirty="0">
                <a:solidFill>
                  <a:srgbClr val="D4D4D4"/>
                </a:solidFill>
                <a:latin typeface="Consolas" panose="020B0609020204030204" pitchFamily="49" charset="0"/>
              </a:rPr>
              <a:t>	    </a:t>
            </a:r>
            <a:r>
              <a:rPr lang="en-US" sz="2000" b="0" dirty="0">
                <a:solidFill>
                  <a:srgbClr val="9CDCFE"/>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(value,</a:t>
            </a:r>
            <a:r>
              <a:rPr lang="en-US" sz="2000" b="0" dirty="0">
                <a:solidFill>
                  <a:srgbClr val="9CDCFE"/>
                </a:solidFill>
                <a:effectLst/>
                <a:latin typeface="Consolas" panose="020B0609020204030204" pitchFamily="49" charset="0"/>
              </a:rPr>
              <a:t>policy</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(otherValue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p>
        </p:txBody>
      </p:sp>
      <p:sp>
        <p:nvSpPr>
          <p:cNvPr id="200706" name="Footer Placeholder 1"/>
          <p:cNvSpPr txBox="1">
            <a:spLocks noGrp="1"/>
          </p:cNvSpPr>
          <p:nvPr/>
        </p:nvSpPr>
        <p:spPr bwMode="auto">
          <a:xfrm>
            <a:off x="3124200" y="6248400"/>
            <a:ext cx="3152775" cy="457200"/>
          </a:xfrm>
          <a:prstGeom prst="rect">
            <a:avLst/>
          </a:prstGeom>
          <a:noFill/>
          <a:ln w="9525">
            <a:noFill/>
            <a:miter lim="800000"/>
            <a:headEnd/>
            <a:tailEnd/>
          </a:ln>
        </p:spPr>
        <p:txBody>
          <a:bodyPr/>
          <a:lstStyle/>
          <a:p>
            <a:pPr algn="ctr"/>
            <a:r>
              <a:rPr lang="en-US" sz="1400" dirty="0">
                <a:solidFill>
                  <a:schemeClr val="tx1"/>
                </a:solidFill>
                <a:latin typeface="Arial" pitchFamily="34" charset="0"/>
              </a:rPr>
              <a:t>Art of Multiprocessor Programming</a:t>
            </a:r>
          </a:p>
        </p:txBody>
      </p:sp>
      <p:sp>
        <p:nvSpPr>
          <p:cNvPr id="200707" name="Slide Number Placeholder 2"/>
          <p:cNvSpPr txBox="1">
            <a:spLocks noGrp="1"/>
          </p:cNvSpPr>
          <p:nvPr/>
        </p:nvSpPr>
        <p:spPr bwMode="auto">
          <a:xfrm>
            <a:off x="6553200" y="6248400"/>
            <a:ext cx="1905000" cy="457200"/>
          </a:xfrm>
          <a:prstGeom prst="rect">
            <a:avLst/>
          </a:prstGeom>
          <a:noFill/>
          <a:ln w="9525">
            <a:noFill/>
            <a:miter lim="800000"/>
            <a:headEnd/>
            <a:tailEnd/>
          </a:ln>
        </p:spPr>
        <p:txBody>
          <a:bodyPr/>
          <a:lstStyle/>
          <a:p>
            <a:fld id="{1C8165CF-F341-46B3-A446-35F848D5FBD2}" type="slidenum">
              <a:rPr lang="x-none" sz="1400">
                <a:solidFill>
                  <a:schemeClr val="tx1"/>
                </a:solidFill>
                <a:latin typeface="Arial" pitchFamily="34" charset="0"/>
                <a:cs typeface="Arial" pitchFamily="34" charset="0"/>
              </a:rPr>
              <a:pPr/>
              <a:t>163</a:t>
            </a:fld>
            <a:endParaRPr lang="en-US" sz="1400" dirty="0">
              <a:solidFill>
                <a:schemeClr val="tx1"/>
              </a:solidFill>
              <a:latin typeface="Arial" pitchFamily="34" charset="0"/>
              <a:cs typeface="Arial" pitchFamily="34" charset="0"/>
            </a:endParaRPr>
          </a:p>
        </p:txBody>
      </p:sp>
      <p:sp>
        <p:nvSpPr>
          <p:cNvPr id="20070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1AAE6E4B-04F8-43B9-8C58-16E40F3318EB}" type="slidenum">
              <a:rPr lang="x-none" sz="1400">
                <a:solidFill>
                  <a:schemeClr val="tx1"/>
                </a:solidFill>
                <a:latin typeface="Arial" pitchFamily="34" charset="0"/>
                <a:cs typeface="Arial" pitchFamily="34" charset="0"/>
              </a:rPr>
              <a:pPr/>
              <a:t>163</a:t>
            </a:fld>
            <a:endParaRPr lang="en-US" sz="1400" dirty="0">
              <a:solidFill>
                <a:schemeClr val="tx1"/>
              </a:solidFill>
              <a:latin typeface="Arial" pitchFamily="34" charset="0"/>
              <a:cs typeface="Arial" pitchFamily="34" charset="0"/>
            </a:endParaRPr>
          </a:p>
        </p:txBody>
      </p:sp>
      <p:sp>
        <p:nvSpPr>
          <p:cNvPr id="200710" name="Rectangle 3"/>
          <p:cNvSpPr>
            <a:spLocks noGrp="1" noChangeArrowheads="1"/>
          </p:cNvSpPr>
          <p:nvPr>
            <p:ph type="title" idx="4294967295"/>
          </p:nvPr>
        </p:nvSpPr>
        <p:spPr>
          <a:xfrm>
            <a:off x="685800" y="206375"/>
            <a:ext cx="7772400" cy="1143000"/>
          </a:xfrm>
        </p:spPr>
        <p:txBody>
          <a:bodyPr/>
          <a:lstStyle/>
          <a:p>
            <a:r>
              <a:rPr lang="en-US" dirty="0"/>
              <a:t>Elimination Stack Push</a:t>
            </a:r>
          </a:p>
        </p:txBody>
      </p:sp>
      <p:sp>
        <p:nvSpPr>
          <p:cNvPr id="200711" name="AutoShape 4"/>
          <p:cNvSpPr>
            <a:spLocks noChangeArrowheads="1"/>
          </p:cNvSpPr>
          <p:nvPr/>
        </p:nvSpPr>
        <p:spPr bwMode="auto">
          <a:xfrm flipH="1">
            <a:off x="1064419" y="3429000"/>
            <a:ext cx="7434262" cy="685800"/>
          </a:xfrm>
          <a:prstGeom prst="wedgeRoundRectCallout">
            <a:avLst>
              <a:gd name="adj1" fmla="val -10582"/>
              <a:gd name="adj2" fmla="val -168903"/>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436233" name="Text Box 9"/>
          <p:cNvSpPr txBox="1">
            <a:spLocks noChangeArrowheads="1"/>
          </p:cNvSpPr>
          <p:nvPr/>
        </p:nvSpPr>
        <p:spPr bwMode="auto">
          <a:xfrm>
            <a:off x="1946511" y="1938338"/>
            <a:ext cx="5670078"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If I failed, backoff &amp; try to eliminate</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F3BB71CD-76C7-2D0F-EF93-854A2AC617E5}"/>
              </a:ext>
            </a:extLst>
          </p:cNvPr>
          <p:cNvSpPr txBox="1">
            <a:spLocks noChangeArrowheads="1"/>
          </p:cNvSpPr>
          <p:nvPr/>
        </p:nvSpPr>
        <p:spPr bwMode="auto">
          <a:xfrm>
            <a:off x="685799" y="1539875"/>
            <a:ext cx="8067675" cy="378565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value)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(node))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otherValue</a:t>
            </a:r>
            <a:r>
              <a:rPr lang="en-US" sz="2000" b="0" dirty="0">
                <a:solidFill>
                  <a:srgbClr val="D4D4D4"/>
                </a:solidFill>
                <a:effectLst/>
                <a:latin typeface="Consolas" panose="020B0609020204030204" pitchFamily="49" charset="0"/>
              </a:rPr>
              <a:t> = </a:t>
            </a:r>
          </a:p>
          <a:p>
            <a:pPr algn="l"/>
            <a:r>
              <a:rPr lang="en-US" sz="2000" dirty="0">
                <a:solidFill>
                  <a:srgbClr val="D4D4D4"/>
                </a:solidFill>
                <a:latin typeface="Consolas" panose="020B0609020204030204" pitchFamily="49" charset="0"/>
              </a:rPr>
              <a:t>	    </a:t>
            </a:r>
            <a:r>
              <a:rPr lang="en-US" sz="2000" b="0" dirty="0">
                <a:solidFill>
                  <a:srgbClr val="9CDCFE"/>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(value,</a:t>
            </a:r>
            <a:r>
              <a:rPr lang="en-US" sz="2000" b="0" dirty="0">
                <a:solidFill>
                  <a:srgbClr val="9CDCFE"/>
                </a:solidFill>
                <a:effectLst/>
                <a:latin typeface="Consolas" panose="020B0609020204030204" pitchFamily="49" charset="0"/>
              </a:rPr>
              <a:t>policy</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(otherValue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p>
        </p:txBody>
      </p:sp>
      <p:sp>
        <p:nvSpPr>
          <p:cNvPr id="201730" name="Footer Placeholder 1"/>
          <p:cNvSpPr>
            <a:spLocks noGrp="1"/>
          </p:cNvSpPr>
          <p:nvPr>
            <p:ph type="ftr" sz="quarter" idx="10"/>
          </p:nvPr>
        </p:nvSpPr>
        <p:spPr>
          <a:noFill/>
        </p:spPr>
        <p:txBody>
          <a:bodyPr/>
          <a:lstStyle/>
          <a:p>
            <a:r>
              <a:rPr lang="en-US" dirty="0"/>
              <a:t>Art of Multiprocessor Programming</a:t>
            </a:r>
          </a:p>
        </p:txBody>
      </p:sp>
      <p:sp>
        <p:nvSpPr>
          <p:cNvPr id="201731" name="Slide Number Placeholder 2"/>
          <p:cNvSpPr>
            <a:spLocks noGrp="1"/>
          </p:cNvSpPr>
          <p:nvPr>
            <p:ph type="sldNum" sz="quarter" idx="11"/>
          </p:nvPr>
        </p:nvSpPr>
        <p:spPr>
          <a:noFill/>
        </p:spPr>
        <p:txBody>
          <a:bodyPr/>
          <a:lstStyle/>
          <a:p>
            <a:fld id="{D4058103-3E38-4D58-8FD2-AB46422051DA}" type="slidenum">
              <a:rPr lang="x-none" smtClean="0">
                <a:cs typeface="Arial" pitchFamily="34" charset="0"/>
              </a:rPr>
              <a:pPr/>
              <a:t>164</a:t>
            </a:fld>
            <a:endParaRPr lang="en-US" dirty="0">
              <a:cs typeface="Arial" pitchFamily="34" charset="0"/>
            </a:endParaRPr>
          </a:p>
        </p:txBody>
      </p:sp>
      <p:sp>
        <p:nvSpPr>
          <p:cNvPr id="20173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AE5D90A2-B821-41AB-ACC5-E5A3979F7EF2}" type="slidenum">
              <a:rPr lang="x-none" sz="1400">
                <a:solidFill>
                  <a:schemeClr val="tx1"/>
                </a:solidFill>
                <a:latin typeface="Arial" pitchFamily="34" charset="0"/>
                <a:cs typeface="Arial" pitchFamily="34" charset="0"/>
              </a:rPr>
              <a:pPr/>
              <a:t>164</a:t>
            </a:fld>
            <a:endParaRPr lang="en-US" sz="1400" dirty="0">
              <a:solidFill>
                <a:schemeClr val="tx1"/>
              </a:solidFill>
              <a:latin typeface="Arial" pitchFamily="34" charset="0"/>
              <a:cs typeface="Arial" pitchFamily="34" charset="0"/>
            </a:endParaRPr>
          </a:p>
        </p:txBody>
      </p:sp>
      <p:sp>
        <p:nvSpPr>
          <p:cNvPr id="201734" name="Rectangle 3"/>
          <p:cNvSpPr>
            <a:spLocks noGrp="1" noChangeArrowheads="1"/>
          </p:cNvSpPr>
          <p:nvPr>
            <p:ph type="title" idx="4294967295"/>
          </p:nvPr>
        </p:nvSpPr>
        <p:spPr>
          <a:xfrm>
            <a:off x="685800" y="206375"/>
            <a:ext cx="7772400" cy="1143000"/>
          </a:xfrm>
        </p:spPr>
        <p:txBody>
          <a:bodyPr/>
          <a:lstStyle/>
          <a:p>
            <a:r>
              <a:rPr lang="en-US" dirty="0"/>
              <a:t>Elimination Stack Push</a:t>
            </a:r>
          </a:p>
        </p:txBody>
      </p:sp>
      <p:sp>
        <p:nvSpPr>
          <p:cNvPr id="201735" name="AutoShape 4"/>
          <p:cNvSpPr>
            <a:spLocks noChangeArrowheads="1"/>
          </p:cNvSpPr>
          <p:nvPr/>
        </p:nvSpPr>
        <p:spPr bwMode="auto">
          <a:xfrm flipH="1">
            <a:off x="5286374" y="3602038"/>
            <a:ext cx="3062641" cy="492125"/>
          </a:xfrm>
          <a:prstGeom prst="wedgeRoundRectCallout">
            <a:avLst>
              <a:gd name="adj1" fmla="val 24773"/>
              <a:gd name="adj2" fmla="val -241940"/>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3411566" y="2033872"/>
            <a:ext cx="4978222"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Value pushed and range to try</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8F8F02FE-2B76-4154-165A-5551DDE465C3}"/>
              </a:ext>
            </a:extLst>
          </p:cNvPr>
          <p:cNvSpPr txBox="1">
            <a:spLocks noChangeArrowheads="1"/>
          </p:cNvSpPr>
          <p:nvPr/>
        </p:nvSpPr>
        <p:spPr bwMode="auto">
          <a:xfrm>
            <a:off x="685799" y="1539875"/>
            <a:ext cx="8067675" cy="378565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value)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(node))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otherValue</a:t>
            </a:r>
            <a:r>
              <a:rPr lang="en-US" sz="2000" b="0" dirty="0">
                <a:solidFill>
                  <a:srgbClr val="D4D4D4"/>
                </a:solidFill>
                <a:effectLst/>
                <a:latin typeface="Consolas" panose="020B0609020204030204" pitchFamily="49" charset="0"/>
              </a:rPr>
              <a:t> = </a:t>
            </a:r>
          </a:p>
          <a:p>
            <a:pPr algn="l"/>
            <a:r>
              <a:rPr lang="en-US" sz="2000" dirty="0">
                <a:solidFill>
                  <a:srgbClr val="D4D4D4"/>
                </a:solidFill>
                <a:latin typeface="Consolas" panose="020B0609020204030204" pitchFamily="49" charset="0"/>
              </a:rPr>
              <a:t>	    </a:t>
            </a:r>
            <a:r>
              <a:rPr lang="en-US" sz="2000" b="0" dirty="0">
                <a:solidFill>
                  <a:srgbClr val="9CDCFE"/>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(value,</a:t>
            </a:r>
            <a:r>
              <a:rPr lang="en-US" sz="2000" b="0" dirty="0">
                <a:solidFill>
                  <a:srgbClr val="9CDCFE"/>
                </a:solidFill>
                <a:effectLst/>
                <a:latin typeface="Consolas" panose="020B0609020204030204" pitchFamily="49" charset="0"/>
              </a:rPr>
              <a:t>policy</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(otherValue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p>
        </p:txBody>
      </p:sp>
      <p:sp>
        <p:nvSpPr>
          <p:cNvPr id="202754" name="Footer Placeholder 1"/>
          <p:cNvSpPr>
            <a:spLocks noGrp="1"/>
          </p:cNvSpPr>
          <p:nvPr>
            <p:ph type="ftr" sz="quarter" idx="10"/>
          </p:nvPr>
        </p:nvSpPr>
        <p:spPr>
          <a:noFill/>
        </p:spPr>
        <p:txBody>
          <a:bodyPr/>
          <a:lstStyle/>
          <a:p>
            <a:r>
              <a:rPr lang="en-US" dirty="0"/>
              <a:t>Art of Multiprocessor Programming</a:t>
            </a:r>
          </a:p>
        </p:txBody>
      </p:sp>
      <p:sp>
        <p:nvSpPr>
          <p:cNvPr id="202755" name="Slide Number Placeholder 2"/>
          <p:cNvSpPr>
            <a:spLocks noGrp="1"/>
          </p:cNvSpPr>
          <p:nvPr>
            <p:ph type="sldNum" sz="quarter" idx="11"/>
          </p:nvPr>
        </p:nvSpPr>
        <p:spPr>
          <a:noFill/>
        </p:spPr>
        <p:txBody>
          <a:bodyPr/>
          <a:lstStyle/>
          <a:p>
            <a:fld id="{11CE7C06-391E-40F3-B785-9AC35C283E0E}" type="slidenum">
              <a:rPr lang="x-none" smtClean="0">
                <a:cs typeface="Arial" pitchFamily="34" charset="0"/>
              </a:rPr>
              <a:pPr/>
              <a:t>165</a:t>
            </a:fld>
            <a:endParaRPr lang="en-US" dirty="0">
              <a:cs typeface="Arial" pitchFamily="34" charset="0"/>
            </a:endParaRPr>
          </a:p>
        </p:txBody>
      </p:sp>
      <p:sp>
        <p:nvSpPr>
          <p:cNvPr id="20275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E981FE49-DFCA-4CFB-A715-ECA6CCAAEA47}" type="slidenum">
              <a:rPr lang="x-none" sz="1400">
                <a:solidFill>
                  <a:schemeClr val="tx1"/>
                </a:solidFill>
                <a:latin typeface="Arial" pitchFamily="34" charset="0"/>
                <a:cs typeface="Arial" pitchFamily="34" charset="0"/>
              </a:rPr>
              <a:pPr/>
              <a:t>165</a:t>
            </a:fld>
            <a:endParaRPr lang="en-US" sz="1400" dirty="0">
              <a:solidFill>
                <a:schemeClr val="tx1"/>
              </a:solidFill>
              <a:latin typeface="Arial" pitchFamily="34" charset="0"/>
              <a:cs typeface="Arial" pitchFamily="34" charset="0"/>
            </a:endParaRPr>
          </a:p>
        </p:txBody>
      </p:sp>
      <p:sp>
        <p:nvSpPr>
          <p:cNvPr id="202758" name="Rectangle 3"/>
          <p:cNvSpPr>
            <a:spLocks noGrp="1" noChangeArrowheads="1"/>
          </p:cNvSpPr>
          <p:nvPr>
            <p:ph type="title" idx="4294967295"/>
          </p:nvPr>
        </p:nvSpPr>
        <p:spPr>
          <a:xfrm>
            <a:off x="685800" y="206375"/>
            <a:ext cx="7772400" cy="1143000"/>
          </a:xfrm>
        </p:spPr>
        <p:txBody>
          <a:bodyPr/>
          <a:lstStyle/>
          <a:p>
            <a:r>
              <a:rPr lang="en-US" dirty="0"/>
              <a:t>Elimination Stack Push</a:t>
            </a:r>
          </a:p>
        </p:txBody>
      </p:sp>
      <p:sp>
        <p:nvSpPr>
          <p:cNvPr id="202759" name="AutoShape 4"/>
          <p:cNvSpPr>
            <a:spLocks noChangeArrowheads="1"/>
          </p:cNvSpPr>
          <p:nvPr/>
        </p:nvSpPr>
        <p:spPr bwMode="auto">
          <a:xfrm flipH="1">
            <a:off x="1598613" y="3848100"/>
            <a:ext cx="4083050" cy="906463"/>
          </a:xfrm>
          <a:prstGeom prst="wedgeRoundRectCallout">
            <a:avLst>
              <a:gd name="adj1" fmla="val 7984"/>
              <a:gd name="adj2" fmla="val -157918"/>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2221230" y="1829156"/>
            <a:ext cx="4902304"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Only </a:t>
            </a:r>
            <a:r>
              <a:rPr lang="en-US" sz="2800" dirty="0">
                <a:solidFill>
                  <a:srgbClr val="FFFF00"/>
                </a:solidFill>
                <a:latin typeface="Consolas" panose="020B0609020204030204" pitchFamily="49" charset="0"/>
                <a:cs typeface="Courier New" pitchFamily="49" charset="0"/>
              </a:rPr>
              <a:t>pop()</a:t>
            </a:r>
            <a:r>
              <a:rPr lang="en-US" sz="2800" dirty="0">
                <a:solidFill>
                  <a:srgbClr val="FFFF00"/>
                </a:solidFill>
                <a:latin typeface="Arial" pitchFamily="34" charset="0"/>
                <a:cs typeface="Arial" pitchFamily="34" charset="0"/>
              </a:rPr>
              <a:t> leaves null,</a:t>
            </a:r>
          </a:p>
          <a:p>
            <a:pPr algn="ctr">
              <a:defRPr/>
            </a:pPr>
            <a:r>
              <a:rPr lang="en-US" sz="2800" dirty="0">
                <a:solidFill>
                  <a:srgbClr val="FFFF00"/>
                </a:solidFill>
                <a:latin typeface="Arial" pitchFamily="34" charset="0"/>
                <a:cs typeface="Arial" pitchFamily="34" charset="0"/>
              </a:rPr>
              <a:t>so elimination was successful</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F8D5C417-B607-DCC6-5706-698CFA5CF6C2}"/>
              </a:ext>
            </a:extLst>
          </p:cNvPr>
          <p:cNvSpPr txBox="1">
            <a:spLocks noChangeArrowheads="1"/>
          </p:cNvSpPr>
          <p:nvPr/>
        </p:nvSpPr>
        <p:spPr bwMode="auto">
          <a:xfrm>
            <a:off x="685799" y="1539875"/>
            <a:ext cx="8067675" cy="378565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push</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value)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tryPush</a:t>
            </a:r>
            <a:r>
              <a:rPr lang="en-US" sz="2000" b="0" dirty="0">
                <a:solidFill>
                  <a:srgbClr val="D4D4D4"/>
                </a:solidFill>
                <a:effectLst/>
                <a:latin typeface="Consolas" panose="020B0609020204030204" pitchFamily="49" charset="0"/>
              </a:rPr>
              <a:t>(node))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otherValue</a:t>
            </a:r>
            <a:r>
              <a:rPr lang="en-US" sz="2000" b="0" dirty="0">
                <a:solidFill>
                  <a:srgbClr val="D4D4D4"/>
                </a:solidFill>
                <a:effectLst/>
                <a:latin typeface="Consolas" panose="020B0609020204030204" pitchFamily="49" charset="0"/>
              </a:rPr>
              <a:t> = </a:t>
            </a:r>
          </a:p>
          <a:p>
            <a:pPr algn="l"/>
            <a:r>
              <a:rPr lang="en-US" sz="2000" dirty="0">
                <a:solidFill>
                  <a:srgbClr val="D4D4D4"/>
                </a:solidFill>
                <a:latin typeface="Consolas" panose="020B0609020204030204" pitchFamily="49" charset="0"/>
              </a:rPr>
              <a:t>	    </a:t>
            </a:r>
            <a:r>
              <a:rPr lang="en-US" sz="2000" b="0" dirty="0">
                <a:solidFill>
                  <a:srgbClr val="9CDCFE"/>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(value,</a:t>
            </a:r>
            <a:r>
              <a:rPr lang="en-US" sz="2000" b="0" dirty="0">
                <a:solidFill>
                  <a:srgbClr val="9CDCFE"/>
                </a:solidFill>
                <a:effectLst/>
                <a:latin typeface="Consolas" panose="020B0609020204030204" pitchFamily="49" charset="0"/>
              </a:rPr>
              <a:t>policy</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(otherValue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p>
        </p:txBody>
      </p:sp>
      <p:sp>
        <p:nvSpPr>
          <p:cNvPr id="203778" name="Footer Placeholder 1"/>
          <p:cNvSpPr>
            <a:spLocks noGrp="1"/>
          </p:cNvSpPr>
          <p:nvPr>
            <p:ph type="ftr" sz="quarter" idx="10"/>
          </p:nvPr>
        </p:nvSpPr>
        <p:spPr>
          <a:noFill/>
        </p:spPr>
        <p:txBody>
          <a:bodyPr/>
          <a:lstStyle/>
          <a:p>
            <a:r>
              <a:rPr lang="en-US" dirty="0"/>
              <a:t>Art of Multiprocessor Programming</a:t>
            </a:r>
          </a:p>
        </p:txBody>
      </p:sp>
      <p:sp>
        <p:nvSpPr>
          <p:cNvPr id="203779" name="Slide Number Placeholder 2"/>
          <p:cNvSpPr>
            <a:spLocks noGrp="1"/>
          </p:cNvSpPr>
          <p:nvPr>
            <p:ph type="sldNum" sz="quarter" idx="11"/>
          </p:nvPr>
        </p:nvSpPr>
        <p:spPr>
          <a:noFill/>
        </p:spPr>
        <p:txBody>
          <a:bodyPr/>
          <a:lstStyle/>
          <a:p>
            <a:fld id="{3BFE6281-7BAA-436A-8500-2F67F27416E6}" type="slidenum">
              <a:rPr lang="x-none" smtClean="0">
                <a:cs typeface="Arial" pitchFamily="34" charset="0"/>
              </a:rPr>
              <a:pPr/>
              <a:t>166</a:t>
            </a:fld>
            <a:endParaRPr lang="en-US" dirty="0">
              <a:cs typeface="Arial" pitchFamily="34" charset="0"/>
            </a:endParaRPr>
          </a:p>
        </p:txBody>
      </p:sp>
      <p:sp>
        <p:nvSpPr>
          <p:cNvPr id="20378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03FDC780-4C12-4756-BD31-4C6699B1DE85}" type="slidenum">
              <a:rPr lang="x-none" sz="1400">
                <a:solidFill>
                  <a:schemeClr val="tx1"/>
                </a:solidFill>
                <a:latin typeface="Arial" pitchFamily="34" charset="0"/>
                <a:cs typeface="Arial" pitchFamily="34" charset="0"/>
              </a:rPr>
              <a:pPr/>
              <a:t>166</a:t>
            </a:fld>
            <a:endParaRPr lang="en-US" sz="1400" dirty="0">
              <a:solidFill>
                <a:schemeClr val="tx1"/>
              </a:solidFill>
              <a:latin typeface="Arial" pitchFamily="34" charset="0"/>
              <a:cs typeface="Arial" pitchFamily="34" charset="0"/>
            </a:endParaRPr>
          </a:p>
        </p:txBody>
      </p:sp>
      <p:sp>
        <p:nvSpPr>
          <p:cNvPr id="203782" name="Rectangle 3"/>
          <p:cNvSpPr>
            <a:spLocks noGrp="1" noChangeArrowheads="1"/>
          </p:cNvSpPr>
          <p:nvPr>
            <p:ph type="title" idx="4294967295"/>
          </p:nvPr>
        </p:nvSpPr>
        <p:spPr>
          <a:xfrm>
            <a:off x="685800" y="206375"/>
            <a:ext cx="7772400" cy="1143000"/>
          </a:xfrm>
        </p:spPr>
        <p:txBody>
          <a:bodyPr/>
          <a:lstStyle/>
          <a:p>
            <a:r>
              <a:rPr lang="en-US" dirty="0"/>
              <a:t>Elimination Stack Push</a:t>
            </a:r>
          </a:p>
        </p:txBody>
      </p:sp>
      <p:sp>
        <p:nvSpPr>
          <p:cNvPr id="203783" name="AutoShape 4"/>
          <p:cNvSpPr>
            <a:spLocks noChangeArrowheads="1"/>
          </p:cNvSpPr>
          <p:nvPr/>
        </p:nvSpPr>
        <p:spPr bwMode="auto">
          <a:xfrm flipH="1">
            <a:off x="446088" y="4579938"/>
            <a:ext cx="1200150" cy="906462"/>
          </a:xfrm>
          <a:prstGeom prst="wedgeRoundRectCallout">
            <a:avLst>
              <a:gd name="adj1" fmla="val -140875"/>
              <a:gd name="adj2" fmla="val -243699"/>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1294917" y="1870100"/>
            <a:ext cx="7027886" cy="523220"/>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Otherwise, retry </a:t>
            </a:r>
            <a:r>
              <a:rPr lang="en-US" sz="2800" b="1" dirty="0">
                <a:solidFill>
                  <a:srgbClr val="FFFF00"/>
                </a:solidFill>
                <a:latin typeface="Consolas" panose="020B0609020204030204" pitchFamily="49" charset="0"/>
                <a:cs typeface="Courier New" pitchFamily="49" charset="0"/>
              </a:rPr>
              <a:t>push()</a:t>
            </a:r>
            <a:r>
              <a:rPr lang="en-US" sz="2800" dirty="0">
                <a:solidFill>
                  <a:srgbClr val="FFFF00"/>
                </a:solidFill>
                <a:latin typeface="Arial" pitchFamily="34" charset="0"/>
                <a:cs typeface="Arial" pitchFamily="34" charset="0"/>
              </a:rPr>
              <a:t>on lock-free stack</a:t>
            </a:r>
          </a:p>
        </p:txBody>
      </p:sp>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Footer Placeholder 1"/>
          <p:cNvSpPr>
            <a:spLocks noGrp="1"/>
          </p:cNvSpPr>
          <p:nvPr>
            <p:ph type="ftr" sz="quarter" idx="10"/>
          </p:nvPr>
        </p:nvSpPr>
        <p:spPr>
          <a:noFill/>
        </p:spPr>
        <p:txBody>
          <a:bodyPr/>
          <a:lstStyle/>
          <a:p>
            <a:r>
              <a:rPr lang="en-US" dirty="0"/>
              <a:t>Art of Multiprocessor Programming</a:t>
            </a:r>
          </a:p>
        </p:txBody>
      </p:sp>
      <p:sp>
        <p:nvSpPr>
          <p:cNvPr id="204803" name="Slide Number Placeholder 2"/>
          <p:cNvSpPr>
            <a:spLocks noGrp="1"/>
          </p:cNvSpPr>
          <p:nvPr>
            <p:ph type="sldNum" sz="quarter" idx="11"/>
          </p:nvPr>
        </p:nvSpPr>
        <p:spPr>
          <a:noFill/>
        </p:spPr>
        <p:txBody>
          <a:bodyPr/>
          <a:lstStyle/>
          <a:p>
            <a:fld id="{6207703C-996B-4924-A380-9B97A07A1C79}" type="slidenum">
              <a:rPr lang="x-none" smtClean="0">
                <a:cs typeface="Arial" pitchFamily="34" charset="0"/>
              </a:rPr>
              <a:pPr/>
              <a:t>167</a:t>
            </a:fld>
            <a:endParaRPr lang="en-US" dirty="0">
              <a:cs typeface="Arial" pitchFamily="34" charset="0"/>
            </a:endParaRPr>
          </a:p>
        </p:txBody>
      </p:sp>
      <p:sp>
        <p:nvSpPr>
          <p:cNvPr id="20480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6A0F620A-8E98-4DB6-89E4-CBAC26847FAD}" type="slidenum">
              <a:rPr lang="x-none" sz="1400">
                <a:solidFill>
                  <a:schemeClr val="tx1"/>
                </a:solidFill>
                <a:latin typeface="Arial" pitchFamily="34" charset="0"/>
                <a:cs typeface="Arial" pitchFamily="34" charset="0"/>
              </a:rPr>
              <a:pPr/>
              <a:t>167</a:t>
            </a:fld>
            <a:endParaRPr lang="en-US" sz="1400" dirty="0">
              <a:solidFill>
                <a:schemeClr val="tx1"/>
              </a:solidFill>
              <a:latin typeface="Arial" pitchFamily="34" charset="0"/>
              <a:cs typeface="Arial" pitchFamily="34" charset="0"/>
            </a:endParaRPr>
          </a:p>
        </p:txBody>
      </p:sp>
      <p:sp>
        <p:nvSpPr>
          <p:cNvPr id="204805" name="Text Box 2"/>
          <p:cNvSpPr txBox="1">
            <a:spLocks noChangeArrowheads="1"/>
          </p:cNvSpPr>
          <p:nvPr/>
        </p:nvSpPr>
        <p:spPr bwMode="auto">
          <a:xfrm>
            <a:off x="685800" y="1539875"/>
            <a:ext cx="77724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pop</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otherValue</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a:t>
            </a:r>
            <a:r>
              <a:rPr lang="en-US" sz="2000" b="0">
                <a:solidFill>
                  <a:srgbClr val="569CD6"/>
                </a:solidFill>
                <a:effectLst/>
                <a:latin typeface="Consolas" panose="020B0609020204030204" pitchFamily="49" charset="0"/>
              </a:rPr>
              <a:t>null</a:t>
            </a:r>
            <a:r>
              <a:rPr lang="en-US" sz="2000" b="0">
                <a:solidFill>
                  <a:srgbClr val="D4D4D4"/>
                </a:solidFill>
                <a:effectLst/>
                <a:latin typeface="Consolas" panose="020B0609020204030204" pitchFamily="49" charset="0"/>
              </a:rPr>
              <a:t>, </a:t>
            </a:r>
            <a:r>
              <a:rPr lang="en-US" sz="2000" b="0">
                <a:solidFill>
                  <a:srgbClr val="9CDCFE"/>
                </a:solidFill>
                <a:effectLst/>
                <a:latin typeface="Consolas" panose="020B0609020204030204" pitchFamily="49" charset="0"/>
              </a:rPr>
              <a:t>policy</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(otherValue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otherValue;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204806" name="Rectangle 3"/>
          <p:cNvSpPr>
            <a:spLocks noGrp="1" noChangeArrowheads="1"/>
          </p:cNvSpPr>
          <p:nvPr>
            <p:ph type="title" idx="4294967295"/>
          </p:nvPr>
        </p:nvSpPr>
        <p:spPr>
          <a:xfrm>
            <a:off x="685800" y="206375"/>
            <a:ext cx="7772400" cy="1143000"/>
          </a:xfrm>
        </p:spPr>
        <p:txBody>
          <a:bodyPr/>
          <a:lstStyle/>
          <a:p>
            <a:r>
              <a:rPr lang="en-US" dirty="0"/>
              <a:t>Elimination Stack Pop</a:t>
            </a:r>
          </a:p>
        </p:txBody>
      </p:sp>
    </p:spTree>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AC87810-EFF9-4924-50BF-B4E743E48B07}"/>
              </a:ext>
            </a:extLst>
          </p:cNvPr>
          <p:cNvSpPr txBox="1">
            <a:spLocks noChangeArrowheads="1"/>
          </p:cNvSpPr>
          <p:nvPr/>
        </p:nvSpPr>
        <p:spPr bwMode="auto">
          <a:xfrm>
            <a:off x="685800" y="1539875"/>
            <a:ext cx="77724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pop</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tryPop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otherValue</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eliminationArray</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visit</a:t>
            </a:r>
            <a:r>
              <a:rPr lang="en-US" sz="2000" b="0" dirty="0">
                <a:solidFill>
                  <a:srgbClr val="D4D4D4"/>
                </a:solidFill>
                <a:effectLst/>
                <a:latin typeface="Consolas" panose="020B0609020204030204" pitchFamily="49" charset="0"/>
              </a:rPr>
              <a:t>(</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policy</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range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(otherValue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otherValue;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205826" name="Footer Placeholder 1"/>
          <p:cNvSpPr>
            <a:spLocks noGrp="1"/>
          </p:cNvSpPr>
          <p:nvPr>
            <p:ph type="ftr" sz="quarter" idx="10"/>
          </p:nvPr>
        </p:nvSpPr>
        <p:spPr>
          <a:noFill/>
        </p:spPr>
        <p:txBody>
          <a:bodyPr/>
          <a:lstStyle/>
          <a:p>
            <a:r>
              <a:rPr lang="en-US" dirty="0"/>
              <a:t>Art of Multiprocessor Programming</a:t>
            </a:r>
          </a:p>
        </p:txBody>
      </p:sp>
      <p:sp>
        <p:nvSpPr>
          <p:cNvPr id="205827" name="Slide Number Placeholder 2"/>
          <p:cNvSpPr>
            <a:spLocks noGrp="1"/>
          </p:cNvSpPr>
          <p:nvPr>
            <p:ph type="sldNum" sz="quarter" idx="11"/>
          </p:nvPr>
        </p:nvSpPr>
        <p:spPr>
          <a:noFill/>
        </p:spPr>
        <p:txBody>
          <a:bodyPr/>
          <a:lstStyle/>
          <a:p>
            <a:fld id="{F05AC8F5-E022-4CC5-9931-A104DC7AA276}" type="slidenum">
              <a:rPr lang="x-none" smtClean="0">
                <a:cs typeface="Arial" pitchFamily="34" charset="0"/>
              </a:rPr>
              <a:pPr/>
              <a:t>168</a:t>
            </a:fld>
            <a:endParaRPr lang="en-US" dirty="0">
              <a:cs typeface="Arial" pitchFamily="34" charset="0"/>
            </a:endParaRPr>
          </a:p>
        </p:txBody>
      </p:sp>
      <p:sp>
        <p:nvSpPr>
          <p:cNvPr id="20582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3CFC9EA7-2058-4D70-AEE2-CEF293A8FE96}" type="slidenum">
              <a:rPr lang="x-none" sz="1400">
                <a:solidFill>
                  <a:schemeClr val="tx1"/>
                </a:solidFill>
                <a:latin typeface="Arial" pitchFamily="34" charset="0"/>
                <a:cs typeface="Arial" pitchFamily="34" charset="0"/>
              </a:rPr>
              <a:pPr/>
              <a:t>168</a:t>
            </a:fld>
            <a:endParaRPr lang="en-US" sz="1400" dirty="0">
              <a:solidFill>
                <a:schemeClr val="tx1"/>
              </a:solidFill>
              <a:latin typeface="Arial" pitchFamily="34" charset="0"/>
              <a:cs typeface="Arial" pitchFamily="34" charset="0"/>
            </a:endParaRPr>
          </a:p>
        </p:txBody>
      </p:sp>
      <p:sp>
        <p:nvSpPr>
          <p:cNvPr id="205830" name="Rectangle 3"/>
          <p:cNvSpPr>
            <a:spLocks noGrp="1" noChangeArrowheads="1"/>
          </p:cNvSpPr>
          <p:nvPr>
            <p:ph type="title" idx="4294967295"/>
          </p:nvPr>
        </p:nvSpPr>
        <p:spPr>
          <a:xfrm>
            <a:off x="685800" y="206375"/>
            <a:ext cx="7772400" cy="1143000"/>
          </a:xfrm>
        </p:spPr>
        <p:txBody>
          <a:bodyPr/>
          <a:lstStyle/>
          <a:p>
            <a:r>
              <a:rPr lang="en-US" dirty="0"/>
              <a:t>Elimination Stack Pop</a:t>
            </a:r>
          </a:p>
        </p:txBody>
      </p:sp>
      <p:sp>
        <p:nvSpPr>
          <p:cNvPr id="205831" name="AutoShape 4"/>
          <p:cNvSpPr>
            <a:spLocks noChangeArrowheads="1"/>
          </p:cNvSpPr>
          <p:nvPr/>
        </p:nvSpPr>
        <p:spPr bwMode="auto">
          <a:xfrm flipH="1">
            <a:off x="1871663" y="4210028"/>
            <a:ext cx="4205287" cy="823912"/>
          </a:xfrm>
          <a:prstGeom prst="wedgeRoundRectCallout">
            <a:avLst>
              <a:gd name="adj1" fmla="val 19611"/>
              <a:gd name="adj2" fmla="val -139213"/>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9" name="Text Box 9"/>
          <p:cNvSpPr txBox="1">
            <a:spLocks noChangeArrowheads="1"/>
          </p:cNvSpPr>
          <p:nvPr/>
        </p:nvSpPr>
        <p:spPr bwMode="auto">
          <a:xfrm>
            <a:off x="899821" y="2443305"/>
            <a:ext cx="6890028" cy="954107"/>
          </a:xfrm>
          <a:prstGeom prst="rect">
            <a:avLst/>
          </a:prstGeom>
          <a:solidFill>
            <a:schemeClr val="tx1">
              <a:alpha val="80000"/>
            </a:schemeClr>
          </a:solidFill>
          <a:ln w="38100" algn="ctr">
            <a:solidFill>
              <a:srgbClr val="FF0000"/>
            </a:solidFill>
            <a:miter lim="800000"/>
            <a:headEnd/>
            <a:tailEnd/>
          </a:ln>
          <a:effectLst>
            <a:outerShdw dist="107763" dir="2700000" algn="ctr" rotWithShape="0">
              <a:schemeClr val="bg2">
                <a:alpha val="50000"/>
              </a:schemeClr>
            </a:outerShdw>
          </a:effectLst>
        </p:spPr>
        <p:txBody>
          <a:bodyPr wrap="none">
            <a:spAutoFit/>
          </a:bodyPr>
          <a:lstStyle/>
          <a:p>
            <a:pPr algn="ctr">
              <a:defRPr/>
            </a:pPr>
            <a:r>
              <a:rPr lang="en-US" sz="2800" dirty="0">
                <a:solidFill>
                  <a:srgbClr val="FFFF00"/>
                </a:solidFill>
                <a:latin typeface="Arial" pitchFamily="34" charset="0"/>
                <a:cs typeface="Arial" pitchFamily="34" charset="0"/>
              </a:rPr>
              <a:t>If value not null, other thread is a </a:t>
            </a:r>
            <a:r>
              <a:rPr lang="en-US" sz="2800" dirty="0">
                <a:solidFill>
                  <a:schemeClr val="bg1"/>
                </a:solidFill>
                <a:latin typeface="Consolas" panose="020B0609020204030204" pitchFamily="49" charset="0"/>
                <a:cs typeface="Courier New" pitchFamily="49" charset="0"/>
              </a:rPr>
              <a:t>push()</a:t>
            </a:r>
            <a:r>
              <a:rPr lang="en-US" sz="2800" dirty="0">
                <a:solidFill>
                  <a:srgbClr val="FFFF00"/>
                </a:solidFill>
                <a:latin typeface="Arial" pitchFamily="34" charset="0"/>
                <a:cs typeface="Arial" pitchFamily="34" charset="0"/>
              </a:rPr>
              <a:t>,</a:t>
            </a:r>
          </a:p>
          <a:p>
            <a:pPr algn="ctr">
              <a:defRPr/>
            </a:pPr>
            <a:r>
              <a:rPr lang="en-US" sz="2800" dirty="0">
                <a:solidFill>
                  <a:srgbClr val="FFFF00"/>
                </a:solidFill>
                <a:latin typeface="Arial" pitchFamily="34" charset="0"/>
                <a:cs typeface="Arial" pitchFamily="34" charset="0"/>
              </a:rPr>
              <a:t>so elimination succeeded</a:t>
            </a:r>
          </a:p>
        </p:txBody>
      </p:sp>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John Hughes posts ‘Why Functional Programming Matters’ ”&#10;Ferdinand Pauwels&#10;Oil on canvas&#10;1872&#10;(collaboration from Richard Carlsson)">
            <a:extLst>
              <a:ext uri="{FF2B5EF4-FFF2-40B4-BE49-F238E27FC236}">
                <a16:creationId xmlns:a16="http://schemas.microsoft.com/office/drawing/2014/main" id="{FC306ED9-7F04-4D2D-B071-80F6210DC4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931" y="-9078"/>
            <a:ext cx="5641974" cy="6876156"/>
          </a:xfrm>
          <a:prstGeom prst="rect">
            <a:avLst/>
          </a:prstGeom>
          <a:noFill/>
          <a:extLst>
            <a:ext uri="{909E8E84-426E-40DD-AFC4-6F175D3DCCD1}">
              <a14:hiddenFill xmlns:a14="http://schemas.microsoft.com/office/drawing/2010/main">
                <a:solidFill>
                  <a:srgbClr val="FFFFFF"/>
                </a:solidFill>
              </a14:hiddenFill>
            </a:ext>
          </a:extLst>
        </p:spPr>
      </p:pic>
      <p:sp>
        <p:nvSpPr>
          <p:cNvPr id="206850" name="Footer Placeholder 1"/>
          <p:cNvSpPr>
            <a:spLocks noGrp="1"/>
          </p:cNvSpPr>
          <p:nvPr>
            <p:ph type="ftr" sz="quarter" idx="10"/>
          </p:nvPr>
        </p:nvSpPr>
        <p:spPr>
          <a:noFill/>
        </p:spPr>
        <p:txBody>
          <a:bodyPr/>
          <a:lstStyle/>
          <a:p>
            <a:r>
              <a:rPr lang="en-US" dirty="0"/>
              <a:t>Art of Multiprocessor Programming</a:t>
            </a:r>
          </a:p>
        </p:txBody>
      </p:sp>
      <p:sp>
        <p:nvSpPr>
          <p:cNvPr id="206851" name="Slide Number Placeholder 2"/>
          <p:cNvSpPr>
            <a:spLocks noGrp="1"/>
          </p:cNvSpPr>
          <p:nvPr>
            <p:ph type="sldNum" sz="quarter" idx="11"/>
          </p:nvPr>
        </p:nvSpPr>
        <p:spPr>
          <a:noFill/>
        </p:spPr>
        <p:txBody>
          <a:bodyPr/>
          <a:lstStyle/>
          <a:p>
            <a:fld id="{E3AB39A0-7D8D-4349-8A12-EA01623FA4A0}" type="slidenum">
              <a:rPr lang="x-none" smtClean="0">
                <a:solidFill>
                  <a:srgbClr val="FFFF00"/>
                </a:solidFill>
                <a:cs typeface="Arial" pitchFamily="34" charset="0"/>
              </a:rPr>
              <a:pPr/>
              <a:t>169</a:t>
            </a:fld>
            <a:endParaRPr lang="en-US" dirty="0">
              <a:solidFill>
                <a:srgbClr val="FFFF00"/>
              </a:solidFill>
              <a:cs typeface="Arial" pitchFamily="34" charset="0"/>
            </a:endParaRPr>
          </a:p>
        </p:txBody>
      </p:sp>
      <p:sp>
        <p:nvSpPr>
          <p:cNvPr id="2068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5E8C4D1-C30B-4A90-907F-84EA9F2ED587}" type="slidenum">
              <a:rPr lang="x-none" sz="1400">
                <a:solidFill>
                  <a:srgbClr val="FFFF00"/>
                </a:solidFill>
                <a:latin typeface="Arial" pitchFamily="34" charset="0"/>
                <a:cs typeface="Arial" pitchFamily="34" charset="0"/>
              </a:rPr>
              <a:pPr/>
              <a:t>169</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17CD7CFA-03BA-5853-F826-4421B470038D}"/>
              </a:ext>
            </a:extLst>
          </p:cNvPr>
          <p:cNvSpPr txBox="1"/>
          <p:nvPr/>
        </p:nvSpPr>
        <p:spPr bwMode="auto">
          <a:xfrm>
            <a:off x="446859" y="2133600"/>
            <a:ext cx="677526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Lock-based &amp; lock-free queues &amp; Stacks</a:t>
            </a:r>
          </a:p>
        </p:txBody>
      </p:sp>
      <p:sp>
        <p:nvSpPr>
          <p:cNvPr id="3" name="TextBox 2">
            <a:extLst>
              <a:ext uri="{FF2B5EF4-FFF2-40B4-BE49-F238E27FC236}">
                <a16:creationId xmlns:a16="http://schemas.microsoft.com/office/drawing/2014/main" id="{3180A847-F97E-A118-0B4A-1484F1E52DB7}"/>
              </a:ext>
            </a:extLst>
          </p:cNvPr>
          <p:cNvSpPr txBox="1"/>
          <p:nvPr/>
        </p:nvSpPr>
        <p:spPr bwMode="auto">
          <a:xfrm>
            <a:off x="446859" y="4208820"/>
            <a:ext cx="249416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Beware ABA!</a:t>
            </a:r>
          </a:p>
        </p:txBody>
      </p:sp>
      <p:sp>
        <p:nvSpPr>
          <p:cNvPr id="4" name="TextBox 3">
            <a:extLst>
              <a:ext uri="{FF2B5EF4-FFF2-40B4-BE49-F238E27FC236}">
                <a16:creationId xmlns:a16="http://schemas.microsoft.com/office/drawing/2014/main" id="{3CA1F772-0B18-0FF5-F1E2-FCDA3AD40465}"/>
              </a:ext>
            </a:extLst>
          </p:cNvPr>
          <p:cNvSpPr txBox="1"/>
          <p:nvPr/>
        </p:nvSpPr>
        <p:spPr bwMode="auto">
          <a:xfrm>
            <a:off x="446859" y="3171210"/>
            <a:ext cx="8482663"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Some inherently “sequential” data structures aren’t!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Footer Placeholder 1"/>
          <p:cNvSpPr>
            <a:spLocks noGrp="1"/>
          </p:cNvSpPr>
          <p:nvPr>
            <p:ph type="ftr" sz="quarter" idx="10"/>
          </p:nvPr>
        </p:nvSpPr>
        <p:spPr>
          <a:noFill/>
        </p:spPr>
        <p:txBody>
          <a:bodyPr/>
          <a:lstStyle/>
          <a:p>
            <a:r>
              <a:rPr lang="en-US" dirty="0"/>
              <a:t>Art of Multiprocessor Programming</a:t>
            </a:r>
          </a:p>
        </p:txBody>
      </p:sp>
      <p:sp>
        <p:nvSpPr>
          <p:cNvPr id="207875" name="Slide Number Placeholder 2"/>
          <p:cNvSpPr>
            <a:spLocks noGrp="1"/>
          </p:cNvSpPr>
          <p:nvPr>
            <p:ph type="sldNum" sz="quarter" idx="11"/>
          </p:nvPr>
        </p:nvSpPr>
        <p:spPr>
          <a:noFill/>
        </p:spPr>
        <p:txBody>
          <a:bodyPr/>
          <a:lstStyle/>
          <a:p>
            <a:fld id="{168FCE49-AB2A-4C87-8757-FE1C5D53A23C}" type="slidenum">
              <a:rPr lang="x-none" smtClean="0">
                <a:cs typeface="Arial" pitchFamily="34" charset="0"/>
              </a:rPr>
              <a:pPr/>
              <a:t>170</a:t>
            </a:fld>
            <a:endParaRPr lang="en-US" dirty="0">
              <a:cs typeface="Arial" pitchFamily="34" charset="0"/>
            </a:endParaRPr>
          </a:p>
        </p:txBody>
      </p:sp>
      <p:sp>
        <p:nvSpPr>
          <p:cNvPr id="207876" name="Footer Placeholder 1"/>
          <p:cNvSpPr txBox="1">
            <a:spLocks noGrp="1"/>
          </p:cNvSpPr>
          <p:nvPr/>
        </p:nvSpPr>
        <p:spPr bwMode="auto">
          <a:xfrm>
            <a:off x="3124200" y="6248400"/>
            <a:ext cx="2895600" cy="457200"/>
          </a:xfrm>
          <a:prstGeom prst="rect">
            <a:avLst/>
          </a:prstGeom>
          <a:noFill/>
          <a:ln w="9525">
            <a:noFill/>
            <a:miter lim="800000"/>
            <a:headEnd/>
            <a:tailEnd/>
          </a:ln>
        </p:spPr>
        <p:txBody>
          <a:bodyPr/>
          <a:lstStyle/>
          <a:p>
            <a:pPr algn="ctr"/>
            <a:endParaRPr lang="en-US" sz="1400" dirty="0">
              <a:solidFill>
                <a:schemeClr val="tx1"/>
              </a:solidFill>
              <a:latin typeface="Arial" pitchFamily="34" charset="0"/>
              <a:cs typeface="Courier New" pitchFamily="49" charset="0"/>
            </a:endParaRPr>
          </a:p>
        </p:txBody>
      </p:sp>
      <p:sp>
        <p:nvSpPr>
          <p:cNvPr id="207877" name="Slide Number Placeholder 2"/>
          <p:cNvSpPr txBox="1">
            <a:spLocks noGrp="1"/>
          </p:cNvSpPr>
          <p:nvPr/>
        </p:nvSpPr>
        <p:spPr bwMode="auto">
          <a:xfrm>
            <a:off x="6553200" y="6248400"/>
            <a:ext cx="1905000" cy="457200"/>
          </a:xfrm>
          <a:prstGeom prst="rect">
            <a:avLst/>
          </a:prstGeom>
          <a:noFill/>
          <a:ln w="9525">
            <a:noFill/>
            <a:miter lim="800000"/>
            <a:headEnd/>
            <a:tailEnd/>
          </a:ln>
        </p:spPr>
        <p:txBody>
          <a:bodyPr/>
          <a:lstStyle/>
          <a:p>
            <a:fld id="{AC974D27-D6AD-4CE0-9512-6CA842B6CFCA}" type="slidenum">
              <a:rPr lang="x-none" sz="1400">
                <a:solidFill>
                  <a:schemeClr val="tx1"/>
                </a:solidFill>
                <a:latin typeface="Arial" pitchFamily="34" charset="0"/>
                <a:cs typeface="Arial" pitchFamily="34" charset="0"/>
              </a:rPr>
              <a:pPr/>
              <a:t>170</a:t>
            </a:fld>
            <a:endParaRPr lang="en-US" sz="1400" dirty="0">
              <a:solidFill>
                <a:schemeClr val="tx1"/>
              </a:solidFill>
              <a:latin typeface="Arial" pitchFamily="34" charset="0"/>
              <a:cs typeface="Arial" pitchFamily="34" charset="0"/>
            </a:endParaRPr>
          </a:p>
        </p:txBody>
      </p:sp>
      <p:sp>
        <p:nvSpPr>
          <p:cNvPr id="207878" name="Rectangle 2"/>
          <p:cNvSpPr>
            <a:spLocks noChangeArrowheads="1"/>
          </p:cNvSpPr>
          <p:nvPr/>
        </p:nvSpPr>
        <p:spPr bwMode="auto">
          <a:xfrm>
            <a:off x="0" y="-6439"/>
            <a:ext cx="9144000" cy="1200329"/>
          </a:xfrm>
          <a:prstGeom prst="rect">
            <a:avLst/>
          </a:prstGeom>
          <a:noFill/>
          <a:ln w="38100" algn="ctr">
            <a:noFill/>
            <a:miter lim="800000"/>
            <a:headEnd/>
            <a:tailEnd/>
          </a:ln>
        </p:spPr>
        <p:txBody>
          <a:bodyPr anchor="ctr">
            <a:spAutoFit/>
          </a:bodyPr>
          <a:lstStyle/>
          <a:p>
            <a:pPr algn="l"/>
            <a:r>
              <a:rPr lang="en-US" dirty="0">
                <a:solidFill>
                  <a:schemeClr val="tx1"/>
                </a:solidFill>
                <a:latin typeface="Arial" pitchFamily="34" charset="0"/>
                <a:cs typeface="Courier New" pitchFamily="49" charset="0"/>
                <a:hlinkClick r:id="rId3"/>
              </a:rPr>
              <a:t>  </a:t>
            </a:r>
            <a:r>
              <a:rPr lang="en-US" sz="1800" dirty="0">
                <a:solidFill>
                  <a:schemeClr val="tx1"/>
                </a:solidFill>
                <a:latin typeface="Arial" pitchFamily="34" charset="0"/>
                <a:cs typeface="Courier New" pitchFamily="49" charset="0"/>
              </a:rPr>
              <a:t> </a:t>
            </a:r>
            <a:r>
              <a:rPr lang="en-US" dirty="0">
                <a:solidFill>
                  <a:schemeClr val="tx1"/>
                </a:solidFill>
                <a:latin typeface="Arial" pitchFamily="34" charset="0"/>
                <a:cs typeface="Courier New" pitchFamily="49" charset="0"/>
              </a:rPr>
              <a:t>        </a:t>
            </a:r>
            <a:br>
              <a:rPr lang="en-US" dirty="0">
                <a:solidFill>
                  <a:schemeClr val="tx1"/>
                </a:solidFill>
                <a:latin typeface="Arial" pitchFamily="34" charset="0"/>
                <a:cs typeface="Courier New" pitchFamily="49" charset="0"/>
              </a:rPr>
            </a:br>
            <a:r>
              <a:rPr lang="en-US" dirty="0">
                <a:solidFill>
                  <a:schemeClr val="tx1"/>
                </a:solidFill>
                <a:latin typeface="Arial" pitchFamily="34" charset="0"/>
                <a:cs typeface="Courier New" pitchFamily="49" charset="0"/>
              </a:rPr>
              <a:t>This work is licensed under a </a:t>
            </a:r>
            <a:r>
              <a:rPr lang="en-US" dirty="0">
                <a:solidFill>
                  <a:schemeClr val="tx1"/>
                </a:solidFill>
                <a:latin typeface="Arial" pitchFamily="34" charset="0"/>
                <a:cs typeface="Courier New" pitchFamily="49" charset="0"/>
                <a:hlinkClick r:id="rId3"/>
              </a:rPr>
              <a:t>Creative Commons Attribution-ShareAlike 2.5 License</a:t>
            </a:r>
            <a:r>
              <a:rPr lang="en-US" dirty="0">
                <a:solidFill>
                  <a:schemeClr val="tx1"/>
                </a:solidFill>
                <a:latin typeface="Arial" pitchFamily="34" charset="0"/>
                <a:cs typeface="Courier New" pitchFamily="49" charset="0"/>
              </a:rPr>
              <a:t>. </a:t>
            </a:r>
          </a:p>
        </p:txBody>
      </p:sp>
      <p:pic>
        <p:nvPicPr>
          <p:cNvPr id="207879"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207880" name="Rectangle 5"/>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800" b="1" dirty="0">
                <a:solidFill>
                  <a:srgbClr val="FFFF00"/>
                </a:solidFill>
                <a:latin typeface="Lucida Sans" pitchFamily="34" charset="0"/>
                <a:cs typeface="Courier New" pitchFamily="49" charset="0"/>
              </a:rPr>
              <a:t>You are free</a:t>
            </a:r>
            <a:r>
              <a:rPr lang="en-US" sz="1800" dirty="0">
                <a:solidFill>
                  <a:srgbClr val="FFFF00"/>
                </a:solidFill>
                <a:latin typeface="Lucida Sans" pitchFamily="34" charset="0"/>
                <a:cs typeface="Courier New" pitchFamily="49" charset="0"/>
              </a:rPr>
              <a:t>:</a:t>
            </a:r>
          </a:p>
          <a:p>
            <a:pPr marL="742950" lvl="1" indent="-285750" algn="l">
              <a:lnSpc>
                <a:spcPct val="80000"/>
              </a:lnSpc>
              <a:spcBef>
                <a:spcPct val="20000"/>
              </a:spcBef>
              <a:buFontTx/>
              <a:buChar char="–"/>
            </a:pPr>
            <a:r>
              <a:rPr lang="en-US" sz="1800" b="1" dirty="0">
                <a:solidFill>
                  <a:srgbClr val="FFFF00"/>
                </a:solidFill>
                <a:latin typeface="Lucida Sans" pitchFamily="34" charset="0"/>
                <a:cs typeface="Courier New" pitchFamily="49" charset="0"/>
              </a:rPr>
              <a:t>to Share</a:t>
            </a:r>
            <a:r>
              <a:rPr lang="en-US" sz="1800" dirty="0">
                <a:solidFill>
                  <a:srgbClr val="FFFF00"/>
                </a:solidFill>
                <a:latin typeface="Lucida Sans" pitchFamily="34" charset="0"/>
                <a:cs typeface="Courier New" pitchFamily="49" charset="0"/>
              </a:rPr>
              <a:t> — to copy, distribute and transmit the work </a:t>
            </a:r>
          </a:p>
          <a:p>
            <a:pPr marL="742950" lvl="1" indent="-285750" algn="l">
              <a:lnSpc>
                <a:spcPct val="80000"/>
              </a:lnSpc>
              <a:spcBef>
                <a:spcPct val="20000"/>
              </a:spcBef>
              <a:buFontTx/>
              <a:buChar char="–"/>
            </a:pPr>
            <a:r>
              <a:rPr lang="en-US" sz="1800" b="1" dirty="0">
                <a:solidFill>
                  <a:srgbClr val="FFFF00"/>
                </a:solidFill>
                <a:latin typeface="Lucida Sans" pitchFamily="34" charset="0"/>
                <a:cs typeface="Courier New" pitchFamily="49" charset="0"/>
              </a:rPr>
              <a:t>to Remix</a:t>
            </a:r>
            <a:r>
              <a:rPr lang="en-US" sz="1800" dirty="0">
                <a:solidFill>
                  <a:srgbClr val="FFFF00"/>
                </a:solidFill>
                <a:latin typeface="Lucida Sans" pitchFamily="34" charset="0"/>
                <a:cs typeface="Courier New" pitchFamily="49" charset="0"/>
              </a:rPr>
              <a:t> — to adapt the work </a:t>
            </a:r>
          </a:p>
          <a:p>
            <a:pPr marL="342900" indent="-342900" algn="l">
              <a:lnSpc>
                <a:spcPct val="80000"/>
              </a:lnSpc>
              <a:spcBef>
                <a:spcPct val="20000"/>
              </a:spcBef>
              <a:buFontTx/>
              <a:buChar char="•"/>
            </a:pPr>
            <a:r>
              <a:rPr lang="en-US" sz="1800" b="1" dirty="0">
                <a:solidFill>
                  <a:srgbClr val="FFFF00"/>
                </a:solidFill>
                <a:latin typeface="Lucida Sans" pitchFamily="34" charset="0"/>
                <a:cs typeface="Courier New" pitchFamily="49" charset="0"/>
              </a:rPr>
              <a:t>Under the following conditions</a:t>
            </a:r>
            <a:r>
              <a:rPr lang="en-US" sz="1800" dirty="0">
                <a:solidFill>
                  <a:srgbClr val="FFFF00"/>
                </a:solidFill>
                <a:latin typeface="Lucida Sans" pitchFamily="34" charset="0"/>
                <a:cs typeface="Courier New" pitchFamily="49" charset="0"/>
              </a:rPr>
              <a:t>:</a:t>
            </a:r>
          </a:p>
          <a:p>
            <a:pPr marL="742950" lvl="1" indent="-285750" algn="l">
              <a:lnSpc>
                <a:spcPct val="80000"/>
              </a:lnSpc>
              <a:spcBef>
                <a:spcPct val="20000"/>
              </a:spcBef>
              <a:buFontTx/>
              <a:buChar char="–"/>
            </a:pPr>
            <a:r>
              <a:rPr lang="en-US" sz="1800" b="1" dirty="0">
                <a:solidFill>
                  <a:srgbClr val="FFFF00"/>
                </a:solidFill>
                <a:latin typeface="Lucida Sans" pitchFamily="34" charset="0"/>
                <a:cs typeface="Courier New" pitchFamily="49" charset="0"/>
              </a:rPr>
              <a:t>Attribution</a:t>
            </a:r>
            <a:r>
              <a:rPr lang="en-US" sz="1800" dirty="0">
                <a:solidFill>
                  <a:srgbClr val="FFFF00"/>
                </a:solidFill>
                <a:latin typeface="Lucida Sans" pitchFamily="34" charset="0"/>
                <a:cs typeface="Courier New" pitchFamily="49" charset="0"/>
              </a:rPr>
              <a:t>. You must attribute the work to “The Art of Multiprocessor Programming” (but not in any way that suggests that the authors endorse you or your use of the work). </a:t>
            </a:r>
          </a:p>
          <a:p>
            <a:pPr marL="742950" lvl="1" indent="-285750" algn="l">
              <a:lnSpc>
                <a:spcPct val="80000"/>
              </a:lnSpc>
              <a:spcBef>
                <a:spcPct val="20000"/>
              </a:spcBef>
              <a:buFontTx/>
              <a:buChar char="–"/>
            </a:pPr>
            <a:r>
              <a:rPr lang="en-US" sz="1800" b="1" dirty="0">
                <a:solidFill>
                  <a:srgbClr val="FFFF00"/>
                </a:solidFill>
                <a:latin typeface="Lucida Sans" pitchFamily="34" charset="0"/>
                <a:cs typeface="Courier New" pitchFamily="49" charset="0"/>
              </a:rPr>
              <a:t>Share Alike</a:t>
            </a:r>
            <a:r>
              <a:rPr lang="en-US" sz="1800" dirty="0">
                <a:solidFill>
                  <a:srgbClr val="FFFF00"/>
                </a:solidFill>
                <a:latin typeface="Lucida Sans" pitchFamily="34" charset="0"/>
                <a:cs typeface="Courier New" pitchFamily="49"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800" dirty="0">
                <a:solidFill>
                  <a:srgbClr val="FFFF00"/>
                </a:solidFill>
                <a:latin typeface="Lucida Sans" pitchFamily="34" charset="0"/>
                <a:cs typeface="Courier New" pitchFamily="49"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800" dirty="0">
                <a:solidFill>
                  <a:srgbClr val="FFFF00"/>
                </a:solidFill>
                <a:latin typeface="Lucida Sans" pitchFamily="34" charset="0"/>
                <a:cs typeface="Courier New" pitchFamily="49" charset="0"/>
              </a:rPr>
              <a:t>http://creativecommons.org/licenses/by-sa/3.0/. </a:t>
            </a:r>
          </a:p>
          <a:p>
            <a:pPr marL="342900" indent="-342900" algn="l">
              <a:lnSpc>
                <a:spcPct val="80000"/>
              </a:lnSpc>
              <a:spcBef>
                <a:spcPct val="20000"/>
              </a:spcBef>
              <a:buFontTx/>
              <a:buChar char="•"/>
            </a:pPr>
            <a:r>
              <a:rPr lang="en-US" sz="1800" dirty="0">
                <a:solidFill>
                  <a:srgbClr val="FFFF00"/>
                </a:solidFill>
                <a:latin typeface="Lucida Sans" pitchFamily="34" charset="0"/>
                <a:cs typeface="Courier New" pitchFamily="49" charset="0"/>
              </a:rPr>
              <a:t>Any of the above conditions can be waived if you get permission from the copyright holder. </a:t>
            </a:r>
          </a:p>
          <a:p>
            <a:pPr marL="342900" indent="-342900" algn="l">
              <a:lnSpc>
                <a:spcPct val="80000"/>
              </a:lnSpc>
              <a:spcBef>
                <a:spcPct val="20000"/>
              </a:spcBef>
              <a:buFontTx/>
              <a:buChar char="•"/>
            </a:pPr>
            <a:r>
              <a:rPr lang="en-US" sz="1800" dirty="0">
                <a:solidFill>
                  <a:srgbClr val="FFFF00"/>
                </a:solidFill>
                <a:latin typeface="Lucida Sans" pitchFamily="34" charset="0"/>
                <a:cs typeface="Courier New" pitchFamily="49" charset="0"/>
              </a:rPr>
              <a:t>Nothing in this license impairs or restricts the author's moral rights. </a:t>
            </a:r>
          </a:p>
          <a:p>
            <a:pPr marL="342900" indent="-342900" algn="l">
              <a:lnSpc>
                <a:spcPct val="80000"/>
              </a:lnSpc>
              <a:spcBef>
                <a:spcPct val="20000"/>
              </a:spcBef>
              <a:buFontTx/>
              <a:buChar char="•"/>
            </a:pPr>
            <a:endParaRPr lang="en-US" sz="1800" dirty="0">
              <a:solidFill>
                <a:srgbClr val="FFFF00"/>
              </a:solidFill>
              <a:latin typeface="Lucida Sans" pitchFamily="34" charset="0"/>
              <a:cs typeface="Courier New" pitchFamily="49" charset="0"/>
            </a:endParaRPr>
          </a:p>
        </p:txBody>
      </p:sp>
    </p:spTree>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bwMode="auto">
          <a:xfrm>
            <a:off x="661851" y="927080"/>
            <a:ext cx="677526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Lock-based &amp; lock-free queues &amp; Stacks</a:t>
            </a:r>
          </a:p>
        </p:txBody>
      </p:sp>
      <p:sp>
        <p:nvSpPr>
          <p:cNvPr id="4" name="TextBox 3"/>
          <p:cNvSpPr txBox="1"/>
          <p:nvPr/>
        </p:nvSpPr>
        <p:spPr bwMode="auto">
          <a:xfrm>
            <a:off x="1119897" y="3002300"/>
            <a:ext cx="249416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Beware ABA!</a:t>
            </a:r>
          </a:p>
        </p:txBody>
      </p:sp>
      <p:sp>
        <p:nvSpPr>
          <p:cNvPr id="5" name="TextBox 3"/>
          <p:cNvSpPr txBox="1"/>
          <p:nvPr/>
        </p:nvSpPr>
        <p:spPr bwMode="auto">
          <a:xfrm>
            <a:off x="313509" y="2184483"/>
            <a:ext cx="8482663"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Some inherently “sequential” data structures aren’t!</a:t>
            </a:r>
          </a:p>
        </p:txBody>
      </p:sp>
      <p:sp>
        <p:nvSpPr>
          <p:cNvPr id="7" name="TextBox 6"/>
          <p:cNvSpPr txBox="1"/>
          <p:nvPr/>
        </p:nvSpPr>
        <p:spPr bwMode="auto">
          <a:xfrm>
            <a:off x="661851" y="3441886"/>
            <a:ext cx="6243173"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Elimination in array cuts down number of threads accessing lock-free stack</a:t>
            </a:r>
          </a:p>
        </p:txBody>
      </p:sp>
      <p:pic>
        <p:nvPicPr>
          <p:cNvPr id="9" name="Picture 2" descr="Toy, Toys, Gift, Gifts, Present, Presents, Christmas, X-mas, Birthday, B-day, Spinning Top, Gif - Jitter.Bug.Girl">
            <a:extLst>
              <a:ext uri="{FF2B5EF4-FFF2-40B4-BE49-F238E27FC236}">
                <a16:creationId xmlns:a16="http://schemas.microsoft.com/office/drawing/2014/main" id="{7A933CB0-2B64-5844-6372-D955BB8C9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9082" y="504985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05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bwMode="auto">
          <a:xfrm>
            <a:off x="243936" y="432884"/>
            <a:ext cx="32220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 </a:t>
            </a:r>
            <a:r>
              <a:rPr lang="en-US" sz="2800" b="1" dirty="0">
                <a:solidFill>
                  <a:srgbClr val="FFFF00"/>
                </a:solidFill>
              </a:rPr>
              <a:t>enq()</a:t>
            </a:r>
            <a:r>
              <a:rPr lang="en-US" sz="2800" dirty="0">
                <a:solidFill>
                  <a:srgbClr val="FFFF00"/>
                </a:solidFill>
              </a:rPr>
              <a:t> method</a:t>
            </a:r>
          </a:p>
        </p:txBody>
      </p:sp>
      <p:sp>
        <p:nvSpPr>
          <p:cNvPr id="8" name="TextBox 7"/>
          <p:cNvSpPr txBox="1"/>
          <p:nvPr/>
        </p:nvSpPr>
        <p:spPr bwMode="auto">
          <a:xfrm>
            <a:off x="775064" y="924762"/>
            <a:ext cx="292608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Increments only</a:t>
            </a:r>
          </a:p>
        </p:txBody>
      </p:sp>
      <p:sp>
        <p:nvSpPr>
          <p:cNvPr id="2" name="TextBox 1">
            <a:extLst>
              <a:ext uri="{FF2B5EF4-FFF2-40B4-BE49-F238E27FC236}">
                <a16:creationId xmlns:a16="http://schemas.microsoft.com/office/drawing/2014/main" id="{95017CEF-E282-6E3D-31F1-96D2DF473269}"/>
              </a:ext>
            </a:extLst>
          </p:cNvPr>
          <p:cNvSpPr txBox="1"/>
          <p:nvPr/>
        </p:nvSpPr>
        <p:spPr bwMode="auto">
          <a:xfrm>
            <a:off x="1626733" y="1566309"/>
            <a:ext cx="523562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Cares only if value is </a:t>
            </a:r>
            <a:r>
              <a:rPr lang="en-US" sz="2800" i="1" dirty="0">
                <a:solidFill>
                  <a:srgbClr val="FFC000"/>
                </a:solidFill>
              </a:rPr>
              <a:t>capacity</a:t>
            </a:r>
          </a:p>
        </p:txBody>
      </p:sp>
      <p:sp>
        <p:nvSpPr>
          <p:cNvPr id="27" name="TextBox 26">
            <a:extLst>
              <a:ext uri="{FF2B5EF4-FFF2-40B4-BE49-F238E27FC236}">
                <a16:creationId xmlns:a16="http://schemas.microsoft.com/office/drawing/2014/main" id="{806B15E7-F5E9-499F-C084-122051108DA5}"/>
              </a:ext>
            </a:extLst>
          </p:cNvPr>
          <p:cNvSpPr txBox="1"/>
          <p:nvPr/>
        </p:nvSpPr>
        <p:spPr bwMode="auto">
          <a:xfrm>
            <a:off x="1190484" y="2306175"/>
            <a:ext cx="320690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 </a:t>
            </a:r>
            <a:r>
              <a:rPr lang="en-US" sz="2800" b="1" dirty="0">
                <a:solidFill>
                  <a:srgbClr val="FFFF00"/>
                </a:solidFill>
              </a:rPr>
              <a:t>deq()</a:t>
            </a:r>
            <a:r>
              <a:rPr lang="en-US" sz="2800" dirty="0">
                <a:solidFill>
                  <a:srgbClr val="FFFF00"/>
                </a:solidFill>
              </a:rPr>
              <a:t> method</a:t>
            </a:r>
          </a:p>
        </p:txBody>
      </p:sp>
      <p:sp>
        <p:nvSpPr>
          <p:cNvPr id="28" name="TextBox 27">
            <a:extLst>
              <a:ext uri="{FF2B5EF4-FFF2-40B4-BE49-F238E27FC236}">
                <a16:creationId xmlns:a16="http://schemas.microsoft.com/office/drawing/2014/main" id="{5CCCDFBE-92DA-0BEF-4540-5151AB773F3D}"/>
              </a:ext>
            </a:extLst>
          </p:cNvPr>
          <p:cNvSpPr txBox="1"/>
          <p:nvPr/>
        </p:nvSpPr>
        <p:spPr bwMode="auto">
          <a:xfrm>
            <a:off x="1269305" y="3158877"/>
            <a:ext cx="3206901"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Decrements only</a:t>
            </a:r>
          </a:p>
        </p:txBody>
      </p:sp>
      <p:sp>
        <p:nvSpPr>
          <p:cNvPr id="6" name="TextBox 5">
            <a:extLst>
              <a:ext uri="{FF2B5EF4-FFF2-40B4-BE49-F238E27FC236}">
                <a16:creationId xmlns:a16="http://schemas.microsoft.com/office/drawing/2014/main" id="{A1CBE30C-F4F7-4095-D3DE-5389D96180B8}"/>
              </a:ext>
            </a:extLst>
          </p:cNvPr>
          <p:cNvSpPr txBox="1"/>
          <p:nvPr/>
        </p:nvSpPr>
        <p:spPr bwMode="auto">
          <a:xfrm>
            <a:off x="1269305" y="4019560"/>
            <a:ext cx="4399085"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Cares only if value is </a:t>
            </a:r>
            <a:r>
              <a:rPr lang="en-US" sz="2800" i="1" dirty="0">
                <a:solidFill>
                  <a:srgbClr val="FFC000"/>
                </a:solidFill>
              </a:rPr>
              <a:t>zero</a:t>
            </a:r>
          </a:p>
        </p:txBody>
      </p:sp>
      <p:sp>
        <p:nvSpPr>
          <p:cNvPr id="9" name="TextBox 8">
            <a:extLst>
              <a:ext uri="{FF2B5EF4-FFF2-40B4-BE49-F238E27FC236}">
                <a16:creationId xmlns:a16="http://schemas.microsoft.com/office/drawing/2014/main" id="{B5DB9DC9-96BF-4E78-08FE-76E021DABA19}"/>
              </a:ext>
            </a:extLst>
          </p:cNvPr>
          <p:cNvSpPr txBox="1"/>
          <p:nvPr/>
        </p:nvSpPr>
        <p:spPr bwMode="auto">
          <a:xfrm>
            <a:off x="1060682" y="5005666"/>
            <a:ext cx="511817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which properties are important</a:t>
            </a:r>
          </a:p>
        </p:txBody>
      </p:sp>
      <p:sp>
        <p:nvSpPr>
          <p:cNvPr id="17" name="TextBox 16">
            <a:extLst>
              <a:ext uri="{FF2B5EF4-FFF2-40B4-BE49-F238E27FC236}">
                <a16:creationId xmlns:a16="http://schemas.microsoft.com/office/drawing/2014/main" id="{D1E35ACF-B2AA-B909-3D97-D4305FCB6FFF}"/>
              </a:ext>
            </a:extLst>
          </p:cNvPr>
          <p:cNvSpPr txBox="1"/>
          <p:nvPr/>
        </p:nvSpPr>
        <p:spPr bwMode="auto">
          <a:xfrm>
            <a:off x="243937" y="4891884"/>
            <a:ext cx="276559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Disadvantages: </a:t>
            </a:r>
          </a:p>
        </p:txBody>
      </p:sp>
      <p:sp>
        <p:nvSpPr>
          <p:cNvPr id="18" name="TextBox 3">
            <a:extLst>
              <a:ext uri="{FF2B5EF4-FFF2-40B4-BE49-F238E27FC236}">
                <a16:creationId xmlns:a16="http://schemas.microsoft.com/office/drawing/2014/main" id="{A3727B07-10DE-DEF8-7D0F-4E06A3F78FC4}"/>
              </a:ext>
            </a:extLst>
          </p:cNvPr>
          <p:cNvSpPr txBox="1"/>
          <p:nvPr/>
        </p:nvSpPr>
        <p:spPr bwMode="auto">
          <a:xfrm>
            <a:off x="1060682" y="5528886"/>
            <a:ext cx="541113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Must tune fairness parameters</a:t>
            </a:r>
          </a:p>
        </p:txBody>
      </p:sp>
    </p:spTree>
    <p:extLst>
      <p:ext uri="{BB962C8B-B14F-4D97-AF65-F5344CB8AC3E}">
        <p14:creationId xmlns:p14="http://schemas.microsoft.com/office/powerpoint/2010/main" val="20792987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2" grpId="0" animBg="1"/>
      <p:bldP spid="27" grpId="0" animBg="1"/>
      <p:bldP spid="28" grpId="0" animBg="1"/>
      <p:bldP spid="6" grpId="0" animBg="1"/>
      <p:bldP spid="9" grpId="0" animBg="1"/>
      <p:bldP spid="17" grpId="0" animBg="1"/>
      <p:bldP spid="18" grpId="0" animBg="1"/>
    </p:bldLst>
  </p:timing>
</p:sld>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Comic Sans MS" pitchFamily="66" charset="0"/>
          </a:defRPr>
        </a:defPPr>
      </a:lstStyle>
    </a:spDef>
    <a:lnDef>
      <a:spPr bwMode="auto">
        <a:xfrm>
          <a:off x="0" y="0"/>
          <a:ext cx="1" cy="1"/>
        </a:xfrm>
        <a:custGeom>
          <a:avLst/>
          <a:gdLst/>
          <a:ahLst/>
          <a:cxnLst/>
          <a:rect l="0" t="0" r="0" b="0"/>
          <a:pathLst/>
        </a:custGeom>
        <a:noFill/>
        <a:ln w="381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Comic Sans MS" pitchFamily="66" charset="0"/>
          </a:defRPr>
        </a:defPPr>
      </a:lstStyle>
    </a:ln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45367</TotalTime>
  <Words>13543</Words>
  <Application>Microsoft Office PowerPoint</Application>
  <PresentationFormat>Overhead</PresentationFormat>
  <Paragraphs>2541</Paragraphs>
  <Slides>172</Slides>
  <Notes>163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172</vt:i4>
      </vt:variant>
    </vt:vector>
  </HeadingPairs>
  <TitlesOfParts>
    <vt:vector size="182" baseType="lpstr">
      <vt:lpstr>Arial</vt:lpstr>
      <vt:lpstr>Arial Bold</vt:lpstr>
      <vt:lpstr>Comic Sans MS</vt:lpstr>
      <vt:lpstr>Consolas</vt:lpstr>
      <vt:lpstr>Lucida Sans</vt:lpstr>
      <vt:lpstr>Lucida Sans Typewriter</vt:lpstr>
      <vt:lpstr>Marlett</vt:lpstr>
      <vt:lpstr>Blank Presentation</vt:lpstr>
      <vt:lpstr>Worksheet</vt:lpstr>
      <vt:lpstr>Chart</vt:lpstr>
      <vt:lpstr>PowerPoint Presentation</vt:lpstr>
      <vt:lpstr>The Five-Fold Path</vt:lpstr>
      <vt:lpstr>Another Fundamental Problem</vt:lpstr>
      <vt:lpstr>Queues &amp; Stacks</vt:lpstr>
      <vt:lpstr>Queues</vt:lpstr>
      <vt:lpstr>Stacks</vt:lpstr>
      <vt:lpstr>Bounded</vt:lpstr>
      <vt:lpstr>Unbounded</vt:lpstr>
      <vt:lpstr>Blocking</vt:lpstr>
      <vt:lpstr>Blocking</vt:lpstr>
      <vt:lpstr>Non-Blocking</vt:lpstr>
      <vt:lpstr>This Lecture</vt:lpstr>
      <vt:lpstr>Queue: Concurrency</vt:lpstr>
      <vt:lpstr>Concurrency</vt:lpstr>
      <vt:lpstr>Bounded Queue</vt:lpstr>
      <vt:lpstr>Bounded Queue</vt:lpstr>
      <vt:lpstr>Bounded Queue</vt:lpstr>
      <vt:lpstr>Bounded Queue</vt:lpstr>
      <vt:lpstr>Not Done Yet</vt:lpstr>
      <vt:lpstr>Not Done Yet</vt:lpstr>
      <vt:lpstr>Not Done Yet</vt:lpstr>
      <vt:lpstr>Enqueuer</vt:lpstr>
      <vt:lpstr>Enqueuer</vt:lpstr>
      <vt:lpstr>Enqueuer</vt:lpstr>
      <vt:lpstr>Enqueuer</vt:lpstr>
      <vt:lpstr>Enqueuer</vt:lpstr>
      <vt:lpstr>Enqueuer</vt:lpstr>
      <vt:lpstr>Enqueuer</vt:lpstr>
      <vt:lpstr>Unsuccessful Enqueuer</vt:lpstr>
      <vt:lpstr>Dequeuer</vt:lpstr>
      <vt:lpstr>Dequeuer</vt:lpstr>
      <vt:lpstr>Dequeuer</vt:lpstr>
      <vt:lpstr>Dequeuer</vt:lpstr>
      <vt:lpstr>Dequeuer</vt:lpstr>
      <vt:lpstr>Dequeuer</vt:lpstr>
      <vt:lpstr>Unsuccessful Dequeuer</vt:lpstr>
      <vt:lpstr>Bounded Queue</vt:lpstr>
      <vt:lpstr>Bounded Queue</vt:lpstr>
      <vt:lpstr>Bounded Queue Fields</vt:lpstr>
      <vt:lpstr>Bounded Queue Fields</vt:lpstr>
      <vt:lpstr>Bounded Queue Fields</vt:lpstr>
      <vt:lpstr>Enq Method Part One</vt:lpstr>
      <vt:lpstr>Enq Method Part One</vt:lpstr>
      <vt:lpstr>Enq Method Part One</vt:lpstr>
      <vt:lpstr>Enq Method Part One</vt:lpstr>
      <vt:lpstr>Be Afraid</vt:lpstr>
      <vt:lpstr>Enq Method Part One</vt:lpstr>
      <vt:lpstr>Enq Method Part One</vt:lpstr>
      <vt:lpstr>Enq Method Part Two</vt:lpstr>
      <vt:lpstr>Enq Method Part Two</vt:lpstr>
      <vt:lpstr>Enq Method Part Two</vt:lpstr>
      <vt:lpstr>Enq Method Part Two</vt:lpstr>
      <vt:lpstr>The enq() &amp; deq() Methods</vt:lpstr>
      <vt:lpstr>Split the Counter</vt:lpstr>
      <vt:lpstr>Split Counter</vt:lpstr>
      <vt:lpstr>A Lock-Free Queue</vt:lpstr>
      <vt:lpstr>Compare and Set</vt:lpstr>
      <vt:lpstr>Enqueue</vt:lpstr>
      <vt:lpstr>Enqueue</vt:lpstr>
      <vt:lpstr>Logical Enqueue</vt:lpstr>
      <vt:lpstr>Physical Enqueue</vt:lpstr>
      <vt:lpstr>Enqueue</vt:lpstr>
      <vt:lpstr>Enqueue</vt:lpstr>
      <vt:lpstr>When CASs Fail</vt:lpstr>
      <vt:lpstr>Dequeuer</vt:lpstr>
      <vt:lpstr>Dequeuer</vt:lpstr>
      <vt:lpstr>Memory Reuse?</vt:lpstr>
      <vt:lpstr>Dequeuer</vt:lpstr>
      <vt:lpstr>Simple Solution</vt:lpstr>
      <vt:lpstr>Why Recycling is Hard</vt:lpstr>
      <vt:lpstr>Both Nodes Reclaimed</vt:lpstr>
      <vt:lpstr>One Node Recycled</vt:lpstr>
      <vt:lpstr>Why Recycling is Hard</vt:lpstr>
      <vt:lpstr>Recycle FAIL</vt:lpstr>
      <vt:lpstr>The Dreaded ABA Problem</vt:lpstr>
      <vt:lpstr>Dreaded ABA continued</vt:lpstr>
      <vt:lpstr>Dreaded ABA continued</vt:lpstr>
      <vt:lpstr>Dreaded ABA continued</vt:lpstr>
      <vt:lpstr>Dreaded ABA – A Solution</vt:lpstr>
      <vt:lpstr>AtomicStampedReference</vt:lpstr>
      <vt:lpstr>Concurrent Stack</vt:lpstr>
      <vt:lpstr>Empty Stack</vt:lpstr>
      <vt:lpstr>Push</vt:lpstr>
      <vt:lpstr>Push</vt:lpstr>
      <vt:lpstr>Push</vt:lpstr>
      <vt:lpstr>Push</vt:lpstr>
      <vt:lpstr>Push</vt:lpstr>
      <vt:lpstr>Push</vt:lpstr>
      <vt:lpstr>Push</vt:lpstr>
      <vt:lpstr>Pop</vt:lpstr>
      <vt:lpstr>Pop</vt:lpstr>
      <vt:lpstr>Pop</vt:lpstr>
      <vt:lpstr>Pop</vt:lpstr>
      <vt:lpstr>Pop</vt:lpstr>
      <vt:lpstr>Lock-free Stack</vt:lpstr>
      <vt:lpstr>Lock-free Stack</vt:lpstr>
      <vt:lpstr>Lock-free Stack</vt:lpstr>
      <vt:lpstr>Lock-free Stack</vt:lpstr>
      <vt:lpstr>Lock-free Stack</vt:lpstr>
      <vt:lpstr>Lock-free Stack</vt:lpstr>
      <vt:lpstr>Lock-free Stack</vt:lpstr>
      <vt:lpstr>Lock-free Stack</vt:lpstr>
      <vt:lpstr>Lock-free Stack</vt:lpstr>
      <vt:lpstr>Big Question</vt:lpstr>
      <vt:lpstr>Elimination-Backoff Stack</vt:lpstr>
      <vt:lpstr>Observation</vt:lpstr>
      <vt:lpstr>Idea: Elimination Array</vt:lpstr>
      <vt:lpstr>Push Collides With Pop</vt:lpstr>
      <vt:lpstr>No Collision</vt:lpstr>
      <vt:lpstr>Elimination-Backoff Stack</vt:lpstr>
      <vt:lpstr>Elimination-Backoff Stack</vt:lpstr>
      <vt:lpstr>Dynamic Range and Delay</vt:lpstr>
      <vt:lpstr>50-50, Random Slots</vt:lpstr>
      <vt:lpstr>Asymmetric Rendezvous</vt:lpstr>
      <vt:lpstr>Asymmetric vs. Symmetric</vt:lpstr>
      <vt:lpstr>PowerPoint Presentation</vt:lpstr>
      <vt:lpstr>PowerPoint Presentation</vt:lpstr>
      <vt:lpstr>PowerPoint Presentation</vt:lpstr>
      <vt:lpstr>PowerPoint Presentation</vt:lpstr>
      <vt:lpstr>Linearizability</vt:lpstr>
      <vt:lpstr>Un-Eliminated Linearizability</vt:lpstr>
      <vt:lpstr>Eliminated Linearizability</vt:lpstr>
      <vt:lpstr>Backoff Has Dual Effect</vt:lpstr>
      <vt:lpstr>Elimination Array</vt:lpstr>
      <vt:lpstr>Elimination Array</vt:lpstr>
      <vt:lpstr>Digression: A Lock-Free Exchanger</vt:lpstr>
      <vt:lpstr>A Lock-Free Exchanger</vt:lpstr>
      <vt:lpstr>Atomic Stamped Reference</vt:lpstr>
      <vt:lpstr>Extracting Reference &amp; Stamp</vt:lpstr>
      <vt:lpstr>Exchange Status</vt:lpstr>
      <vt:lpstr>The Exchange</vt:lpstr>
      <vt:lpstr>The Exchange</vt:lpstr>
      <vt:lpstr>The Exchange</vt:lpstr>
      <vt:lpstr>The Exchange</vt:lpstr>
      <vt:lpstr>The Exchange</vt:lpstr>
      <vt:lpstr>The Exchange</vt:lpstr>
      <vt:lpstr>Lock-free Exchanger</vt:lpstr>
      <vt:lpstr>Lock-free Exchanger</vt:lpstr>
      <vt:lpstr>Lock-free Exchanger</vt:lpstr>
      <vt:lpstr>Lock-free Exchanger</vt:lpstr>
      <vt:lpstr>Lock-free Exchanger</vt:lpstr>
      <vt:lpstr>Lock-free Exchanger</vt:lpstr>
      <vt:lpstr>Lock-free Exchanger</vt:lpstr>
      <vt:lpstr>Exchanger State EMPTY</vt:lpstr>
      <vt:lpstr>Exchanger State EMPTY</vt:lpstr>
      <vt:lpstr>Exchanger State EMPTY</vt:lpstr>
      <vt:lpstr>Exchanger State EMPTY</vt:lpstr>
      <vt:lpstr>Exchanger State EMPTY</vt:lpstr>
      <vt:lpstr>Exchanger State EMPTY</vt:lpstr>
      <vt:lpstr>Exchanger State EMPTY</vt:lpstr>
      <vt:lpstr>Exchanger State EMPTY</vt:lpstr>
      <vt:lpstr>States WAITING and BUSY</vt:lpstr>
      <vt:lpstr>States WAITING and BUSY</vt:lpstr>
      <vt:lpstr>States WAITING and BUSY</vt:lpstr>
      <vt:lpstr>States WAITING and BUSY</vt:lpstr>
      <vt:lpstr>The Exchanger Slot </vt:lpstr>
      <vt:lpstr>Back to the Stack: the Elimination Array</vt:lpstr>
      <vt:lpstr>Elimination Array</vt:lpstr>
      <vt:lpstr>Elimination Array</vt:lpstr>
      <vt:lpstr>Elimination Array</vt:lpstr>
      <vt:lpstr>Elimination Stack Push</vt:lpstr>
      <vt:lpstr>Elimination Stack Push</vt:lpstr>
      <vt:lpstr>Elimination Stack Push</vt:lpstr>
      <vt:lpstr>Elimination Stack Push</vt:lpstr>
      <vt:lpstr>Elimination Stack Push</vt:lpstr>
      <vt:lpstr>Elimination Stack Push</vt:lpstr>
      <vt:lpstr>Elimination Stack Pop</vt:lpstr>
      <vt:lpstr>Elimination Stack Pop</vt:lpstr>
      <vt:lpstr>PowerPoint Presentation</vt:lpstr>
      <vt:lpstr>PowerPoint Presentation</vt:lpstr>
      <vt:lpstr>PowerPoint Presentation</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of Multiprocessor Programming</dc:title>
  <dc:creator>Maurice Herlihy and Nir Shavit</dc:creator>
  <cp:lastModifiedBy>Maurice Herlih</cp:lastModifiedBy>
  <cp:revision>1039</cp:revision>
  <cp:lastPrinted>1999-05-13T01:42:18Z</cp:lastPrinted>
  <dcterms:created xsi:type="dcterms:W3CDTF">1999-05-12T13:47:53Z</dcterms:created>
  <dcterms:modified xsi:type="dcterms:W3CDTF">2024-10-20T23:27:39Z</dcterms:modified>
</cp:coreProperties>
</file>